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06" r:id="rId3"/>
    <p:sldId id="260" r:id="rId4"/>
    <p:sldId id="280" r:id="rId5"/>
    <p:sldId id="283" r:id="rId6"/>
    <p:sldId id="287" r:id="rId7"/>
    <p:sldId id="289" r:id="rId8"/>
    <p:sldId id="286" r:id="rId9"/>
    <p:sldId id="299" r:id="rId10"/>
    <p:sldId id="302" r:id="rId11"/>
    <p:sldId id="307" r:id="rId12"/>
    <p:sldId id="308" r:id="rId13"/>
    <p:sldId id="309" r:id="rId14"/>
    <p:sldId id="311" r:id="rId15"/>
    <p:sldId id="310" r:id="rId16"/>
    <p:sldId id="312" r:id="rId17"/>
    <p:sldId id="314" r:id="rId18"/>
    <p:sldId id="315" r:id="rId19"/>
    <p:sldId id="316" r:id="rId20"/>
    <p:sldId id="317" r:id="rId21"/>
    <p:sldId id="318" r:id="rId22"/>
    <p:sldId id="320" r:id="rId23"/>
    <p:sldId id="321" r:id="rId24"/>
    <p:sldId id="322" r:id="rId25"/>
    <p:sldId id="330" r:id="rId26"/>
    <p:sldId id="323" r:id="rId27"/>
    <p:sldId id="324" r:id="rId28"/>
    <p:sldId id="325" r:id="rId29"/>
    <p:sldId id="326" r:id="rId30"/>
    <p:sldId id="327" r:id="rId31"/>
    <p:sldId id="328" r:id="rId32"/>
    <p:sldId id="3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5" autoAdjust="0"/>
    <p:restoredTop sz="86382" autoAdjust="0"/>
  </p:normalViewPr>
  <p:slideViewPr>
    <p:cSldViewPr snapToGrid="0">
      <p:cViewPr varScale="1">
        <p:scale>
          <a:sx n="124" d="100"/>
          <a:sy n="124" d="100"/>
        </p:scale>
        <p:origin x="384" y="176"/>
      </p:cViewPr>
      <p:guideLst/>
    </p:cSldViewPr>
  </p:slideViewPr>
  <p:outlineViewPr>
    <p:cViewPr>
      <p:scale>
        <a:sx n="33" d="100"/>
        <a:sy n="33" d="100"/>
      </p:scale>
      <p:origin x="0" y="-87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94D05-2413-416E-8BCF-22CC6EAE5C7A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2EEF7-10B8-48BD-98D2-6BEDC41F7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2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6107D9-1EEC-0D46-81AC-882DEF36C8EB}"/>
              </a:ext>
            </a:extLst>
          </p:cNvPr>
          <p:cNvGrpSpPr/>
          <p:nvPr userDrawn="1"/>
        </p:nvGrpSpPr>
        <p:grpSpPr>
          <a:xfrm>
            <a:off x="6875462" y="0"/>
            <a:ext cx="5316538" cy="6858000"/>
            <a:chOff x="6875462" y="0"/>
            <a:chExt cx="5316538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BCF969-F22E-4363-BD98-B53B34219A98}"/>
                </a:ext>
              </a:extLst>
            </p:cNvPr>
            <p:cNvGrpSpPr/>
            <p:nvPr userDrawn="1"/>
          </p:nvGrpSpPr>
          <p:grpSpPr>
            <a:xfrm>
              <a:off x="6875462" y="0"/>
              <a:ext cx="5316538" cy="6858000"/>
              <a:chOff x="6242051" y="0"/>
              <a:chExt cx="5316538" cy="6858000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5E60E73-F1E3-409B-9111-F5BDA2C949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138" y="0"/>
                <a:ext cx="5251450" cy="4816475"/>
              </a:xfrm>
              <a:custGeom>
                <a:avLst/>
                <a:gdLst>
                  <a:gd name="T0" fmla="*/ 8701 w 16628"/>
                  <a:gd name="T1" fmla="*/ 15209 h 15209"/>
                  <a:gd name="T2" fmla="*/ 8701 w 16628"/>
                  <a:gd name="T3" fmla="*/ 15209 h 15209"/>
                  <a:gd name="T4" fmla="*/ 16628 w 16628"/>
                  <a:gd name="T5" fmla="*/ 10101 h 15209"/>
                  <a:gd name="T6" fmla="*/ 16628 w 16628"/>
                  <a:gd name="T7" fmla="*/ 0 h 15209"/>
                  <a:gd name="T8" fmla="*/ 0 w 16628"/>
                  <a:gd name="T9" fmla="*/ 0 h 15209"/>
                  <a:gd name="T10" fmla="*/ 0 w 16628"/>
                  <a:gd name="T11" fmla="*/ 6508 h 15209"/>
                  <a:gd name="T12" fmla="*/ 8701 w 16628"/>
                  <a:gd name="T13" fmla="*/ 15209 h 15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28" h="15209">
                    <a:moveTo>
                      <a:pt x="8701" y="15209"/>
                    </a:moveTo>
                    <a:cubicBezTo>
                      <a:pt x="8701" y="15209"/>
                      <a:pt x="8701" y="15209"/>
                      <a:pt x="8701" y="15209"/>
                    </a:cubicBezTo>
                    <a:cubicBezTo>
                      <a:pt x="12225" y="15209"/>
                      <a:pt x="15260" y="13114"/>
                      <a:pt x="16628" y="10101"/>
                    </a:cubicBezTo>
                    <a:cubicBezTo>
                      <a:pt x="16628" y="0"/>
                      <a:pt x="16628" y="0"/>
                      <a:pt x="166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508"/>
                      <a:pt x="0" y="6508"/>
                      <a:pt x="0" y="6508"/>
                    </a:cubicBezTo>
                    <a:cubicBezTo>
                      <a:pt x="0" y="11314"/>
                      <a:pt x="3896" y="15209"/>
                      <a:pt x="8701" y="1520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5E1EC7C4-B361-4504-AACA-92C6878833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2051" y="4870450"/>
                <a:ext cx="5316538" cy="1987550"/>
              </a:xfrm>
              <a:custGeom>
                <a:avLst/>
                <a:gdLst>
                  <a:gd name="T0" fmla="*/ 8906 w 16833"/>
                  <a:gd name="T1" fmla="*/ 0 h 6279"/>
                  <a:gd name="T2" fmla="*/ 0 w 16833"/>
                  <a:gd name="T3" fmla="*/ 6279 h 6279"/>
                  <a:gd name="T4" fmla="*/ 16833 w 16833"/>
                  <a:gd name="T5" fmla="*/ 6279 h 6279"/>
                  <a:gd name="T6" fmla="*/ 16833 w 16833"/>
                  <a:gd name="T7" fmla="*/ 4302 h 6279"/>
                  <a:gd name="T8" fmla="*/ 8906 w 16833"/>
                  <a:gd name="T9" fmla="*/ 0 h 6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33" h="6279">
                    <a:moveTo>
                      <a:pt x="8906" y="0"/>
                    </a:moveTo>
                    <a:cubicBezTo>
                      <a:pt x="4799" y="0"/>
                      <a:pt x="1304" y="2619"/>
                      <a:pt x="0" y="6279"/>
                    </a:cubicBezTo>
                    <a:cubicBezTo>
                      <a:pt x="16833" y="6279"/>
                      <a:pt x="16833" y="6279"/>
                      <a:pt x="16833" y="6279"/>
                    </a:cubicBezTo>
                    <a:cubicBezTo>
                      <a:pt x="16833" y="4302"/>
                      <a:pt x="16833" y="4302"/>
                      <a:pt x="16833" y="4302"/>
                    </a:cubicBezTo>
                    <a:cubicBezTo>
                      <a:pt x="15147" y="1712"/>
                      <a:pt x="12227" y="0"/>
                      <a:pt x="8906" y="0"/>
                    </a:cubicBezTo>
                    <a:close/>
                  </a:path>
                </a:pathLst>
              </a:custGeom>
              <a:solidFill>
                <a:srgbClr val="373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E87CCB-CBBD-4B69-825A-5D4AEE2801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2748" y="3951912"/>
              <a:ext cx="1688726" cy="16862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A9535F-1508-134E-81D0-7CAF8632C2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614494" y="38867"/>
              <a:ext cx="4085233" cy="400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87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360C9-D6E6-46AC-8EF9-EEF25F267E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7091" y="1491916"/>
            <a:ext cx="7966363" cy="4684234"/>
          </a:xfrm>
        </p:spPr>
        <p:txBody>
          <a:bodyPr lIns="9000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577850" indent="-261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2400"/>
            </a:lvl2pPr>
            <a:lvl3pPr marL="804863" indent="-2270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2000"/>
            </a:lvl3pPr>
            <a:lvl4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4pPr>
            <a:lvl5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31D76-E5CB-429A-9B45-398ECFBE8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3C109-1995-4EEB-A045-C134932864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FEEDD0-BA5D-3E4F-A248-173EE5F783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34833" y="1491916"/>
            <a:ext cx="3380076" cy="468423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0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8D9B9-3392-4769-8DFF-BE6FA168AE0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90538" y="1758950"/>
            <a:ext cx="10193790" cy="397466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add: Text / Table / Chart / SmartArt / Image / Media. There are five type styles in the template, available as List Levels. Press the Increase / Decrease button in the paragraph section of the home ribbon to move through the styles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821AF-BC3E-4844-ADF3-757AC8C5876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2904B-2A20-41BB-BEF0-B4446AC1A4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014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07AC9EC-B695-415B-B6C5-74325AD87060}"/>
              </a:ext>
            </a:extLst>
          </p:cNvPr>
          <p:cNvSpPr/>
          <p:nvPr userDrawn="1"/>
        </p:nvSpPr>
        <p:spPr>
          <a:xfrm>
            <a:off x="0" y="0"/>
            <a:ext cx="12191999" cy="1503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EAA3666-B8A8-41AC-9F39-8F2ACFA8A9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4200" y="1"/>
            <a:ext cx="2857798" cy="4930775"/>
          </a:xfrm>
          <a:custGeom>
            <a:avLst/>
            <a:gdLst>
              <a:gd name="connsiteX0" fmla="*/ 0 w 2857798"/>
              <a:gd name="connsiteY0" fmla="*/ 0 h 4930775"/>
              <a:gd name="connsiteX1" fmla="*/ 2857798 w 2857798"/>
              <a:gd name="connsiteY1" fmla="*/ 0 h 4930775"/>
              <a:gd name="connsiteX2" fmla="*/ 2857798 w 2857798"/>
              <a:gd name="connsiteY2" fmla="*/ 4884513 h 4930775"/>
              <a:gd name="connsiteX3" fmla="*/ 2635296 w 2857798"/>
              <a:gd name="connsiteY3" fmla="*/ 4918446 h 4930775"/>
              <a:gd name="connsiteX4" fmla="*/ 2390916 w 2857798"/>
              <a:gd name="connsiteY4" fmla="*/ 4930775 h 4930775"/>
              <a:gd name="connsiteX5" fmla="*/ 0 w 2857798"/>
              <a:gd name="connsiteY5" fmla="*/ 2543350 h 4930775"/>
              <a:gd name="connsiteX6" fmla="*/ 0 w 2857798"/>
              <a:gd name="connsiteY6" fmla="*/ 149177 h 49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98" h="4930775">
                <a:moveTo>
                  <a:pt x="0" y="0"/>
                </a:moveTo>
                <a:lnTo>
                  <a:pt x="2857798" y="0"/>
                </a:lnTo>
                <a:lnTo>
                  <a:pt x="2857798" y="4884513"/>
                </a:lnTo>
                <a:lnTo>
                  <a:pt x="2635296" y="4918446"/>
                </a:lnTo>
                <a:cubicBezTo>
                  <a:pt x="2554956" y="4926599"/>
                  <a:pt x="2473429" y="4930775"/>
                  <a:pt x="2390916" y="4930775"/>
                </a:cubicBezTo>
                <a:cubicBezTo>
                  <a:pt x="1070701" y="4930775"/>
                  <a:pt x="0" y="3861638"/>
                  <a:pt x="0" y="2543350"/>
                </a:cubicBezTo>
                <a:cubicBezTo>
                  <a:pt x="0" y="2543350"/>
                  <a:pt x="0" y="2543350"/>
                  <a:pt x="0" y="149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49BAF2C-024F-493D-94ED-A02A44D4A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1393825"/>
            <a:ext cx="8286712" cy="4351338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 dirty="0"/>
              <a:t>There are five type styles in the template, available as List Levels. Press the Increase / Decrease button in the paragraph section of the home ribbon to move through the styles.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18920-C07F-4888-8C9B-585F0ADCFF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25DE8-DC1D-410C-A367-2AE8F6854D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17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4303B84-34AA-4CF3-8091-F68C9E0891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8503" y="0"/>
            <a:ext cx="6873496" cy="6858000"/>
          </a:xfrm>
          <a:custGeom>
            <a:avLst/>
            <a:gdLst>
              <a:gd name="connsiteX0" fmla="*/ 0 w 6873496"/>
              <a:gd name="connsiteY0" fmla="*/ 0 h 6858000"/>
              <a:gd name="connsiteX1" fmla="*/ 6873496 w 6873496"/>
              <a:gd name="connsiteY1" fmla="*/ 0 h 6858000"/>
              <a:gd name="connsiteX2" fmla="*/ 6873496 w 6873496"/>
              <a:gd name="connsiteY2" fmla="*/ 2702626 h 6858000"/>
              <a:gd name="connsiteX3" fmla="*/ 6492648 w 6873496"/>
              <a:gd name="connsiteY3" fmla="*/ 3359543 h 6858000"/>
              <a:gd name="connsiteX4" fmla="*/ 4465777 w 6873496"/>
              <a:gd name="connsiteY4" fmla="*/ 6858000 h 6858000"/>
              <a:gd name="connsiteX5" fmla="*/ 3977804 w 6873496"/>
              <a:gd name="connsiteY5" fmla="*/ 6858000 h 6858000"/>
              <a:gd name="connsiteX6" fmla="*/ 1947696 w 6873496"/>
              <a:gd name="connsiteY6" fmla="*/ 3359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496" h="6858000">
                <a:moveTo>
                  <a:pt x="0" y="0"/>
                </a:moveTo>
                <a:lnTo>
                  <a:pt x="6873496" y="0"/>
                </a:lnTo>
                <a:lnTo>
                  <a:pt x="6873496" y="2702626"/>
                </a:lnTo>
                <a:lnTo>
                  <a:pt x="6492648" y="3359543"/>
                </a:lnTo>
                <a:lnTo>
                  <a:pt x="4465777" y="6858000"/>
                </a:lnTo>
                <a:lnTo>
                  <a:pt x="3977804" y="6858000"/>
                </a:lnTo>
                <a:lnTo>
                  <a:pt x="1947696" y="33595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360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Add Image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35036-3F26-4DFE-9E0E-420BA75CA8A7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9F086954-C9F8-4A70-8961-B0BA7833403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96B314C-9708-41CE-BDBE-392773F260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1393825"/>
            <a:ext cx="6022975" cy="4802188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CA97B-8799-449C-B49D-A0D4891F3A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547D1-E222-4D09-AEA5-54AED1B525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967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53CAFBE-951E-4246-BA1D-725A804EE6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907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550AFC-90F7-4DB2-BCDA-549CDDC409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202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975" y="1866899"/>
            <a:ext cx="28797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58BAC-17E8-4D6C-A595-98034819CD9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B4778-4208-4AB5-A56C-AE25DB83AB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62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AEA2733-1074-4E88-BFB1-608DFC511F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898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5BB8D98-408E-46F3-8147-011B3F409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714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1935480"/>
            <a:ext cx="2865120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60EE5-4D23-4105-A8BF-FDAE7A1D5CA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CE92-6221-450E-ABE8-EA74F928C6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831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550AFC-90F7-4DB2-BCDA-549CDDC409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0285" y="1866899"/>
            <a:ext cx="3949027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4975" y="1866899"/>
            <a:ext cx="4060825" cy="4310063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E297F-AFFC-4C43-BC4A-7A8CB4E8AA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10F42-6B6F-4A1D-AC5F-6B3EF05DD5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784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5BB8D98-408E-46F3-8147-011B3F409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76368" y="1935480"/>
            <a:ext cx="4658232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5294" y="1935480"/>
            <a:ext cx="4650105" cy="2788920"/>
          </a:xfrm>
          <a:prstGeom prst="roundRect">
            <a:avLst>
              <a:gd name="adj" fmla="val 4645"/>
            </a:avLst>
          </a:prstGeom>
          <a:ln w="19050">
            <a:solidFill>
              <a:schemeClr val="tx2"/>
            </a:solidFill>
          </a:ln>
        </p:spPr>
        <p:txBody>
          <a:bodyPr lIns="162000" tIns="162000" rIns="162000" bIns="162000"/>
          <a:lstStyle>
            <a:lvl1pPr marL="0" indent="0">
              <a:spcBef>
                <a:spcPts val="5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None/>
              <a:defRPr sz="1600">
                <a:solidFill>
                  <a:schemeClr val="tx1"/>
                </a:solidFill>
              </a:defRPr>
            </a:lvl5pPr>
            <a:lvl6pPr marL="0" indent="0">
              <a:buNone/>
              <a:defRPr sz="1600">
                <a:solidFill>
                  <a:schemeClr val="tx1"/>
                </a:solidFill>
              </a:defRPr>
            </a:lvl6pPr>
            <a:lvl7pPr marL="0" indent="0">
              <a:buNone/>
              <a:defRPr sz="1600">
                <a:solidFill>
                  <a:schemeClr val="tx1"/>
                </a:solidFill>
              </a:defRPr>
            </a:lvl7pPr>
            <a:lvl8pPr marL="0" indent="0">
              <a:buNone/>
              <a:defRPr sz="1600">
                <a:solidFill>
                  <a:schemeClr val="tx1"/>
                </a:solidFill>
              </a:defRPr>
            </a:lvl8pPr>
            <a:lvl9pPr marL="0" indent="0"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4F429-575C-4C96-A1A4-C9A9633C4AC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50ECC-2456-4D51-A9C7-11D8B07599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038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FCE13B1-D79A-444F-B333-38B89203CD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8527"/>
            <a:ext cx="6914081" cy="5040000"/>
          </a:xfrm>
          <a:custGeom>
            <a:avLst/>
            <a:gdLst>
              <a:gd name="connsiteX0" fmla="*/ 0 w 6914081"/>
              <a:gd name="connsiteY0" fmla="*/ 0 h 5040000"/>
              <a:gd name="connsiteX1" fmla="*/ 1718132 w 6914081"/>
              <a:gd name="connsiteY1" fmla="*/ 0 h 5040000"/>
              <a:gd name="connsiteX2" fmla="*/ 1849535 w 6914081"/>
              <a:gd name="connsiteY2" fmla="*/ 0 h 5040000"/>
              <a:gd name="connsiteX3" fmla="*/ 1961211 w 6914081"/>
              <a:gd name="connsiteY3" fmla="*/ 0 h 5040000"/>
              <a:gd name="connsiteX4" fmla="*/ 4393721 w 6914081"/>
              <a:gd name="connsiteY4" fmla="*/ 0 h 5040000"/>
              <a:gd name="connsiteX5" fmla="*/ 6914081 w 6914081"/>
              <a:gd name="connsiteY5" fmla="*/ 2520000 h 5040000"/>
              <a:gd name="connsiteX6" fmla="*/ 4393721 w 6914081"/>
              <a:gd name="connsiteY6" fmla="*/ 5040000 h 5040000"/>
              <a:gd name="connsiteX7" fmla="*/ 1859227 w 6914081"/>
              <a:gd name="connsiteY7" fmla="*/ 5040000 h 5040000"/>
              <a:gd name="connsiteX8" fmla="*/ 1849535 w 6914081"/>
              <a:gd name="connsiteY8" fmla="*/ 5040000 h 5040000"/>
              <a:gd name="connsiteX9" fmla="*/ 1799784 w 6914081"/>
              <a:gd name="connsiteY9" fmla="*/ 5040000 h 5040000"/>
              <a:gd name="connsiteX10" fmla="*/ 1718132 w 6914081"/>
              <a:gd name="connsiteY10" fmla="*/ 5040000 h 5040000"/>
              <a:gd name="connsiteX11" fmla="*/ 0 w 6914081"/>
              <a:gd name="connsiteY11" fmla="*/ 504000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14081" h="5040000">
                <a:moveTo>
                  <a:pt x="0" y="0"/>
                </a:moveTo>
                <a:lnTo>
                  <a:pt x="1718132" y="0"/>
                </a:lnTo>
                <a:lnTo>
                  <a:pt x="1849535" y="0"/>
                </a:lnTo>
                <a:lnTo>
                  <a:pt x="1961211" y="0"/>
                </a:lnTo>
                <a:cubicBezTo>
                  <a:pt x="4393721" y="0"/>
                  <a:pt x="4393721" y="0"/>
                  <a:pt x="4393721" y="0"/>
                </a:cubicBezTo>
                <a:cubicBezTo>
                  <a:pt x="5785141" y="0"/>
                  <a:pt x="6914081" y="1128780"/>
                  <a:pt x="6914081" y="2520000"/>
                </a:cubicBezTo>
                <a:cubicBezTo>
                  <a:pt x="6914081" y="3911221"/>
                  <a:pt x="5785141" y="5040000"/>
                  <a:pt x="4393721" y="5040000"/>
                </a:cubicBezTo>
                <a:cubicBezTo>
                  <a:pt x="2721478" y="5040000"/>
                  <a:pt x="2094386" y="5040000"/>
                  <a:pt x="1859227" y="5040000"/>
                </a:cubicBezTo>
                <a:lnTo>
                  <a:pt x="1849535" y="5040000"/>
                </a:lnTo>
                <a:lnTo>
                  <a:pt x="1799784" y="5040000"/>
                </a:lnTo>
                <a:cubicBezTo>
                  <a:pt x="1718132" y="5040000"/>
                  <a:pt x="1718132" y="5040000"/>
                  <a:pt x="1718132" y="5040000"/>
                </a:cubicBezTo>
                <a:lnTo>
                  <a:pt x="0" y="5040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C220E7-CF4D-42E3-BD00-DA74E54897BF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5993699A-7443-40CA-9240-B436BDA493CB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CFBE4F2-3A6B-4A6A-B942-FE41CF7D71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7538734-08FE-4AEA-8C4B-1B9FD40865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2323" y="1276415"/>
            <a:ext cx="4744800" cy="4744800"/>
          </a:xfrm>
          <a:custGeom>
            <a:avLst/>
            <a:gdLst>
              <a:gd name="connsiteX0" fmla="*/ 2372400 w 4744800"/>
              <a:gd name="connsiteY0" fmla="*/ 0 h 4744800"/>
              <a:gd name="connsiteX1" fmla="*/ 4744800 w 4744800"/>
              <a:gd name="connsiteY1" fmla="*/ 2372400 h 4744800"/>
              <a:gd name="connsiteX2" fmla="*/ 2372400 w 4744800"/>
              <a:gd name="connsiteY2" fmla="*/ 4744800 h 4744800"/>
              <a:gd name="connsiteX3" fmla="*/ 0 w 4744800"/>
              <a:gd name="connsiteY3" fmla="*/ 2372400 h 4744800"/>
              <a:gd name="connsiteX4" fmla="*/ 2372400 w 4744800"/>
              <a:gd name="connsiteY4" fmla="*/ 0 h 47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4800" h="4744800">
                <a:moveTo>
                  <a:pt x="2372400" y="0"/>
                </a:moveTo>
                <a:cubicBezTo>
                  <a:pt x="3682640" y="0"/>
                  <a:pt x="4744800" y="1062160"/>
                  <a:pt x="4744800" y="2372400"/>
                </a:cubicBezTo>
                <a:cubicBezTo>
                  <a:pt x="4744800" y="3682640"/>
                  <a:pt x="3682640" y="4744800"/>
                  <a:pt x="2372400" y="4744800"/>
                </a:cubicBezTo>
                <a:cubicBezTo>
                  <a:pt x="1062160" y="4744800"/>
                  <a:pt x="0" y="3682640"/>
                  <a:pt x="0" y="2372400"/>
                </a:cubicBezTo>
                <a:cubicBezTo>
                  <a:pt x="0" y="1062160"/>
                  <a:pt x="1062160" y="0"/>
                  <a:pt x="23724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144000" rIns="108000" bIns="144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000" b="1">
                <a:solidFill>
                  <a:schemeClr val="bg1"/>
                </a:solidFill>
              </a:defRPr>
            </a:lvl1pPr>
            <a:lvl2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0" indent="0" algn="ctr"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0"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Pull-out copy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84C19-1013-4845-B4FB-13502D740BA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E64DA-4ACB-46BF-9E62-FAC0E0D052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52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956DFD-7DE9-4BDA-81D6-710A98B0D144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96B380C3-4B95-4998-A67E-BC6FF1DD8F47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3D7AE1B-77BB-4791-B363-9BA8F79453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6D5FAB-27FB-4A02-AF32-8E7F184C40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9777" y="1260602"/>
            <a:ext cx="5202223" cy="3996000"/>
          </a:xfrm>
          <a:custGeom>
            <a:avLst/>
            <a:gdLst>
              <a:gd name="connsiteX0" fmla="*/ 2001099 w 5202223"/>
              <a:gd name="connsiteY0" fmla="*/ 0 h 3996000"/>
              <a:gd name="connsiteX1" fmla="*/ 5202223 w 5202223"/>
              <a:gd name="connsiteY1" fmla="*/ 0 h 3996000"/>
              <a:gd name="connsiteX2" fmla="*/ 5202223 w 5202223"/>
              <a:gd name="connsiteY2" fmla="*/ 3996000 h 3996000"/>
              <a:gd name="connsiteX3" fmla="*/ 2001099 w 5202223"/>
              <a:gd name="connsiteY3" fmla="*/ 3996000 h 3996000"/>
              <a:gd name="connsiteX4" fmla="*/ 0 w 5202223"/>
              <a:gd name="connsiteY4" fmla="*/ 1996418 h 3996000"/>
              <a:gd name="connsiteX5" fmla="*/ 2001099 w 5202223"/>
              <a:gd name="connsiteY5" fmla="*/ 0 h 39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2223" h="3996000">
                <a:moveTo>
                  <a:pt x="2001099" y="0"/>
                </a:moveTo>
                <a:cubicBezTo>
                  <a:pt x="2001099" y="0"/>
                  <a:pt x="2001099" y="0"/>
                  <a:pt x="5202223" y="0"/>
                </a:cubicBezTo>
                <a:lnTo>
                  <a:pt x="5202223" y="3996000"/>
                </a:lnTo>
                <a:cubicBezTo>
                  <a:pt x="5202223" y="3996000"/>
                  <a:pt x="5202223" y="3996000"/>
                  <a:pt x="2001099" y="3996000"/>
                </a:cubicBezTo>
                <a:cubicBezTo>
                  <a:pt x="896062" y="3996000"/>
                  <a:pt x="0" y="3100618"/>
                  <a:pt x="0" y="1996418"/>
                </a:cubicBezTo>
                <a:cubicBezTo>
                  <a:pt x="0" y="892219"/>
                  <a:pt x="896062" y="0"/>
                  <a:pt x="200109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224000" tIns="108000" rIns="144000" bIns="108000" anchor="ctr">
            <a:noAutofit/>
          </a:bodyPr>
          <a:lstStyle>
            <a:lvl1pPr marL="90000" indent="-9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‘"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90000" indent="0">
              <a:spcBef>
                <a:spcPts val="0"/>
              </a:spcBef>
              <a:buFont typeface="Calibri" panose="020F0502020204030204" pitchFamily="34" charset="0"/>
              <a:buNone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Pull-out quote</a:t>
            </a:r>
          </a:p>
          <a:p>
            <a:pPr lvl="0"/>
            <a:r>
              <a:rPr lang="en-US" dirty="0"/>
              <a:t>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403350"/>
            <a:ext cx="6067425" cy="47926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565AD-8F39-47AC-8206-717F47FBDE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89AF0-E866-43D9-B96D-7DA237F325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0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7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BCF969-F22E-4363-BD98-B53B34219A98}"/>
              </a:ext>
            </a:extLst>
          </p:cNvPr>
          <p:cNvGrpSpPr/>
          <p:nvPr userDrawn="1"/>
        </p:nvGrpSpPr>
        <p:grpSpPr>
          <a:xfrm>
            <a:off x="6875462" y="0"/>
            <a:ext cx="5316538" cy="6858000"/>
            <a:chOff x="6242051" y="0"/>
            <a:chExt cx="5316538" cy="68580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5E60E73-F1E3-409B-9111-F5BDA2C94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7138" y="0"/>
              <a:ext cx="5251450" cy="4816475"/>
            </a:xfrm>
            <a:custGeom>
              <a:avLst/>
              <a:gdLst>
                <a:gd name="T0" fmla="*/ 8701 w 16628"/>
                <a:gd name="T1" fmla="*/ 15209 h 15209"/>
                <a:gd name="T2" fmla="*/ 8701 w 16628"/>
                <a:gd name="T3" fmla="*/ 15209 h 15209"/>
                <a:gd name="T4" fmla="*/ 16628 w 16628"/>
                <a:gd name="T5" fmla="*/ 10101 h 15209"/>
                <a:gd name="T6" fmla="*/ 16628 w 16628"/>
                <a:gd name="T7" fmla="*/ 0 h 15209"/>
                <a:gd name="T8" fmla="*/ 0 w 16628"/>
                <a:gd name="T9" fmla="*/ 0 h 15209"/>
                <a:gd name="T10" fmla="*/ 0 w 16628"/>
                <a:gd name="T11" fmla="*/ 6508 h 15209"/>
                <a:gd name="T12" fmla="*/ 8701 w 16628"/>
                <a:gd name="T13" fmla="*/ 15209 h 15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28" h="15209">
                  <a:moveTo>
                    <a:pt x="8701" y="15209"/>
                  </a:moveTo>
                  <a:cubicBezTo>
                    <a:pt x="8701" y="15209"/>
                    <a:pt x="8701" y="15209"/>
                    <a:pt x="8701" y="15209"/>
                  </a:cubicBezTo>
                  <a:cubicBezTo>
                    <a:pt x="12225" y="15209"/>
                    <a:pt x="15260" y="13114"/>
                    <a:pt x="16628" y="10101"/>
                  </a:cubicBezTo>
                  <a:cubicBezTo>
                    <a:pt x="16628" y="0"/>
                    <a:pt x="16628" y="0"/>
                    <a:pt x="166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508"/>
                    <a:pt x="0" y="6508"/>
                    <a:pt x="0" y="6508"/>
                  </a:cubicBezTo>
                  <a:cubicBezTo>
                    <a:pt x="0" y="11314"/>
                    <a:pt x="3896" y="15209"/>
                    <a:pt x="8701" y="152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E1EC7C4-B361-4504-AACA-92C68788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2051" y="4870450"/>
              <a:ext cx="5316538" cy="1987550"/>
            </a:xfrm>
            <a:custGeom>
              <a:avLst/>
              <a:gdLst>
                <a:gd name="T0" fmla="*/ 8906 w 16833"/>
                <a:gd name="T1" fmla="*/ 0 h 6279"/>
                <a:gd name="T2" fmla="*/ 0 w 16833"/>
                <a:gd name="T3" fmla="*/ 6279 h 6279"/>
                <a:gd name="T4" fmla="*/ 16833 w 16833"/>
                <a:gd name="T5" fmla="*/ 6279 h 6279"/>
                <a:gd name="T6" fmla="*/ 16833 w 16833"/>
                <a:gd name="T7" fmla="*/ 4302 h 6279"/>
                <a:gd name="T8" fmla="*/ 8906 w 16833"/>
                <a:gd name="T9" fmla="*/ 0 h 6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33" h="6279">
                  <a:moveTo>
                    <a:pt x="8906" y="0"/>
                  </a:moveTo>
                  <a:cubicBezTo>
                    <a:pt x="4799" y="0"/>
                    <a:pt x="1304" y="2619"/>
                    <a:pt x="0" y="6279"/>
                  </a:cubicBezTo>
                  <a:cubicBezTo>
                    <a:pt x="16833" y="6279"/>
                    <a:pt x="16833" y="6279"/>
                    <a:pt x="16833" y="6279"/>
                  </a:cubicBezTo>
                  <a:cubicBezTo>
                    <a:pt x="16833" y="4302"/>
                    <a:pt x="16833" y="4302"/>
                    <a:pt x="16833" y="4302"/>
                  </a:cubicBezTo>
                  <a:cubicBezTo>
                    <a:pt x="15147" y="1712"/>
                    <a:pt x="12227" y="0"/>
                    <a:pt x="890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87CCB-CBBD-4B69-825A-5D4AEE280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748" y="3951912"/>
            <a:ext cx="1688726" cy="16862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36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03315E-CD2C-412E-B9D4-9CC06832EDD4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6DD276-2021-4E72-9004-5E975B6896C8}"/>
              </a:ext>
            </a:extLst>
          </p:cNvPr>
          <p:cNvGrpSpPr/>
          <p:nvPr userDrawn="1"/>
        </p:nvGrpSpPr>
        <p:grpSpPr>
          <a:xfrm>
            <a:off x="10928350" y="5589545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201E62EF-F85C-4206-BFBC-4D89406A0D2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121C8AF-764F-4612-9902-7FC960F61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8209D8-622A-4868-9E3A-BA1344D6CF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8502" y="0"/>
            <a:ext cx="6873496" cy="6858000"/>
          </a:xfrm>
          <a:custGeom>
            <a:avLst/>
            <a:gdLst>
              <a:gd name="connsiteX0" fmla="*/ 0 w 6873496"/>
              <a:gd name="connsiteY0" fmla="*/ 0 h 6858000"/>
              <a:gd name="connsiteX1" fmla="*/ 6873496 w 6873496"/>
              <a:gd name="connsiteY1" fmla="*/ 0 h 6858000"/>
              <a:gd name="connsiteX2" fmla="*/ 6873496 w 6873496"/>
              <a:gd name="connsiteY2" fmla="*/ 2702626 h 6858000"/>
              <a:gd name="connsiteX3" fmla="*/ 6492648 w 6873496"/>
              <a:gd name="connsiteY3" fmla="*/ 3359543 h 6858000"/>
              <a:gd name="connsiteX4" fmla="*/ 6438448 w 6873496"/>
              <a:gd name="connsiteY4" fmla="*/ 3453094 h 6858000"/>
              <a:gd name="connsiteX5" fmla="*/ 6438448 w 6873496"/>
              <a:gd name="connsiteY5" fmla="*/ 3491915 h 6858000"/>
              <a:gd name="connsiteX6" fmla="*/ 6415957 w 6873496"/>
              <a:gd name="connsiteY6" fmla="*/ 3491915 h 6858000"/>
              <a:gd name="connsiteX7" fmla="*/ 4465777 w 6873496"/>
              <a:gd name="connsiteY7" fmla="*/ 6858000 h 6858000"/>
              <a:gd name="connsiteX8" fmla="*/ 3977804 w 6873496"/>
              <a:gd name="connsiteY8" fmla="*/ 6858000 h 6858000"/>
              <a:gd name="connsiteX9" fmla="*/ 1947696 w 6873496"/>
              <a:gd name="connsiteY9" fmla="*/ 3359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496" h="6858000">
                <a:moveTo>
                  <a:pt x="0" y="0"/>
                </a:moveTo>
                <a:lnTo>
                  <a:pt x="6873496" y="0"/>
                </a:lnTo>
                <a:lnTo>
                  <a:pt x="6873496" y="2702626"/>
                </a:lnTo>
                <a:lnTo>
                  <a:pt x="6492648" y="3359543"/>
                </a:lnTo>
                <a:lnTo>
                  <a:pt x="6438448" y="3453094"/>
                </a:lnTo>
                <a:lnTo>
                  <a:pt x="6438448" y="3491915"/>
                </a:lnTo>
                <a:lnTo>
                  <a:pt x="6415957" y="3491915"/>
                </a:lnTo>
                <a:lnTo>
                  <a:pt x="4465777" y="6858000"/>
                </a:lnTo>
                <a:lnTo>
                  <a:pt x="3977804" y="6858000"/>
                </a:lnTo>
                <a:lnTo>
                  <a:pt x="1947696" y="335954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412000" tIns="108000" rIns="1080000" bIns="828000" anchor="ctr">
            <a:noAutofit/>
          </a:bodyPr>
          <a:lstStyle>
            <a:lvl1pPr marL="90000" indent="-9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‘"/>
              <a:defRPr sz="2400">
                <a:solidFill>
                  <a:schemeClr val="bg1"/>
                </a:solidFill>
              </a:defRPr>
            </a:lvl1pPr>
            <a:lvl2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2pPr>
            <a:lvl3pPr marL="9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9000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5pPr>
            <a:lvl6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6pPr>
            <a:lvl7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7pPr>
            <a:lvl8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8pPr>
            <a:lvl9pPr marL="90000">
              <a:spcBef>
                <a:spcPts val="0"/>
              </a:spcBef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Pull-out quote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A440D47-120F-417D-B465-949547743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150" y="1403350"/>
            <a:ext cx="6067425" cy="47926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Aft>
                <a:spcPts val="600"/>
              </a:spcAft>
              <a:defRPr sz="2000"/>
            </a:lvl2pPr>
            <a:lvl3pPr marL="0" indent="0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80000" indent="-180000">
              <a:buSzPct val="110000"/>
              <a:buFont typeface="Arial" panose="020B0604020202020204" pitchFamily="34" charset="0"/>
              <a:buChar char="•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360000" indent="-180000">
              <a:buFont typeface="Calibri" panose="020F0502020204030204" pitchFamily="34" charset="0"/>
              <a:buChar char="–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80000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en-US" dirty="0"/>
              <a:t>First Level Heading</a:t>
            </a:r>
          </a:p>
          <a:p>
            <a:pPr lvl="1"/>
            <a:r>
              <a:rPr lang="en-US" dirty="0"/>
              <a:t>Add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597DA-4280-4B1B-B14B-16E9E753CE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8DA0E-9FCE-4E3A-B07E-230A087A07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45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F1E7F6-17F6-4655-A9C0-671169E14B10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B9CCFF6E-A0F0-4D1D-B760-5962844BDC49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564359A-69E3-4098-A99D-597B252EE8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9448B89-E1A9-48D1-ACE5-F2C703E0A81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0075" y="1878013"/>
            <a:ext cx="10083800" cy="35687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14663-45FB-48F5-BDBF-A924B65B94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15158-E5F3-49D5-B89F-EAED980EE5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215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BDFDDC-C227-40E7-A408-9773DA04F8DA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3D8A7078-64E9-4715-9296-DD6D9B5E985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28E8C8E-8530-4F10-A533-C9DE31B71D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C30153EA-3427-4574-AE3C-5EC559671C5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0074" y="1230122"/>
            <a:ext cx="1008380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 Chart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278F2-1EE7-4A37-8C2D-54DED0C6CA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E200D-FF10-4884-8029-CF82D4A134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232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029665-4F2C-4B20-B415-F421D3AE1E83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BC6C6DEB-240C-43FF-853C-CE320779E9AA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1DE006D-4F59-4C22-AA46-1E29E0305C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E458C3C2-CF33-4CB9-8804-AE329310D4B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53496" y="1230122"/>
            <a:ext cx="465035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A387DA-AE79-4488-A710-E2CB8440BAE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0074" y="1230122"/>
            <a:ext cx="4650351" cy="4197542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Charts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028ED-0EAA-4C68-BC54-368E7CE6091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C4F87-AA56-4CB8-9E39-E8DAD1342C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645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0C4316-19A7-4B68-A13B-6FE901D519F2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8" name="Text Placeholder 5">
              <a:extLst>
                <a:ext uri="{FF2B5EF4-FFF2-40B4-BE49-F238E27FC236}">
                  <a16:creationId xmlns:a16="http://schemas.microsoft.com/office/drawing/2014/main" id="{DD65950F-A117-4F3B-959F-13966699AE29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455B32D-BAB4-4F7A-8899-B194E47ED8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33CEEB8A-45DE-442C-B018-839DF31F2C9D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00075" y="1230313"/>
            <a:ext cx="10083800" cy="4197351"/>
          </a:xfrm>
        </p:spPr>
        <p:txBody>
          <a:bodyPr lIns="144000" tIns="10800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SmartArt graphic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SmartArt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A92AEE-A3E2-44BC-8085-4E46E1FC80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A3EA45-C69C-458F-BBC6-9D298DD2BE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768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F99FA-C571-4C63-B406-DCD5E2CDB355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71967865-6ED7-41F3-BE33-EA861FD85BA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276B36F-584D-437B-AD70-3443B1D6DA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7DFDB3-DCB5-4B48-9EEA-A4734FB474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527" y="5034586"/>
            <a:ext cx="3960000" cy="792000"/>
          </a:xfrm>
          <a:noFill/>
        </p:spPr>
        <p:txBody>
          <a:bodyPr lIns="144000" tIns="144000" rIns="144000" b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6813962-FD3C-4FB9-B491-C767A671C6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527" y="4127675"/>
            <a:ext cx="3960000" cy="792000"/>
          </a:xfrm>
          <a:solidFill>
            <a:schemeClr val="bg1"/>
          </a:solidFill>
          <a:ln w="25400">
            <a:noFill/>
          </a:ln>
        </p:spPr>
        <p:txBody>
          <a:bodyPr lIns="144000" tIns="144000" rIns="144000" bIns="144000"/>
          <a:lstStyle>
            <a:lvl1pPr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A84125-9005-4533-BECC-81A7366A6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527" y="3220764"/>
            <a:ext cx="3960000" cy="79200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144000" tIns="144000" rIns="144000" bIns="144000" anchor="ctr" anchorCtr="0"/>
          <a:lstStyle>
            <a:lvl1pPr algn="ctr"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0303E1E-61F6-443C-A0F7-1058BB4E4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527" y="2313853"/>
            <a:ext cx="3960000" cy="792000"/>
          </a:xfrm>
          <a:solidFill>
            <a:schemeClr val="tx2"/>
          </a:solidFill>
        </p:spPr>
        <p:txBody>
          <a:bodyPr lIns="144000" tIns="144000" rIns="144000" b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79792-438F-4540-B064-59FF4CB006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527" y="1406942"/>
            <a:ext cx="3960000" cy="7920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defRPr>
                <a:solidFill>
                  <a:schemeClr val="bg2"/>
                </a:solidFill>
              </a:defRPr>
            </a:lvl2pPr>
            <a:lvl3pPr>
              <a:spcBef>
                <a:spcPts val="0"/>
              </a:spcBef>
              <a:defRPr>
                <a:solidFill>
                  <a:schemeClr val="bg2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Custom Graphics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FE461-4204-428F-90CD-9D3F32E4E4A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B1EC4-07D9-4E89-A9E3-6466F6D898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606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D6C96-781C-4A3F-97CF-70B1B00818F8}"/>
              </a:ext>
            </a:extLst>
          </p:cNvPr>
          <p:cNvSpPr/>
          <p:nvPr userDrawn="1"/>
        </p:nvSpPr>
        <p:spPr>
          <a:xfrm>
            <a:off x="0" y="0"/>
            <a:ext cx="12191999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25C87-85E4-4451-8B79-B055377CE4DD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25A121E9-B425-4922-A452-E4B262578AD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16EBE21-8D6D-40AD-A674-46BA69A4C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A35F0C-1A2A-4382-9CE0-662C7D94B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6825" y="4076290"/>
            <a:ext cx="3379544" cy="1575908"/>
          </a:xfrm>
          <a:prstGeom prst="wedgeRoundRectCallout">
            <a:avLst>
              <a:gd name="adj1" fmla="val 37888"/>
              <a:gd name="adj2" fmla="val 65661"/>
              <a:gd name="adj3" fmla="val 16667"/>
            </a:avLst>
          </a:prstGeom>
          <a:solidFill>
            <a:schemeClr val="accent6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744FA5E-A949-41D0-8825-88D17F22D9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7968" y="3793252"/>
            <a:ext cx="3379544" cy="2100105"/>
          </a:xfrm>
          <a:prstGeom prst="wedgeRoundRectCallout">
            <a:avLst>
              <a:gd name="adj1" fmla="val 4736"/>
              <a:gd name="adj2" fmla="val 67336"/>
              <a:gd name="adj3" fmla="val 16667"/>
            </a:avLst>
          </a:prstGeom>
          <a:solidFill>
            <a:schemeClr val="tx1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800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2FD5BAD-4E1C-4BA1-A864-AD6B44276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6825" y="1271116"/>
            <a:ext cx="3379544" cy="2131936"/>
          </a:xfrm>
          <a:prstGeom prst="wedgeRoundRectCallout">
            <a:avLst>
              <a:gd name="adj1" fmla="val 3699"/>
              <a:gd name="adj2" fmla="val 63310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bg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800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85DE56-C228-4F1A-AD46-9A998DCBDF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7968" y="1594348"/>
            <a:ext cx="3379544" cy="1485472"/>
          </a:xfrm>
          <a:prstGeom prst="wedgeRoundRectCallout">
            <a:avLst>
              <a:gd name="adj1" fmla="val 40118"/>
              <a:gd name="adj2" fmla="val 73896"/>
              <a:gd name="adj3" fmla="val 16667"/>
            </a:avLst>
          </a:prstGeom>
          <a:solidFill>
            <a:schemeClr val="accent2"/>
          </a:solidFill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 sz="1700">
                <a:solidFill>
                  <a:schemeClr val="tx1"/>
                </a:solidFill>
              </a:defRPr>
            </a:lvl1pPr>
            <a:lvl2pPr marL="180000" indent="-180000">
              <a:buSzPct val="110000"/>
              <a:buFont typeface="Arial" panose="020B0604020202020204" pitchFamily="34" charset="0"/>
              <a:buChar char="•"/>
              <a:defRPr/>
            </a:lvl2pPr>
            <a:lvl3pPr marL="180000" indent="0"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30D1EE-4D1E-499A-A8ED-95AEBD77D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Speech Bubbles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4854C-2BD9-4013-B559-F539E6AD71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0E969-7D4E-4B50-A5D8-6667E6F865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1BC1A6-FA88-4814-A368-FA1F0C3E5EF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A4702B-2D34-4ADF-9BC5-6B1C45BD0F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0548" y="0"/>
            <a:ext cx="5251450" cy="4816475"/>
          </a:xfrm>
          <a:custGeom>
            <a:avLst/>
            <a:gdLst>
              <a:gd name="connsiteX0" fmla="*/ 0 w 5251450"/>
              <a:gd name="connsiteY0" fmla="*/ 0 h 4816475"/>
              <a:gd name="connsiteX1" fmla="*/ 5251450 w 5251450"/>
              <a:gd name="connsiteY1" fmla="*/ 0 h 4816475"/>
              <a:gd name="connsiteX2" fmla="*/ 5251450 w 5251450"/>
              <a:gd name="connsiteY2" fmla="*/ 3198844 h 4816475"/>
              <a:gd name="connsiteX3" fmla="*/ 2747947 w 5251450"/>
              <a:gd name="connsiteY3" fmla="*/ 4816475 h 4816475"/>
              <a:gd name="connsiteX4" fmla="*/ 0 w 5251450"/>
              <a:gd name="connsiteY4" fmla="*/ 2060992 h 4816475"/>
              <a:gd name="connsiteX5" fmla="*/ 0 w 5251450"/>
              <a:gd name="connsiteY5" fmla="*/ 0 h 48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1450" h="4816475">
                <a:moveTo>
                  <a:pt x="0" y="0"/>
                </a:moveTo>
                <a:cubicBezTo>
                  <a:pt x="0" y="0"/>
                  <a:pt x="0" y="0"/>
                  <a:pt x="5251450" y="0"/>
                </a:cubicBezTo>
                <a:cubicBezTo>
                  <a:pt x="5251450" y="0"/>
                  <a:pt x="5251450" y="0"/>
                  <a:pt x="5251450" y="3198844"/>
                </a:cubicBezTo>
                <a:cubicBezTo>
                  <a:pt x="4819409" y="4153018"/>
                  <a:pt x="3860896" y="4816475"/>
                  <a:pt x="2747947" y="4816475"/>
                </a:cubicBezTo>
                <a:cubicBezTo>
                  <a:pt x="1230434" y="4816475"/>
                  <a:pt x="0" y="3582984"/>
                  <a:pt x="0" y="2060992"/>
                </a:cubicBezTo>
                <a:cubicBezTo>
                  <a:pt x="0" y="2060992"/>
                  <a:pt x="0" y="2060992"/>
                  <a:pt x="0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</p:spPr>
        <p:txBody>
          <a:bodyPr wrap="square" lIns="144000" tIns="144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5E1EC7C4-B361-4504-AACA-92C6878833E5}"/>
              </a:ext>
            </a:extLst>
          </p:cNvPr>
          <p:cNvSpPr>
            <a:spLocks/>
          </p:cNvSpPr>
          <p:nvPr userDrawn="1"/>
        </p:nvSpPr>
        <p:spPr bwMode="auto">
          <a:xfrm>
            <a:off x="6875462" y="4870450"/>
            <a:ext cx="5316538" cy="1987550"/>
          </a:xfrm>
          <a:custGeom>
            <a:avLst/>
            <a:gdLst>
              <a:gd name="T0" fmla="*/ 8906 w 16833"/>
              <a:gd name="T1" fmla="*/ 0 h 6279"/>
              <a:gd name="T2" fmla="*/ 0 w 16833"/>
              <a:gd name="T3" fmla="*/ 6279 h 6279"/>
              <a:gd name="T4" fmla="*/ 16833 w 16833"/>
              <a:gd name="T5" fmla="*/ 6279 h 6279"/>
              <a:gd name="T6" fmla="*/ 16833 w 16833"/>
              <a:gd name="T7" fmla="*/ 4302 h 6279"/>
              <a:gd name="T8" fmla="*/ 8906 w 16833"/>
              <a:gd name="T9" fmla="*/ 0 h 6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33" h="6279">
                <a:moveTo>
                  <a:pt x="8906" y="0"/>
                </a:moveTo>
                <a:cubicBezTo>
                  <a:pt x="4799" y="0"/>
                  <a:pt x="1304" y="2619"/>
                  <a:pt x="0" y="6279"/>
                </a:cubicBezTo>
                <a:cubicBezTo>
                  <a:pt x="16833" y="6279"/>
                  <a:pt x="16833" y="6279"/>
                  <a:pt x="16833" y="6279"/>
                </a:cubicBezTo>
                <a:cubicBezTo>
                  <a:pt x="16833" y="4302"/>
                  <a:pt x="16833" y="4302"/>
                  <a:pt x="16833" y="4302"/>
                </a:cubicBezTo>
                <a:cubicBezTo>
                  <a:pt x="15147" y="1712"/>
                  <a:pt x="12227" y="0"/>
                  <a:pt x="890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6A7A4D3-DC75-4624-B5C5-55F94869F6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807877" y="3944914"/>
            <a:ext cx="1699200" cy="16992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908" y="3051740"/>
            <a:ext cx="5040000" cy="2206060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907" y="1122363"/>
            <a:ext cx="5040000" cy="1835208"/>
          </a:xfrm>
        </p:spPr>
        <p:txBody>
          <a:bodyPr anchor="b"/>
          <a:lstStyle>
            <a:lvl1pPr algn="l"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74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474969-1787-479A-924E-1D2D1F2AE7A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7AE052A-B77F-4049-9BBA-BEC841AE0D9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6436" y="601980"/>
            <a:ext cx="3865565" cy="5657444"/>
          </a:xfrm>
          <a:custGeom>
            <a:avLst/>
            <a:gdLst>
              <a:gd name="connsiteX0" fmla="*/ 2632641 w 3865565"/>
              <a:gd name="connsiteY0" fmla="*/ 0 h 5657444"/>
              <a:gd name="connsiteX1" fmla="*/ 3039129 w 3865565"/>
              <a:gd name="connsiteY1" fmla="*/ 0 h 5657444"/>
              <a:gd name="connsiteX2" fmla="*/ 3830041 w 3865565"/>
              <a:gd name="connsiteY2" fmla="*/ 172187 h 5657444"/>
              <a:gd name="connsiteX3" fmla="*/ 3865565 w 3865565"/>
              <a:gd name="connsiteY3" fmla="*/ 186581 h 5657444"/>
              <a:gd name="connsiteX4" fmla="*/ 3865565 w 3865565"/>
              <a:gd name="connsiteY4" fmla="*/ 5462255 h 5657444"/>
              <a:gd name="connsiteX5" fmla="*/ 3760710 w 3865565"/>
              <a:gd name="connsiteY5" fmla="*/ 5502445 h 5657444"/>
              <a:gd name="connsiteX6" fmla="*/ 2835885 w 3865565"/>
              <a:gd name="connsiteY6" fmla="*/ 5657444 h 5657444"/>
              <a:gd name="connsiteX7" fmla="*/ 0 w 3865565"/>
              <a:gd name="connsiteY7" fmla="*/ 2825551 h 5657444"/>
              <a:gd name="connsiteX8" fmla="*/ 2632641 w 3865565"/>
              <a:gd name="connsiteY8" fmla="*/ 0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5565" h="5657444">
                <a:moveTo>
                  <a:pt x="2632641" y="0"/>
                </a:moveTo>
                <a:lnTo>
                  <a:pt x="3039129" y="0"/>
                </a:lnTo>
                <a:cubicBezTo>
                  <a:pt x="3315017" y="19820"/>
                  <a:pt x="3580980" y="79280"/>
                  <a:pt x="3830041" y="172187"/>
                </a:cubicBezTo>
                <a:lnTo>
                  <a:pt x="3865565" y="186581"/>
                </a:lnTo>
                <a:lnTo>
                  <a:pt x="3865565" y="5462255"/>
                </a:lnTo>
                <a:lnTo>
                  <a:pt x="3760710" y="5502445"/>
                </a:lnTo>
                <a:cubicBezTo>
                  <a:pt x="3470525" y="5602939"/>
                  <a:pt x="3159407" y="5657444"/>
                  <a:pt x="2835885" y="5657444"/>
                </a:cubicBezTo>
                <a:cubicBezTo>
                  <a:pt x="1270273" y="5657444"/>
                  <a:pt x="0" y="4388959"/>
                  <a:pt x="0" y="2825551"/>
                </a:cubicBezTo>
                <a:cubicBezTo>
                  <a:pt x="0" y="1328738"/>
                  <a:pt x="1162300" y="104650"/>
                  <a:pt x="263264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54800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22E693-5B73-479C-B297-AC021617C7C9}"/>
              </a:ext>
            </a:extLst>
          </p:cNvPr>
          <p:cNvSpPr>
            <a:spLocks/>
          </p:cNvSpPr>
          <p:nvPr userDrawn="1"/>
        </p:nvSpPr>
        <p:spPr bwMode="auto">
          <a:xfrm>
            <a:off x="0" y="601980"/>
            <a:ext cx="8245719" cy="5657444"/>
          </a:xfrm>
          <a:custGeom>
            <a:avLst/>
            <a:gdLst>
              <a:gd name="connsiteX0" fmla="*/ 0 w 8245719"/>
              <a:gd name="connsiteY0" fmla="*/ 0 h 5657444"/>
              <a:gd name="connsiteX1" fmla="*/ 2413221 w 8245719"/>
              <a:gd name="connsiteY1" fmla="*/ 0 h 5657444"/>
              <a:gd name="connsiteX2" fmla="*/ 2560722 w 8245719"/>
              <a:gd name="connsiteY2" fmla="*/ 0 h 5657444"/>
              <a:gd name="connsiteX3" fmla="*/ 2686080 w 8245719"/>
              <a:gd name="connsiteY3" fmla="*/ 0 h 5657444"/>
              <a:gd name="connsiteX4" fmla="*/ 5416593 w 8245719"/>
              <a:gd name="connsiteY4" fmla="*/ 0 h 5657444"/>
              <a:gd name="connsiteX5" fmla="*/ 8245719 w 8245719"/>
              <a:gd name="connsiteY5" fmla="*/ 2828722 h 5657444"/>
              <a:gd name="connsiteX6" fmla="*/ 5416593 w 8245719"/>
              <a:gd name="connsiteY6" fmla="*/ 5657444 h 5657444"/>
              <a:gd name="connsiteX7" fmla="*/ 2571602 w 8245719"/>
              <a:gd name="connsiteY7" fmla="*/ 5657444 h 5657444"/>
              <a:gd name="connsiteX8" fmla="*/ 2560722 w 8245719"/>
              <a:gd name="connsiteY8" fmla="*/ 5657444 h 5657444"/>
              <a:gd name="connsiteX9" fmla="*/ 2504877 w 8245719"/>
              <a:gd name="connsiteY9" fmla="*/ 5657444 h 5657444"/>
              <a:gd name="connsiteX10" fmla="*/ 2413221 w 8245719"/>
              <a:gd name="connsiteY10" fmla="*/ 5657444 h 5657444"/>
              <a:gd name="connsiteX11" fmla="*/ 0 w 8245719"/>
              <a:gd name="connsiteY11" fmla="*/ 5657444 h 56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45719" h="5657444">
                <a:moveTo>
                  <a:pt x="0" y="0"/>
                </a:moveTo>
                <a:lnTo>
                  <a:pt x="2413221" y="0"/>
                </a:lnTo>
                <a:lnTo>
                  <a:pt x="2560722" y="0"/>
                </a:lnTo>
                <a:lnTo>
                  <a:pt x="2686080" y="0"/>
                </a:lnTo>
                <a:cubicBezTo>
                  <a:pt x="5416593" y="0"/>
                  <a:pt x="5416593" y="0"/>
                  <a:pt x="5416593" y="0"/>
                </a:cubicBezTo>
                <a:cubicBezTo>
                  <a:pt x="6978474" y="0"/>
                  <a:pt x="8245719" y="1267065"/>
                  <a:pt x="8245719" y="2828722"/>
                </a:cubicBezTo>
                <a:cubicBezTo>
                  <a:pt x="8245719" y="4390380"/>
                  <a:pt x="6978474" y="5657444"/>
                  <a:pt x="5416593" y="5657444"/>
                </a:cubicBezTo>
                <a:cubicBezTo>
                  <a:pt x="3539486" y="5657444"/>
                  <a:pt x="2835570" y="5657444"/>
                  <a:pt x="2571602" y="5657444"/>
                </a:cubicBezTo>
                <a:lnTo>
                  <a:pt x="2560722" y="5657444"/>
                </a:lnTo>
                <a:lnTo>
                  <a:pt x="2504877" y="5657444"/>
                </a:lnTo>
                <a:cubicBezTo>
                  <a:pt x="2413221" y="5657444"/>
                  <a:pt x="2413221" y="5657444"/>
                  <a:pt x="2413221" y="5657444"/>
                </a:cubicBezTo>
                <a:lnTo>
                  <a:pt x="0" y="565744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017768F-8DC2-477F-9ECD-81F29364F3DD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476836" y="2579400"/>
            <a:ext cx="1699200" cy="16992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954" y="3212433"/>
            <a:ext cx="6040436" cy="21171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5538" y="1693697"/>
            <a:ext cx="6039852" cy="1490662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5E3CE-8CB8-4B24-9C3C-7FB9A7F935D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1FA1-B828-46C4-A5A6-45C61AEB139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03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7BA4DE8-38D7-442D-A110-51B4EF65A77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A8485562-E630-4C57-98C3-B101EF15FC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693" y="-3667"/>
            <a:ext cx="9422307" cy="6876000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44000" rIns="180000">
            <a:no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7A055C5-456B-4769-A5F8-9C3D2A1ADEE2}"/>
              </a:ext>
            </a:extLst>
          </p:cNvPr>
          <p:cNvSpPr/>
          <p:nvPr userDrawn="1"/>
        </p:nvSpPr>
        <p:spPr>
          <a:xfrm>
            <a:off x="1" y="5265083"/>
            <a:ext cx="924688" cy="1596583"/>
          </a:xfrm>
          <a:custGeom>
            <a:avLst/>
            <a:gdLst>
              <a:gd name="connsiteX0" fmla="*/ 0 w 924688"/>
              <a:gd name="connsiteY0" fmla="*/ 0 h 1596583"/>
              <a:gd name="connsiteX1" fmla="*/ 924688 w 924688"/>
              <a:gd name="connsiteY1" fmla="*/ 1596583 h 1596583"/>
              <a:gd name="connsiteX2" fmla="*/ 0 w 924688"/>
              <a:gd name="connsiteY2" fmla="*/ 1596583 h 1596583"/>
              <a:gd name="connsiteX3" fmla="*/ 0 w 924688"/>
              <a:gd name="connsiteY3" fmla="*/ 0 h 159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688" h="1596583">
                <a:moveTo>
                  <a:pt x="0" y="0"/>
                </a:moveTo>
                <a:lnTo>
                  <a:pt x="924688" y="1596583"/>
                </a:lnTo>
                <a:lnTo>
                  <a:pt x="0" y="15965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A07B5EF-3EE8-4180-965B-121B37F648B0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928916" y="5592758"/>
            <a:ext cx="1062000" cy="1062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022977" y="6538912"/>
            <a:ext cx="6624000" cy="204248"/>
          </a:xfrm>
        </p:spPr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4954" y="2074841"/>
            <a:ext cx="4952246" cy="211714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5538" y="838201"/>
            <a:ext cx="4951662" cy="1152194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9D6ED2-EF17-4548-B973-EBB43BD38612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18456" y="6538912"/>
            <a:ext cx="1656000" cy="20424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BED38-6003-4678-9BB5-7D20FD81EBB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42456" y="6495602"/>
            <a:ext cx="576000" cy="247558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36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8479152-EC59-4E85-860A-7F94ED52F8B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6C46A4B-C7F3-48A4-A48B-242F24F3CC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59424 h 6858000"/>
              <a:gd name="connsiteX5" fmla="*/ 2153 w 12192000"/>
              <a:gd name="connsiteY5" fmla="*/ 6259424 h 6858000"/>
              <a:gd name="connsiteX6" fmla="*/ 82352 w 12192000"/>
              <a:gd name="connsiteY6" fmla="*/ 6259424 h 6858000"/>
              <a:gd name="connsiteX7" fmla="*/ 138197 w 12192000"/>
              <a:gd name="connsiteY7" fmla="*/ 6259424 h 6858000"/>
              <a:gd name="connsiteX8" fmla="*/ 149077 w 12192000"/>
              <a:gd name="connsiteY8" fmla="*/ 6259424 h 6858000"/>
              <a:gd name="connsiteX9" fmla="*/ 2994068 w 12192000"/>
              <a:gd name="connsiteY9" fmla="*/ 6259424 h 6858000"/>
              <a:gd name="connsiteX10" fmla="*/ 5823194 w 12192000"/>
              <a:gd name="connsiteY10" fmla="*/ 3430702 h 6858000"/>
              <a:gd name="connsiteX11" fmla="*/ 2994068 w 12192000"/>
              <a:gd name="connsiteY11" fmla="*/ 601980 h 6858000"/>
              <a:gd name="connsiteX12" fmla="*/ 263555 w 12192000"/>
              <a:gd name="connsiteY12" fmla="*/ 601980 h 6858000"/>
              <a:gd name="connsiteX13" fmla="*/ 138197 w 12192000"/>
              <a:gd name="connsiteY13" fmla="*/ 601980 h 6858000"/>
              <a:gd name="connsiteX14" fmla="*/ 0 w 12192000"/>
              <a:gd name="connsiteY14" fmla="*/ 6019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59424"/>
                </a:lnTo>
                <a:lnTo>
                  <a:pt x="2153" y="6259424"/>
                </a:lnTo>
                <a:cubicBezTo>
                  <a:pt x="13610" y="6259424"/>
                  <a:pt x="36524" y="6259424"/>
                  <a:pt x="82352" y="6259424"/>
                </a:cubicBezTo>
                <a:lnTo>
                  <a:pt x="138197" y="6259424"/>
                </a:lnTo>
                <a:lnTo>
                  <a:pt x="149077" y="6259424"/>
                </a:lnTo>
                <a:cubicBezTo>
                  <a:pt x="413045" y="6259424"/>
                  <a:pt x="1116961" y="6259424"/>
                  <a:pt x="2994068" y="6259424"/>
                </a:cubicBezTo>
                <a:cubicBezTo>
                  <a:pt x="4555949" y="6259424"/>
                  <a:pt x="5823194" y="4992360"/>
                  <a:pt x="5823194" y="3430702"/>
                </a:cubicBezTo>
                <a:cubicBezTo>
                  <a:pt x="5823194" y="1869045"/>
                  <a:pt x="4555949" y="601980"/>
                  <a:pt x="2994068" y="601980"/>
                </a:cubicBezTo>
                <a:cubicBezTo>
                  <a:pt x="2994068" y="601980"/>
                  <a:pt x="2994068" y="601980"/>
                  <a:pt x="263555" y="601980"/>
                </a:cubicBezTo>
                <a:lnTo>
                  <a:pt x="138197" y="601980"/>
                </a:lnTo>
                <a:lnTo>
                  <a:pt x="0" y="6019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44000" rIns="144000"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Drag and drop image form a folder, or click on the placeholder and select ‘Insert \ Images’</a:t>
            </a:r>
            <a:endParaRPr lang="en-A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3D38F9-D214-40CC-B04B-41988914E4F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074077" y="2579400"/>
            <a:ext cx="1699200" cy="16992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DA700-3D1B-49F1-9223-954502A2E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953" y="3213099"/>
            <a:ext cx="4489123" cy="13473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5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5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5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5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5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5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Sub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ABBA3CDA-E776-40AE-B46D-45A45CC5D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2" y="2222662"/>
            <a:ext cx="4489123" cy="959957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4EFB1E-7596-419D-88EB-C9EFE444507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12942-414A-46C0-9AEE-8A03969C7C0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29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57DA6F-A204-4940-B919-67CA81BB5E7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144000" tIns="144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sz="1400" dirty="0"/>
              <a:t>Click Icon to Add Image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B59CA2-2EEE-4B61-A623-6BE4CE88BB2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0928916" y="5592758"/>
            <a:ext cx="1062000" cy="1062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defRPr sz="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"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defRPr sz="20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20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20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2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   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6BDA700-3D1B-49F1-9223-954502A2E2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36ACC5A-D2CF-40E7-8984-09E0560FD4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953" y="3213099"/>
            <a:ext cx="4577597" cy="13473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2pPr>
            <a:lvl3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3pPr>
            <a:lvl4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4pPr>
            <a:lvl5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5pPr>
            <a:lvl6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6pPr>
            <a:lvl7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7pPr>
            <a:lvl8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8pPr>
            <a:lvl9pPr marL="223200" indent="-180000">
              <a:spcBef>
                <a:spcPts val="0"/>
              </a:spcBef>
              <a:buSzPct val="75000"/>
              <a:buFont typeface="Calibri" panose="020F0502020204030204" pitchFamily="34" charset="0"/>
              <a:buChar char="●"/>
              <a:defRPr sz="18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</a:t>
            </a:r>
            <a:endParaRPr lang="en-GB" dirty="0"/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  <a:endParaRPr lang="en-AU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ABBA3CDA-E776-40AE-B46D-45A45CC5D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952" y="2222662"/>
            <a:ext cx="4577597" cy="959957"/>
          </a:xfrm>
        </p:spPr>
        <p:txBody>
          <a:bodyPr anchor="b"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31C4A-F56A-4B3F-B779-91C3D6CCBE6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2B424-2E74-4479-A134-710EC46ECC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19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360C9-D6E6-46AC-8EF9-EEF25F267E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1200" y="1490400"/>
            <a:ext cx="11667599" cy="4683600"/>
          </a:xfrm>
        </p:spPr>
        <p:txBody>
          <a:bodyPr lIns="9000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577850" indent="-261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2400"/>
            </a:lvl2pPr>
            <a:lvl3pPr marL="804863" indent="-2270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2000"/>
            </a:lvl3pPr>
            <a:lvl4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4pPr>
            <a:lvl5pPr marL="939800" indent="-1349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31D76-E5CB-429A-9B45-398ECFBE8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3C109-1995-4EEB-A045-C134932864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31D76-E5CB-429A-9B45-398ECFBE8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3C109-1995-4EEB-A045-C134932864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82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4ED600E-90B7-4D49-803F-18C3CB208852}"/>
              </a:ext>
            </a:extLst>
          </p:cNvPr>
          <p:cNvSpPr/>
          <p:nvPr userDrawn="1"/>
        </p:nvSpPr>
        <p:spPr>
          <a:xfrm flipV="1">
            <a:off x="0" y="-1"/>
            <a:ext cx="8769311" cy="1230123"/>
          </a:xfrm>
          <a:custGeom>
            <a:avLst/>
            <a:gdLst>
              <a:gd name="connsiteX0" fmla="*/ 741970 w 8769311"/>
              <a:gd name="connsiteY0" fmla="*/ 1230123 h 1230123"/>
              <a:gd name="connsiteX1" fmla="*/ 1254832 w 8769311"/>
              <a:gd name="connsiteY1" fmla="*/ 1230123 h 1230123"/>
              <a:gd name="connsiteX2" fmla="*/ 1254832 w 8769311"/>
              <a:gd name="connsiteY2" fmla="*/ 1230122 h 1230123"/>
              <a:gd name="connsiteX3" fmla="*/ 8769275 w 8769311"/>
              <a:gd name="connsiteY3" fmla="*/ 1230122 h 1230123"/>
              <a:gd name="connsiteX4" fmla="*/ 8769311 w 8769311"/>
              <a:gd name="connsiteY4" fmla="*/ 1229400 h 1230123"/>
              <a:gd name="connsiteX5" fmla="*/ 7560373 w 8769311"/>
              <a:gd name="connsiteY5" fmla="*/ 0 h 1230123"/>
              <a:gd name="connsiteX6" fmla="*/ 3733364 w 8769311"/>
              <a:gd name="connsiteY6" fmla="*/ 0 h 1230123"/>
              <a:gd name="connsiteX7" fmla="*/ 2463698 w 8769311"/>
              <a:gd name="connsiteY7" fmla="*/ 0 h 1230123"/>
              <a:gd name="connsiteX8" fmla="*/ 0 w 8769311"/>
              <a:gd name="connsiteY8" fmla="*/ 0 h 1230123"/>
              <a:gd name="connsiteX9" fmla="*/ 0 w 8769311"/>
              <a:gd name="connsiteY9" fmla="*/ 1230122 h 1230123"/>
              <a:gd name="connsiteX10" fmla="*/ 741970 w 8769311"/>
              <a:gd name="connsiteY10" fmla="*/ 1230122 h 1230123"/>
              <a:gd name="connsiteX11" fmla="*/ 741970 w 8769311"/>
              <a:gd name="connsiteY11" fmla="*/ 1230123 h 123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69311" h="1230123">
                <a:moveTo>
                  <a:pt x="741970" y="1230123"/>
                </a:moveTo>
                <a:lnTo>
                  <a:pt x="1254832" y="1230123"/>
                </a:lnTo>
                <a:lnTo>
                  <a:pt x="1254832" y="1230122"/>
                </a:lnTo>
                <a:lnTo>
                  <a:pt x="8769275" y="1230122"/>
                </a:lnTo>
                <a:lnTo>
                  <a:pt x="8769311" y="1229400"/>
                </a:lnTo>
                <a:cubicBezTo>
                  <a:pt x="8769311" y="550384"/>
                  <a:pt x="8227985" y="0"/>
                  <a:pt x="7560373" y="0"/>
                </a:cubicBezTo>
                <a:lnTo>
                  <a:pt x="3733364" y="0"/>
                </a:lnTo>
                <a:lnTo>
                  <a:pt x="2463698" y="0"/>
                </a:lnTo>
                <a:lnTo>
                  <a:pt x="0" y="0"/>
                </a:lnTo>
                <a:lnTo>
                  <a:pt x="0" y="1230122"/>
                </a:lnTo>
                <a:lnTo>
                  <a:pt x="741970" y="1230122"/>
                </a:lnTo>
                <a:lnTo>
                  <a:pt x="741970" y="12301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456" y="6330733"/>
            <a:ext cx="1656000" cy="204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2456" y="6287423"/>
            <a:ext cx="576000" cy="247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C1E104-23DB-455F-9F8B-3367332FFCD4}"/>
              </a:ext>
            </a:extLst>
          </p:cNvPr>
          <p:cNvGrpSpPr/>
          <p:nvPr userDrawn="1"/>
        </p:nvGrpSpPr>
        <p:grpSpPr>
          <a:xfrm>
            <a:off x="10928350" y="164909"/>
            <a:ext cx="1062566" cy="1065213"/>
            <a:chOff x="10928350" y="5591175"/>
            <a:chExt cx="1062566" cy="1065213"/>
          </a:xfrm>
        </p:grpSpPr>
        <p:sp>
          <p:nvSpPr>
            <p:cNvPr id="14" name="Text Placeholder 5">
              <a:extLst>
                <a:ext uri="{FF2B5EF4-FFF2-40B4-BE49-F238E27FC236}">
                  <a16:creationId xmlns:a16="http://schemas.microsoft.com/office/drawing/2014/main" id="{0148C7AF-0E90-42A6-97EB-C6DC7F7C9AE7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0928916" y="5592758"/>
              <a:ext cx="1062000" cy="1062000"/>
            </a:xfrm>
            <a:prstGeom prst="rect">
              <a:avLst/>
            </a:prstGeom>
            <a:blipFill dpi="0" rotWithShape="1"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10000"/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Calibri" panose="020F050202020403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   </a:t>
              </a:r>
              <a:endParaRPr lang="en-AU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9E5D329-A4F0-4077-93A7-8FAA3ADDA5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8350" y="5591175"/>
              <a:ext cx="1062038" cy="1065213"/>
            </a:xfrm>
            <a:custGeom>
              <a:avLst/>
              <a:gdLst>
                <a:gd name="T0" fmla="*/ 3400 w 6806"/>
                <a:gd name="T1" fmla="*/ 85 h 6803"/>
                <a:gd name="T2" fmla="*/ 3400 w 6806"/>
                <a:gd name="T3" fmla="*/ 85 h 6803"/>
                <a:gd name="T4" fmla="*/ 6720 w 6806"/>
                <a:gd name="T5" fmla="*/ 3399 h 6803"/>
                <a:gd name="T6" fmla="*/ 3406 w 6806"/>
                <a:gd name="T7" fmla="*/ 6719 h 6803"/>
                <a:gd name="T8" fmla="*/ 3403 w 6806"/>
                <a:gd name="T9" fmla="*/ 6719 h 6803"/>
                <a:gd name="T10" fmla="*/ 86 w 6806"/>
                <a:gd name="T11" fmla="*/ 3405 h 6803"/>
                <a:gd name="T12" fmla="*/ 1055 w 6806"/>
                <a:gd name="T13" fmla="*/ 1058 h 6803"/>
                <a:gd name="T14" fmla="*/ 3400 w 6806"/>
                <a:gd name="T15" fmla="*/ 85 h 6803"/>
                <a:gd name="T16" fmla="*/ 3400 w 6806"/>
                <a:gd name="T17" fmla="*/ 0 h 6803"/>
                <a:gd name="T18" fmla="*/ 995 w 6806"/>
                <a:gd name="T19" fmla="*/ 999 h 6803"/>
                <a:gd name="T20" fmla="*/ 1 w 6806"/>
                <a:gd name="T21" fmla="*/ 3405 h 6803"/>
                <a:gd name="T22" fmla="*/ 3403 w 6806"/>
                <a:gd name="T23" fmla="*/ 6803 h 6803"/>
                <a:gd name="T24" fmla="*/ 3406 w 6806"/>
                <a:gd name="T25" fmla="*/ 6803 h 6803"/>
                <a:gd name="T26" fmla="*/ 6804 w 6806"/>
                <a:gd name="T27" fmla="*/ 3399 h 6803"/>
                <a:gd name="T28" fmla="*/ 3400 w 6806"/>
                <a:gd name="T29" fmla="*/ 0 h 6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06" h="6803">
                  <a:moveTo>
                    <a:pt x="3400" y="85"/>
                  </a:moveTo>
                  <a:cubicBezTo>
                    <a:pt x="3400" y="85"/>
                    <a:pt x="3400" y="85"/>
                    <a:pt x="3400" y="85"/>
                  </a:cubicBezTo>
                  <a:cubicBezTo>
                    <a:pt x="5229" y="85"/>
                    <a:pt x="6718" y="1571"/>
                    <a:pt x="6720" y="3399"/>
                  </a:cubicBezTo>
                  <a:cubicBezTo>
                    <a:pt x="6722" y="5228"/>
                    <a:pt x="5235" y="6717"/>
                    <a:pt x="3406" y="6719"/>
                  </a:cubicBezTo>
                  <a:cubicBezTo>
                    <a:pt x="3403" y="6719"/>
                    <a:pt x="3403" y="6719"/>
                    <a:pt x="3403" y="6719"/>
                  </a:cubicBezTo>
                  <a:cubicBezTo>
                    <a:pt x="1575" y="6719"/>
                    <a:pt x="87" y="5232"/>
                    <a:pt x="86" y="3405"/>
                  </a:cubicBezTo>
                  <a:cubicBezTo>
                    <a:pt x="85" y="2519"/>
                    <a:pt x="429" y="1685"/>
                    <a:pt x="1055" y="1058"/>
                  </a:cubicBezTo>
                  <a:cubicBezTo>
                    <a:pt x="1681" y="431"/>
                    <a:pt x="2514" y="85"/>
                    <a:pt x="3400" y="85"/>
                  </a:cubicBezTo>
                  <a:moveTo>
                    <a:pt x="3400" y="0"/>
                  </a:moveTo>
                  <a:cubicBezTo>
                    <a:pt x="2491" y="1"/>
                    <a:pt x="1637" y="355"/>
                    <a:pt x="995" y="999"/>
                  </a:cubicBezTo>
                  <a:cubicBezTo>
                    <a:pt x="354" y="1642"/>
                    <a:pt x="0" y="2496"/>
                    <a:pt x="1" y="3405"/>
                  </a:cubicBezTo>
                  <a:cubicBezTo>
                    <a:pt x="3" y="5279"/>
                    <a:pt x="1529" y="6803"/>
                    <a:pt x="3403" y="6803"/>
                  </a:cubicBezTo>
                  <a:cubicBezTo>
                    <a:pt x="3406" y="6803"/>
                    <a:pt x="3406" y="6803"/>
                    <a:pt x="3406" y="6803"/>
                  </a:cubicBezTo>
                  <a:cubicBezTo>
                    <a:pt x="5281" y="6802"/>
                    <a:pt x="6806" y="5274"/>
                    <a:pt x="6804" y="3399"/>
                  </a:cubicBezTo>
                  <a:cubicBezTo>
                    <a:pt x="6803" y="1525"/>
                    <a:pt x="5277" y="0"/>
                    <a:pt x="3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456" y="6538912"/>
            <a:ext cx="6624000" cy="204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200" y="1497600"/>
            <a:ext cx="11746800" cy="4233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456" y="270165"/>
            <a:ext cx="8526856" cy="9599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61" r:id="rId5"/>
    <p:sldLayoutId id="2147483662" r:id="rId6"/>
    <p:sldLayoutId id="2147483663" r:id="rId7"/>
    <p:sldLayoutId id="2147483650" r:id="rId8"/>
    <p:sldLayoutId id="2147483681" r:id="rId9"/>
    <p:sldLayoutId id="2147483680" r:id="rId10"/>
    <p:sldLayoutId id="2147483673" r:id="rId11"/>
    <p:sldLayoutId id="2147483664" r:id="rId12"/>
    <p:sldLayoutId id="2147483671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2" r:id="rId20"/>
    <p:sldLayoutId id="2147483675" r:id="rId21"/>
    <p:sldLayoutId id="2147483676" r:id="rId22"/>
    <p:sldLayoutId id="2147483677" r:id="rId23"/>
    <p:sldLayoutId id="2147483679" r:id="rId24"/>
    <p:sldLayoutId id="2147483678" r:id="rId25"/>
    <p:sldLayoutId id="2147483674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2400"/>
        </a:spcAft>
        <a:buFont typeface="Arial" panose="020B0604020202020204" pitchFamily="34" charset="0"/>
        <a:buNone/>
        <a:defRPr sz="37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800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aterloo.ca/~mli/cs886-002-2020.html" TargetMode="External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primo.ai/index.php?title=Bidirectional_Encoder_Representations_from_Transformers_(BERT)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onal-sites.deakin.edu.au/~mohamedb/teaching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EA610-4CF5-4786-A46E-770CC306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18E9F2C-FC44-4617-A529-475A08D9B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08" y="3274540"/>
            <a:ext cx="5040000" cy="3264371"/>
          </a:xfrm>
        </p:spPr>
        <p:txBody>
          <a:bodyPr/>
          <a:lstStyle/>
          <a:p>
            <a:r>
              <a:rPr lang="en-AU" dirty="0" err="1"/>
              <a:t>Dr.</a:t>
            </a:r>
            <a:r>
              <a:rPr lang="en-AU" dirty="0"/>
              <a:t> Mohamed Reda </a:t>
            </a:r>
            <a:r>
              <a:rPr lang="en-AU" dirty="0" err="1"/>
              <a:t>Bouadjenek</a:t>
            </a:r>
            <a:endParaRPr lang="en-AU" dirty="0"/>
          </a:p>
          <a:p>
            <a:r>
              <a:rPr lang="en-AU" dirty="0"/>
              <a:t>School of Information Technology, Faculty of Sci </a:t>
            </a:r>
            <a:r>
              <a:rPr lang="en-AU" dirty="0" err="1"/>
              <a:t>Eng</a:t>
            </a:r>
            <a:r>
              <a:rPr lang="en-AU" dirty="0"/>
              <a:t> &amp; Built </a:t>
            </a:r>
            <a:r>
              <a:rPr lang="en-AU" dirty="0" err="1"/>
              <a:t>Env</a:t>
            </a:r>
            <a:endParaRPr lang="en-AU" dirty="0"/>
          </a:p>
          <a:p>
            <a:r>
              <a:rPr lang="en-AU" dirty="0"/>
              <a:t>reda.bouadjenek@deakin.edu.au</a:t>
            </a:r>
          </a:p>
          <a:p>
            <a:r>
              <a:rPr lang="en-AU" dirty="0"/>
              <a:t>June 10, 2020</a:t>
            </a:r>
          </a:p>
          <a:p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367F15-0D65-4A0A-A143-3506CA25B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06" y="370703"/>
            <a:ext cx="6599059" cy="2903836"/>
          </a:xfrm>
        </p:spPr>
        <p:txBody>
          <a:bodyPr anchor="t"/>
          <a:lstStyle/>
          <a:p>
            <a:r>
              <a:rPr lang="en-AU" b="1"/>
              <a:t>Lecture 3:</a:t>
            </a:r>
            <a:br>
              <a:rPr lang="en-AU" dirty="0"/>
            </a:br>
            <a:r>
              <a:rPr lang="en-AU" dirty="0"/>
              <a:t>BERT: Bidirectional Encoder Representations from Transformers</a:t>
            </a:r>
          </a:p>
        </p:txBody>
      </p:sp>
    </p:spTree>
    <p:extLst>
      <p:ext uri="{BB962C8B-B14F-4D97-AF65-F5344CB8AC3E}">
        <p14:creationId xmlns:p14="http://schemas.microsoft.com/office/powerpoint/2010/main" val="28189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C4FB74-C45E-F243-B9F6-86AC4EE0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F5007F-6D77-194B-BB29-0BAC6139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encoding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B7B4B-647B-E046-9F2B-B57DEC87554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A7BA-1886-9F4F-B195-FE134F18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23" y="2191909"/>
            <a:ext cx="8189755" cy="4510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1B0AB9-EA19-F442-9776-D3757FB50D31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3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close up of a toy&#10;&#10;Description automatically generated">
            <a:extLst>
              <a:ext uri="{FF2B5EF4-FFF2-40B4-BE49-F238E27FC236}">
                <a16:creationId xmlns:a16="http://schemas.microsoft.com/office/drawing/2014/main" id="{88CB1340-1959-CB41-BF1C-3461E43D08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82" t="-8892" r="4581" b="-8963"/>
          <a:stretch/>
        </p:blipFill>
        <p:spPr>
          <a:xfrm>
            <a:off x="8326436" y="601980"/>
            <a:ext cx="3865565" cy="5657444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A698F8-8B14-A149-979F-F10C1C561C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A2C832-8769-9045-B670-1DA6301E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7EC238-B672-A840-9379-35E182D1E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Bidirectional Encoder Representations from </a:t>
            </a:r>
            <a:r>
              <a:rPr lang="en-US" b="1" dirty="0"/>
              <a:t>Transformers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CE78A0-74EE-CD4B-8F89-CC794876A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BERT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F466D-BCFD-A94C-AFDF-F7474B325D9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75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D1586-0C5C-1E4F-9E6B-A0AA6204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AE35EE-6123-074C-99F4-C9E6AE7620F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Transformers is an </a:t>
            </a:r>
            <a:r>
              <a:rPr lang="en-US" b="1" dirty="0">
                <a:solidFill>
                  <a:srgbClr val="FF0000"/>
                </a:solidFill>
              </a:rPr>
              <a:t>Encoder-Decoder</a:t>
            </a:r>
            <a:r>
              <a:rPr lang="en-US" dirty="0"/>
              <a:t> architecture</a:t>
            </a:r>
          </a:p>
          <a:p>
            <a:pPr lvl="1"/>
            <a:r>
              <a:rPr lang="en-US" dirty="0"/>
              <a:t>A transformer uses Encoder stack to model input, and uses Decoder stack to model output (using input information from encoder side).</a:t>
            </a:r>
          </a:p>
          <a:p>
            <a:r>
              <a:rPr lang="en-US" dirty="0"/>
              <a:t>BERT</a:t>
            </a:r>
          </a:p>
          <a:p>
            <a:pPr lvl="1"/>
            <a:r>
              <a:rPr lang="en-US" dirty="0"/>
              <a:t>If we are only interested in training a language model for the input for some other tasks, then we do not need the Decoder of the transformer, that gives us BERT.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FF66AD-1EEF-294A-9114-167120B8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10E5-118A-C946-82E8-9FBAF40321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6" name="Picture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B1225D-FFC7-D34D-9F5F-55F50ED418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r="3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98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AE35EE-6123-074C-99F4-C9E6AE7620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7092" y="1491916"/>
            <a:ext cx="7901138" cy="4684234"/>
          </a:xfrm>
        </p:spPr>
        <p:txBody>
          <a:bodyPr>
            <a:normAutofit/>
          </a:bodyPr>
          <a:lstStyle/>
          <a:p>
            <a:r>
              <a:rPr lang="en-US" dirty="0"/>
              <a:t>Two models with different sizes were investigated </a:t>
            </a:r>
          </a:p>
          <a:p>
            <a:pPr lvl="1"/>
            <a:r>
              <a:rPr lang="en-US" dirty="0"/>
              <a:t>BERT</a:t>
            </a:r>
            <a:r>
              <a:rPr lang="en-US" baseline="-25000" dirty="0"/>
              <a:t>BASE </a:t>
            </a:r>
            <a:r>
              <a:rPr lang="en-US" dirty="0"/>
              <a:t>: L=12, H=768, A=12, Total Parameters=110M</a:t>
            </a:r>
          </a:p>
          <a:p>
            <a:pPr lvl="1"/>
            <a:r>
              <a:rPr lang="en-US" dirty="0"/>
              <a:t>BERT</a:t>
            </a:r>
            <a:r>
              <a:rPr lang="en-US" baseline="-25000" dirty="0"/>
              <a:t>LARGE</a:t>
            </a:r>
            <a:r>
              <a:rPr lang="en-US" dirty="0"/>
              <a:t>: L=24, H=1024, A=16, Total Parameters=340M</a:t>
            </a:r>
          </a:p>
          <a:p>
            <a:pPr lvl="2"/>
            <a:r>
              <a:rPr lang="en-US" dirty="0"/>
              <a:t>L: number of layers (Transformer blocks), H: the hidden size, A: the number of self-attention heads.</a:t>
            </a:r>
          </a:p>
          <a:p>
            <a:pPr lvl="2"/>
            <a:r>
              <a:rPr lang="en-US" dirty="0"/>
              <a:t>Cased and uncased versions.</a:t>
            </a:r>
          </a:p>
          <a:p>
            <a:pPr lvl="2"/>
            <a:r>
              <a:rPr lang="en-US" dirty="0"/>
              <a:t>Multiple-languages.</a:t>
            </a:r>
          </a:p>
          <a:p>
            <a:pPr lvl="1"/>
            <a:r>
              <a:rPr lang="en-US" dirty="0"/>
              <a:t>Also available: </a:t>
            </a:r>
            <a:r>
              <a:rPr lang="en-US" dirty="0" err="1"/>
              <a:t>BERT</a:t>
            </a:r>
            <a:r>
              <a:rPr lang="en-US" baseline="-25000" dirty="0" err="1"/>
              <a:t>Tiny</a:t>
            </a:r>
            <a:r>
              <a:rPr lang="en-US" dirty="0"/>
              <a:t> , </a:t>
            </a:r>
            <a:r>
              <a:rPr lang="en-US" dirty="0" err="1"/>
              <a:t>BERT</a:t>
            </a:r>
            <a:r>
              <a:rPr lang="en-US" baseline="-25000" dirty="0" err="1"/>
              <a:t>Mini</a:t>
            </a:r>
            <a:r>
              <a:rPr lang="en-US" dirty="0"/>
              <a:t> , </a:t>
            </a:r>
            <a:r>
              <a:rPr lang="en-US" dirty="0" err="1"/>
              <a:t>BERT</a:t>
            </a:r>
            <a:r>
              <a:rPr lang="en-US" baseline="-25000" dirty="0" err="1"/>
              <a:t>Small</a:t>
            </a:r>
            <a:r>
              <a:rPr lang="en-US" dirty="0"/>
              <a:t>, </a:t>
            </a:r>
            <a:r>
              <a:rPr lang="en-US" dirty="0" err="1"/>
              <a:t>BERT</a:t>
            </a:r>
            <a:r>
              <a:rPr lang="en-US" baseline="-25000" dirty="0" err="1"/>
              <a:t>Medium</a:t>
            </a:r>
            <a:endParaRPr lang="en-US" baseline="-25000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E615CD-EDC7-D44E-805D-995021E3D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32506" r="64817" b="5218"/>
          <a:stretch/>
        </p:blipFill>
        <p:spPr>
          <a:xfrm>
            <a:off x="8051653" y="3547241"/>
            <a:ext cx="1679157" cy="238059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D1586-0C5C-1E4F-9E6B-A0AA6204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FF66AD-1EEF-294A-9114-167120B8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10E5-118A-C946-82E8-9FBAF40321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42BF11-07C2-FD45-9B4C-DADFFEA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 r="22035" b="4949"/>
          <a:stretch/>
        </p:blipFill>
        <p:spPr>
          <a:xfrm>
            <a:off x="9825366" y="2294322"/>
            <a:ext cx="2366634" cy="36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47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9A081E-0E73-6A4B-AC7F-EA4B87E6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10" name="Content Placeholder 9" descr="A close up of a clock&#10;&#10;Description automatically generated">
            <a:extLst>
              <a:ext uri="{FF2B5EF4-FFF2-40B4-BE49-F238E27FC236}">
                <a16:creationId xmlns:a16="http://schemas.microsoft.com/office/drawing/2014/main" id="{3FDAF240-CDCB-674D-ADC1-F749E13D214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097" r="1491" b="1653"/>
          <a:stretch/>
        </p:blipFill>
        <p:spPr>
          <a:xfrm>
            <a:off x="2657856" y="2060448"/>
            <a:ext cx="6949440" cy="379171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42BA52D-EC76-FB4A-A868-D7716CC6A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 in 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36FC0-B2AC-B64A-B7D7-967184E6BC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75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58DA14-11AF-D04F-9606-50350E51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4F2317-1088-654B-80A9-977C6A473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5113" r="65460" b="7127"/>
          <a:stretch/>
        </p:blipFill>
        <p:spPr>
          <a:xfrm>
            <a:off x="3825529" y="4060388"/>
            <a:ext cx="2032627" cy="2514725"/>
          </a:xfrm>
          <a:prstGeom prst="rect">
            <a:avLst/>
          </a:prstGeom>
        </p:spPr>
      </p:pic>
      <p:pic>
        <p:nvPicPr>
          <p:cNvPr id="9" name="Picture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A2D1A4-F20B-1440-9331-C4396EEF2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r="35492" b="5868"/>
          <a:stretch/>
        </p:blipFill>
        <p:spPr>
          <a:xfrm>
            <a:off x="818456" y="4060388"/>
            <a:ext cx="2044241" cy="251472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844F83B-BE07-B04C-8E07-6C26DA88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in pre-training model architectures: BERT, </a:t>
            </a:r>
            <a:r>
              <a:rPr lang="en-US" dirty="0" err="1"/>
              <a:t>OpenAI</a:t>
            </a:r>
            <a:r>
              <a:rPr lang="en-US" dirty="0"/>
              <a:t> GPT, and </a:t>
            </a:r>
            <a:r>
              <a:rPr lang="en-US" dirty="0" err="1"/>
              <a:t>ELMo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B5192-34D2-0040-9E39-0FE8BDCDFB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5A39CE7-FA4E-414E-B5B9-A6A48C5BEB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58156" y="4177861"/>
            <a:ext cx="5879142" cy="2397251"/>
          </a:xfrm>
        </p:spPr>
        <p:txBody>
          <a:bodyPr>
            <a:normAutofit/>
          </a:bodyPr>
          <a:lstStyle/>
          <a:p>
            <a:r>
              <a:rPr lang="en-US" sz="1800" dirty="0"/>
              <a:t>GPT is built using transformer decoder blocks. BERT, on the other hand, uses transformer encoder blocks.</a:t>
            </a:r>
          </a:p>
          <a:p>
            <a:r>
              <a:rPr lang="en-US" sz="1800" dirty="0"/>
              <a:t>GPT is auto-regressive in nature. BERT is not.</a:t>
            </a:r>
          </a:p>
          <a:p>
            <a:pPr lvl="1"/>
            <a:r>
              <a:rPr lang="en-US" sz="1600" dirty="0"/>
              <a:t>In losing auto-regression, BERT gained the ability to incorporate the context on both sides of a word to gain better results.</a:t>
            </a:r>
          </a:p>
        </p:txBody>
      </p:sp>
      <p:pic>
        <p:nvPicPr>
          <p:cNvPr id="12" name="Content Placeholder 9" descr="A picture containing clock&#10;&#10;Description automatically generated">
            <a:extLst>
              <a:ext uri="{FF2B5EF4-FFF2-40B4-BE49-F238E27FC236}">
                <a16:creationId xmlns:a16="http://schemas.microsoft.com/office/drawing/2014/main" id="{8EEF20AA-7D42-8A4F-8BEF-D210BFD6A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1497797"/>
            <a:ext cx="11247437" cy="2668486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BA8A63-5517-614C-95B4-7794DA736DBC}"/>
              </a:ext>
            </a:extLst>
          </p:cNvPr>
          <p:cNvSpPr/>
          <p:nvPr/>
        </p:nvSpPr>
        <p:spPr>
          <a:xfrm>
            <a:off x="2049517" y="1655378"/>
            <a:ext cx="813180" cy="28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CE2648-5346-1A48-B187-60D5BCD3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85A4D-4A6A-4E47-B5AE-986D9BD122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2455" y="3864864"/>
            <a:ext cx="11668807" cy="231108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Token Embeddings: </a:t>
            </a:r>
            <a:r>
              <a:rPr lang="en-US" dirty="0"/>
              <a:t>Use pretrained </a:t>
            </a:r>
            <a:r>
              <a:rPr lang="en-US" dirty="0" err="1"/>
              <a:t>WordPiece</a:t>
            </a:r>
            <a:r>
              <a:rPr lang="en-US" dirty="0"/>
              <a:t> embeddings.</a:t>
            </a:r>
          </a:p>
          <a:p>
            <a:r>
              <a:rPr lang="en-US" b="1" dirty="0"/>
              <a:t>Segment Embeddings (</a:t>
            </a:r>
            <a:r>
              <a:rPr lang="en-US" b="1" dirty="0">
                <a:solidFill>
                  <a:srgbClr val="FF0000"/>
                </a:solidFill>
              </a:rPr>
              <a:t>Optional</a:t>
            </a:r>
            <a:r>
              <a:rPr lang="en-US" b="1" dirty="0"/>
              <a:t>): </a:t>
            </a:r>
            <a:r>
              <a:rPr lang="en-US" dirty="0"/>
              <a:t>Added sentence embedding to every tokens of each sentence.</a:t>
            </a:r>
          </a:p>
          <a:p>
            <a:r>
              <a:rPr lang="en-US" b="1" dirty="0"/>
              <a:t>Position Embeddings:</a:t>
            </a:r>
            <a:r>
              <a:rPr lang="en-US" dirty="0"/>
              <a:t> Use learned Position Embeddings.</a:t>
            </a:r>
          </a:p>
          <a:p>
            <a:r>
              <a:rPr lang="en-US" dirty="0"/>
              <a:t>Use </a:t>
            </a:r>
            <a:r>
              <a:rPr lang="en-US" b="1" dirty="0"/>
              <a:t>[CLS]</a:t>
            </a:r>
            <a:r>
              <a:rPr lang="en-US" dirty="0"/>
              <a:t> for the classification tasks.</a:t>
            </a:r>
          </a:p>
          <a:p>
            <a:r>
              <a:rPr lang="en-US" dirty="0"/>
              <a:t>Separate sentences by using a special token </a:t>
            </a:r>
            <a:r>
              <a:rPr lang="en-US" b="1" dirty="0"/>
              <a:t>[SEP]</a:t>
            </a:r>
            <a:r>
              <a:rPr lang="en-US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027053-984A-F64C-A5AD-14200E80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Input Representation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CA1FC-1697-0F45-AE3F-A956E51C87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5FAD0FFC-6D1A-4A49-9920-939357A8AA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45" y="1297979"/>
            <a:ext cx="8402710" cy="25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22D365-CB47-6440-A339-295CC8F7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E514A-7605-F948-83DE-8ED2BE8DDA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7091" y="1491916"/>
            <a:ext cx="7590216" cy="46842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BERT is pre-trained </a:t>
            </a:r>
            <a:r>
              <a:rPr lang="en-US" dirty="0">
                <a:sym typeface="Wingdings" pitchFamily="2" charset="2"/>
              </a:rPr>
              <a:t> Vocabulary is fixed</a:t>
            </a:r>
          </a:p>
          <a:p>
            <a:pPr lvl="1"/>
            <a:r>
              <a:rPr lang="en-AU" dirty="0"/>
              <a:t>The vocabulary contains </a:t>
            </a:r>
            <a:r>
              <a:rPr lang="en-AU" b="1" dirty="0"/>
              <a:t>30,522</a:t>
            </a:r>
            <a:r>
              <a:rPr lang="en-AU" dirty="0"/>
              <a:t> tokens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1"/>
            <a:r>
              <a:rPr lang="en-US" dirty="0">
                <a:sym typeface="Wingdings" pitchFamily="2" charset="2"/>
              </a:rPr>
              <a:t>How to deal with unknown words?</a:t>
            </a:r>
          </a:p>
          <a:p>
            <a:r>
              <a:rPr lang="en-US" dirty="0">
                <a:sym typeface="Wingdings" pitchFamily="2" charset="2"/>
              </a:rPr>
              <a:t>Break down </a:t>
            </a:r>
            <a:r>
              <a:rPr lang="en-US" b="1" dirty="0">
                <a:sym typeface="Wingdings" pitchFamily="2" charset="2"/>
              </a:rPr>
              <a:t>unknown words</a:t>
            </a:r>
            <a:r>
              <a:rPr lang="en-US" dirty="0">
                <a:sym typeface="Wingdings" pitchFamily="2" charset="2"/>
              </a:rPr>
              <a:t> into </a:t>
            </a:r>
            <a:r>
              <a:rPr lang="en-US" b="1" dirty="0" err="1">
                <a:sym typeface="Wingdings" pitchFamily="2" charset="2"/>
              </a:rPr>
              <a:t>subwords</a:t>
            </a:r>
            <a:r>
              <a:rPr lang="en-US" dirty="0">
                <a:sym typeface="Wingdings" pitchFamily="2" charset="2"/>
              </a:rPr>
              <a:t>:</a:t>
            </a:r>
          </a:p>
          <a:p>
            <a:pPr lvl="1"/>
            <a:r>
              <a:rPr lang="en-US" dirty="0">
                <a:sym typeface="Wingdings" pitchFamily="2" charset="2"/>
              </a:rPr>
              <a:t>Using the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wordpiece</a:t>
            </a:r>
            <a:r>
              <a:rPr lang="en-US" dirty="0">
                <a:sym typeface="Wingdings" pitchFamily="2" charset="2"/>
              </a:rPr>
              <a:t> model.</a:t>
            </a:r>
          </a:p>
          <a:p>
            <a:r>
              <a:rPr lang="en-US" dirty="0">
                <a:sym typeface="Wingdings" pitchFamily="2" charset="2"/>
              </a:rPr>
              <a:t>A </a:t>
            </a:r>
            <a:r>
              <a:rPr lang="en-US" dirty="0" err="1">
                <a:sym typeface="Wingdings" pitchFamily="2" charset="2"/>
              </a:rPr>
              <a:t>subword</a:t>
            </a:r>
            <a:r>
              <a:rPr lang="en-US" dirty="0">
                <a:sym typeface="Wingdings" pitchFamily="2" charset="2"/>
              </a:rPr>
              <a:t> exists for every character.</a:t>
            </a:r>
          </a:p>
          <a:p>
            <a:pPr lvl="1"/>
            <a:r>
              <a:rPr lang="en-US" dirty="0">
                <a:sym typeface="Wingdings" pitchFamily="2" charset="2"/>
              </a:rPr>
              <a:t>2 types of </a:t>
            </a:r>
            <a:r>
              <a:rPr lang="en-US" dirty="0" err="1">
                <a:sym typeface="Wingdings" pitchFamily="2" charset="2"/>
              </a:rPr>
              <a:t>subwords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/>
              <a:t>All </a:t>
            </a:r>
            <a:r>
              <a:rPr lang="en-US" dirty="0" err="1"/>
              <a:t>subwords</a:t>
            </a:r>
            <a:r>
              <a:rPr lang="en-US" dirty="0"/>
              <a:t> start with “##”…</a:t>
            </a:r>
          </a:p>
          <a:p>
            <a:pPr lvl="2"/>
            <a:r>
              <a:rPr lang="en-US" dirty="0"/>
              <a:t>Except for the first </a:t>
            </a:r>
            <a:r>
              <a:rPr lang="en-US" dirty="0" err="1"/>
              <a:t>subword</a:t>
            </a:r>
            <a:r>
              <a:rPr lang="en-US" dirty="0"/>
              <a:t> in a word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1F3C08-0639-084C-B58B-E57E9FAA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BERT’s Vocabulary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3FEAF-D2DE-0E4D-A158-25BF1644DF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B05D5-24F2-3440-BFB1-E9CAE40BC1D6}"/>
              </a:ext>
            </a:extLst>
          </p:cNvPr>
          <p:cNvSpPr/>
          <p:nvPr/>
        </p:nvSpPr>
        <p:spPr>
          <a:xfrm>
            <a:off x="8319296" y="1772020"/>
            <a:ext cx="1828800" cy="67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embedding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DE5E69-BFFF-B943-BC30-2420C0ADE9C8}"/>
              </a:ext>
            </a:extLst>
          </p:cNvPr>
          <p:cNvSpPr/>
          <p:nvPr/>
        </p:nvSpPr>
        <p:spPr>
          <a:xfrm>
            <a:off x="7304169" y="2796569"/>
            <a:ext cx="1049396" cy="67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263418-28F7-5648-95F1-4F9C24999443}"/>
              </a:ext>
            </a:extLst>
          </p:cNvPr>
          <p:cNvSpPr/>
          <p:nvPr/>
        </p:nvSpPr>
        <p:spPr>
          <a:xfrm>
            <a:off x="8708548" y="2796569"/>
            <a:ext cx="1049396" cy="67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##bed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9E0857-7C2E-0643-808E-1FA22159BF2C}"/>
              </a:ext>
            </a:extLst>
          </p:cNvPr>
          <p:cNvSpPr/>
          <p:nvPr/>
        </p:nvSpPr>
        <p:spPr>
          <a:xfrm>
            <a:off x="10112927" y="2796569"/>
            <a:ext cx="1049396" cy="67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##ding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250A11-B8ED-DD43-9378-36CF15BAD743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7828867" y="2451959"/>
            <a:ext cx="1404829" cy="344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44CD2A-BE48-2349-A13C-45E3566F5B68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9233246" y="2451959"/>
            <a:ext cx="450" cy="344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5EB099-B3E0-324C-971B-96A377D43D62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9233696" y="2451959"/>
            <a:ext cx="1403929" cy="344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D2FC7C-AA63-3545-939B-6D995DB4F427}"/>
              </a:ext>
            </a:extLst>
          </p:cNvPr>
          <p:cNvGrpSpPr/>
          <p:nvPr/>
        </p:nvGrpSpPr>
        <p:grpSpPr>
          <a:xfrm>
            <a:off x="6268718" y="4195027"/>
            <a:ext cx="5880643" cy="1704488"/>
            <a:chOff x="6753903" y="4195027"/>
            <a:chExt cx="5880643" cy="17044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28D90E-D5B6-7549-BC4C-E4A1F999483A}"/>
                </a:ext>
              </a:extLst>
            </p:cNvPr>
            <p:cNvSpPr/>
            <p:nvPr/>
          </p:nvSpPr>
          <p:spPr>
            <a:xfrm>
              <a:off x="8747713" y="4195027"/>
              <a:ext cx="1828800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2400" dirty="0" err="1"/>
                <a:t>kroxldyphivc</a:t>
              </a:r>
              <a:endParaRPr lang="en-GB" sz="24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97BAE6-3DC5-C746-96C7-E1FD19F33A4B}"/>
                </a:ext>
              </a:extLst>
            </p:cNvPr>
            <p:cNvSpPr/>
            <p:nvPr/>
          </p:nvSpPr>
          <p:spPr>
            <a:xfrm>
              <a:off x="6753903" y="5219576"/>
              <a:ext cx="784041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E0E362-1643-4647-8226-5D0CCC388447}"/>
                </a:ext>
              </a:extLst>
            </p:cNvPr>
            <p:cNvSpPr/>
            <p:nvPr/>
          </p:nvSpPr>
          <p:spPr>
            <a:xfrm>
              <a:off x="7591566" y="5219576"/>
              <a:ext cx="784041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##</a:t>
              </a:r>
              <a:r>
                <a:rPr lang="en-US" sz="240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ro</a:t>
              </a:r>
              <a:endPara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046AE6-FB19-5E47-85CC-32789446F7DB}"/>
                </a:ext>
              </a:extLst>
            </p:cNvPr>
            <p:cNvSpPr/>
            <p:nvPr/>
          </p:nvSpPr>
          <p:spPr>
            <a:xfrm>
              <a:off x="8429229" y="5219576"/>
              <a:ext cx="784041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##x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4FE6B6-0449-6C45-935E-EF34C8A3D6C9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 flipH="1">
              <a:off x="7145924" y="4874966"/>
              <a:ext cx="2516189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1988A38-9F84-6048-8EBE-C627A718A292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 flipH="1">
              <a:off x="7983587" y="4874966"/>
              <a:ext cx="1678526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728838E-57F5-4B44-808E-5087C5000E52}"/>
                </a:ext>
              </a:extLst>
            </p:cNvPr>
            <p:cNvCxnSpPr>
              <a:cxnSpLocks/>
              <a:stCxn id="22" idx="2"/>
              <a:endCxn id="25" idx="0"/>
            </p:cNvCxnSpPr>
            <p:nvPr/>
          </p:nvCxnSpPr>
          <p:spPr>
            <a:xfrm flipH="1">
              <a:off x="8821250" y="4874966"/>
              <a:ext cx="840863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B23703-4840-5046-9BDD-57BCB1126E90}"/>
                </a:ext>
              </a:extLst>
            </p:cNvPr>
            <p:cNvSpPr/>
            <p:nvPr/>
          </p:nvSpPr>
          <p:spPr>
            <a:xfrm>
              <a:off x="10104555" y="5219576"/>
              <a:ext cx="854667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##</a:t>
              </a:r>
              <a:r>
                <a:rPr lang="en-US" sz="240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yp</a:t>
              </a:r>
              <a:endPara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4E1591-E19E-9A47-96F9-2BF82280E829}"/>
                </a:ext>
              </a:extLst>
            </p:cNvPr>
            <p:cNvSpPr/>
            <p:nvPr/>
          </p:nvSpPr>
          <p:spPr>
            <a:xfrm>
              <a:off x="11012844" y="5219576"/>
              <a:ext cx="784041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##</a:t>
              </a:r>
              <a:r>
                <a:rPr lang="en-US" sz="240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ro</a:t>
              </a:r>
              <a:endPara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FD721F-C84A-2442-878D-ADBFC4FD3C11}"/>
                </a:ext>
              </a:extLst>
            </p:cNvPr>
            <p:cNvSpPr/>
            <p:nvPr/>
          </p:nvSpPr>
          <p:spPr>
            <a:xfrm>
              <a:off x="11850505" y="5219576"/>
              <a:ext cx="784041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##x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6724DAB-FCE3-D94D-8D3A-10E4CC7C4665}"/>
                </a:ext>
              </a:extLst>
            </p:cNvPr>
            <p:cNvSpPr/>
            <p:nvPr/>
          </p:nvSpPr>
          <p:spPr>
            <a:xfrm>
              <a:off x="9266892" y="5219576"/>
              <a:ext cx="784041" cy="67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##</a:t>
              </a:r>
              <a:r>
                <a:rPr lang="en-US" sz="240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ld</a:t>
              </a:r>
              <a:endPara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F48E93C-191D-824A-A391-595844812F5F}"/>
                </a:ext>
              </a:extLst>
            </p:cNvPr>
            <p:cNvCxnSpPr>
              <a:cxnSpLocks/>
              <a:stCxn id="22" idx="2"/>
              <a:endCxn id="35" idx="0"/>
            </p:cNvCxnSpPr>
            <p:nvPr/>
          </p:nvCxnSpPr>
          <p:spPr>
            <a:xfrm flipH="1">
              <a:off x="9658913" y="4874966"/>
              <a:ext cx="3200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A1C424B-9D0D-E04D-BB09-6BC8C3382017}"/>
                </a:ext>
              </a:extLst>
            </p:cNvPr>
            <p:cNvCxnSpPr>
              <a:cxnSpLocks/>
              <a:stCxn id="22" idx="2"/>
              <a:endCxn id="32" idx="0"/>
            </p:cNvCxnSpPr>
            <p:nvPr/>
          </p:nvCxnSpPr>
          <p:spPr>
            <a:xfrm>
              <a:off x="9662113" y="4874966"/>
              <a:ext cx="869776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15A4B54-DF27-5E41-9283-966335936B05}"/>
                </a:ext>
              </a:extLst>
            </p:cNvPr>
            <p:cNvCxnSpPr>
              <a:cxnSpLocks/>
              <a:stCxn id="22" idx="2"/>
              <a:endCxn id="33" idx="0"/>
            </p:cNvCxnSpPr>
            <p:nvPr/>
          </p:nvCxnSpPr>
          <p:spPr>
            <a:xfrm>
              <a:off x="9662113" y="4874966"/>
              <a:ext cx="1742752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8043894-5BF9-B142-87C5-E7C85F20FE8B}"/>
                </a:ext>
              </a:extLst>
            </p:cNvPr>
            <p:cNvCxnSpPr>
              <a:cxnSpLocks/>
              <a:stCxn id="22" idx="2"/>
              <a:endCxn id="34" idx="0"/>
            </p:cNvCxnSpPr>
            <p:nvPr/>
          </p:nvCxnSpPr>
          <p:spPr>
            <a:xfrm>
              <a:off x="9662113" y="4874966"/>
              <a:ext cx="2580413" cy="344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07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3EFE51-2F3C-3944-9CED-3ED671DF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C2DE10-8A20-9D40-B4EE-F6E9B1A0D8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15% of the words are masked at random, and the task is to predict the masked words based on its left and right context.</a:t>
            </a:r>
          </a:p>
          <a:p>
            <a:r>
              <a:rPr lang="en-US" dirty="0"/>
              <a:t>Not all tokens were masked in the same way </a:t>
            </a:r>
          </a:p>
          <a:p>
            <a:pPr lvl="1"/>
            <a:r>
              <a:rPr lang="en-US" dirty="0"/>
              <a:t>Example: “My dog is hairy”) </a:t>
            </a:r>
          </a:p>
          <a:p>
            <a:pPr lvl="2"/>
            <a:r>
              <a:rPr lang="en-US" dirty="0"/>
              <a:t>80% were replaced by the &lt;MASK&gt; token: “My dog is &lt;MASK&gt;” </a:t>
            </a:r>
          </a:p>
          <a:p>
            <a:pPr lvl="2"/>
            <a:r>
              <a:rPr lang="en-US" dirty="0"/>
              <a:t>10% were replaced by a random token: “My dog is apple” </a:t>
            </a:r>
          </a:p>
          <a:p>
            <a:pPr lvl="2"/>
            <a:r>
              <a:rPr lang="en-US" dirty="0"/>
              <a:t>10% were left intact: “My dog is hairy”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2455B8-7B20-284A-BCF0-4A6ECD73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</a:t>
            </a:r>
            <a:br>
              <a:rPr lang="en-US" dirty="0"/>
            </a:br>
            <a:r>
              <a:rPr lang="en-US" dirty="0"/>
              <a:t>Task#1: Masked LM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5100E-888A-7241-82F8-0CA81FD557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559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3EFE51-2F3C-3944-9CED-3ED671DF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C2DE10-8A20-9D40-B4EE-F6E9B1A0D8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Motivation </a:t>
            </a:r>
          </a:p>
          <a:p>
            <a:pPr lvl="1"/>
            <a:r>
              <a:rPr lang="en-US" dirty="0"/>
              <a:t>Many downstream tasks are based on understanding the relationship between two text sentences </a:t>
            </a:r>
          </a:p>
          <a:p>
            <a:pPr lvl="2"/>
            <a:r>
              <a:rPr lang="en-US" dirty="0"/>
              <a:t>Question Answering (QA) and Natural Language Inference (NLI) </a:t>
            </a:r>
          </a:p>
          <a:p>
            <a:pPr lvl="1"/>
            <a:r>
              <a:rPr lang="en-US" dirty="0"/>
              <a:t>Language modeling does not directly capture that relationship </a:t>
            </a:r>
          </a:p>
          <a:p>
            <a:r>
              <a:rPr lang="en-US" dirty="0"/>
              <a:t>The task is pre-training binarized next sentence prediction task </a:t>
            </a:r>
          </a:p>
          <a:p>
            <a:pPr marL="315912" lvl="1" indent="0">
              <a:buNone/>
            </a:pPr>
            <a:r>
              <a:rPr lang="en-US" dirty="0">
                <a:latin typeface="Cochin" panose="02000603020000020003" pitchFamily="2" charset="0"/>
              </a:rPr>
              <a:t>Input </a:t>
            </a:r>
            <a:r>
              <a:rPr lang="en-US" b="1" dirty="0">
                <a:latin typeface="Cochin" panose="02000603020000020003" pitchFamily="2" charset="0"/>
              </a:rPr>
              <a:t>= [CLS] </a:t>
            </a:r>
            <a:r>
              <a:rPr lang="en-US" dirty="0">
                <a:latin typeface="Cochin" panose="02000603020000020003" pitchFamily="2" charset="0"/>
              </a:rPr>
              <a:t>the man went to </a:t>
            </a:r>
            <a:r>
              <a:rPr lang="en-US" b="1" dirty="0">
                <a:latin typeface="Cochin" panose="02000603020000020003" pitchFamily="2" charset="0"/>
              </a:rPr>
              <a:t>[MASK]</a:t>
            </a:r>
            <a:r>
              <a:rPr lang="en-US" dirty="0">
                <a:latin typeface="Cochin" panose="02000603020000020003" pitchFamily="2" charset="0"/>
              </a:rPr>
              <a:t> store </a:t>
            </a:r>
            <a:r>
              <a:rPr lang="en-US" b="1" dirty="0">
                <a:latin typeface="Cochin" panose="02000603020000020003" pitchFamily="2" charset="0"/>
              </a:rPr>
              <a:t>[SEP]</a:t>
            </a:r>
            <a:r>
              <a:rPr lang="en-US" dirty="0">
                <a:latin typeface="Cochin" panose="02000603020000020003" pitchFamily="2" charset="0"/>
              </a:rPr>
              <a:t> he bought a gallon </a:t>
            </a:r>
            <a:r>
              <a:rPr lang="en-US" b="1" dirty="0">
                <a:latin typeface="Cochin" panose="02000603020000020003" pitchFamily="2" charset="0"/>
              </a:rPr>
              <a:t>[MASK]</a:t>
            </a:r>
            <a:r>
              <a:rPr lang="en-US" dirty="0">
                <a:latin typeface="Cochin" panose="02000603020000020003" pitchFamily="2" charset="0"/>
              </a:rPr>
              <a:t> milk </a:t>
            </a:r>
            <a:r>
              <a:rPr lang="en-US" b="1" dirty="0">
                <a:latin typeface="Cochin" panose="02000603020000020003" pitchFamily="2" charset="0"/>
              </a:rPr>
              <a:t>[SEP]</a:t>
            </a:r>
            <a:r>
              <a:rPr lang="en-US" dirty="0">
                <a:latin typeface="Cochin" panose="02000603020000020003" pitchFamily="2" charset="0"/>
              </a:rPr>
              <a:t> </a:t>
            </a:r>
          </a:p>
          <a:p>
            <a:pPr marL="315912" lvl="1" indent="0">
              <a:buNone/>
            </a:pPr>
            <a:r>
              <a:rPr lang="en-US" dirty="0">
                <a:latin typeface="Cochin" panose="02000603020000020003" pitchFamily="2" charset="0"/>
              </a:rPr>
              <a:t>Label = </a:t>
            </a:r>
            <a:r>
              <a:rPr lang="en-US" dirty="0" err="1">
                <a:latin typeface="Cochin" panose="02000603020000020003" pitchFamily="2" charset="0"/>
              </a:rPr>
              <a:t>isNext</a:t>
            </a:r>
            <a:r>
              <a:rPr lang="en-US" dirty="0">
                <a:latin typeface="Cochin" panose="02000603020000020003" pitchFamily="2" charset="0"/>
              </a:rPr>
              <a:t> </a:t>
            </a:r>
          </a:p>
          <a:p>
            <a:pPr marL="315912" lvl="1" indent="0">
              <a:buNone/>
            </a:pPr>
            <a:endParaRPr lang="en-US" dirty="0">
              <a:latin typeface="Cochin" panose="02000603020000020003" pitchFamily="2" charset="0"/>
            </a:endParaRPr>
          </a:p>
          <a:p>
            <a:pPr marL="315912" lvl="1" indent="0">
              <a:buNone/>
            </a:pPr>
            <a:r>
              <a:rPr lang="en-US" dirty="0">
                <a:latin typeface="Cochin" panose="02000603020000020003" pitchFamily="2" charset="0"/>
              </a:rPr>
              <a:t>Input = </a:t>
            </a:r>
            <a:r>
              <a:rPr lang="en-US" b="1" dirty="0">
                <a:latin typeface="Cochin" panose="02000603020000020003" pitchFamily="2" charset="0"/>
              </a:rPr>
              <a:t>[CLS]</a:t>
            </a:r>
            <a:r>
              <a:rPr lang="en-US" dirty="0">
                <a:latin typeface="Cochin" panose="02000603020000020003" pitchFamily="2" charset="0"/>
              </a:rPr>
              <a:t> the man </a:t>
            </a:r>
            <a:r>
              <a:rPr lang="en-US" b="1" dirty="0">
                <a:latin typeface="Cochin" panose="02000603020000020003" pitchFamily="2" charset="0"/>
              </a:rPr>
              <a:t>[MASK]</a:t>
            </a:r>
            <a:r>
              <a:rPr lang="en-US" dirty="0">
                <a:latin typeface="Cochin" panose="02000603020000020003" pitchFamily="2" charset="0"/>
              </a:rPr>
              <a:t> to the store </a:t>
            </a:r>
            <a:r>
              <a:rPr lang="en-US" b="1" dirty="0">
                <a:latin typeface="Cochin" panose="02000603020000020003" pitchFamily="2" charset="0"/>
              </a:rPr>
              <a:t>[SEP] </a:t>
            </a:r>
            <a:r>
              <a:rPr lang="en-US" dirty="0">
                <a:latin typeface="Cochin" panose="02000603020000020003" pitchFamily="2" charset="0"/>
              </a:rPr>
              <a:t>penguin </a:t>
            </a:r>
            <a:r>
              <a:rPr lang="en-US" b="1" dirty="0">
                <a:latin typeface="Cochin" panose="02000603020000020003" pitchFamily="2" charset="0"/>
              </a:rPr>
              <a:t>[MASK]</a:t>
            </a:r>
            <a:r>
              <a:rPr lang="en-US" dirty="0">
                <a:latin typeface="Cochin" panose="02000603020000020003" pitchFamily="2" charset="0"/>
              </a:rPr>
              <a:t> are flight ##less birds </a:t>
            </a:r>
            <a:r>
              <a:rPr lang="en-US" b="1" dirty="0">
                <a:latin typeface="Cochin" panose="02000603020000020003" pitchFamily="2" charset="0"/>
              </a:rPr>
              <a:t>[SEP] </a:t>
            </a:r>
          </a:p>
          <a:p>
            <a:pPr marL="315912" lvl="1" indent="0">
              <a:buNone/>
            </a:pPr>
            <a:r>
              <a:rPr lang="en-US" dirty="0">
                <a:latin typeface="Cochin" panose="02000603020000020003" pitchFamily="2" charset="0"/>
              </a:rPr>
              <a:t>Label = </a:t>
            </a:r>
            <a:r>
              <a:rPr lang="en-US" dirty="0" err="1">
                <a:latin typeface="Cochin" panose="02000603020000020003" pitchFamily="2" charset="0"/>
              </a:rPr>
              <a:t>NotNext</a:t>
            </a:r>
            <a:endParaRPr lang="en-US" dirty="0">
              <a:latin typeface="Cochin" panose="02000603020000020003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2455B8-7B20-284A-BCF0-4A6ECD73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</a:t>
            </a:r>
            <a:br>
              <a:rPr lang="en-US" dirty="0"/>
            </a:br>
            <a:r>
              <a:rPr lang="en-US" dirty="0"/>
              <a:t>Task#2: Next Sentence Prediction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5100E-888A-7241-82F8-0CA81FD557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71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054603-0323-EB46-9F2D-0AD17F193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752737-E5BC-CD41-A95E-2D312F8D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Lectures!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46B26-60C5-CF46-B871-BDFC4B24DD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289A7-86ED-8B44-B097-D6E3B09C2741}"/>
              </a:ext>
            </a:extLst>
          </p:cNvPr>
          <p:cNvSpPr txBox="1"/>
          <p:nvPr/>
        </p:nvSpPr>
        <p:spPr>
          <a:xfrm>
            <a:off x="128999" y="1770128"/>
            <a:ext cx="45432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The BERT Mountain!</a:t>
            </a:r>
          </a:p>
          <a:p>
            <a:r>
              <a:rPr lang="en-US" dirty="0">
                <a:latin typeface="Corbel" panose="020B0503020204020204" pitchFamily="34" charset="0"/>
              </a:rPr>
              <a:t>By Chris McCormick </a:t>
            </a:r>
          </a:p>
          <a:p>
            <a:r>
              <a:rPr lang="en-US" sz="1400" dirty="0">
                <a:latin typeface="Corbel" panose="020B0503020204020204" pitchFamily="34" charset="0"/>
              </a:rPr>
              <a:t>(Bidirectional Encoder Representations from Transformers)</a:t>
            </a:r>
          </a:p>
        </p:txBody>
      </p:sp>
      <p:pic>
        <p:nvPicPr>
          <p:cNvPr id="6" name="Picture 5" descr="A picture containing player&#10;&#10;Description automatically generated">
            <a:extLst>
              <a:ext uri="{FF2B5EF4-FFF2-40B4-BE49-F238E27FC236}">
                <a16:creationId xmlns:a16="http://schemas.microsoft.com/office/drawing/2014/main" id="{B8C7A5C2-C67F-7841-8658-14C133E0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94" y="1750302"/>
            <a:ext cx="7289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1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DD5CF-E4DA-894E-8A9E-F82485FE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60E8E-E826-744E-BBD3-C526F42DF66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Training data: </a:t>
            </a:r>
            <a:r>
              <a:rPr lang="en-US" dirty="0" err="1"/>
              <a:t>BooksCorpus</a:t>
            </a:r>
            <a:r>
              <a:rPr lang="en-US" dirty="0"/>
              <a:t> (800M words) + English Wikipedia (2.5B words).</a:t>
            </a:r>
          </a:p>
          <a:p>
            <a:r>
              <a:rPr lang="en-US" dirty="0"/>
              <a:t>To generate each training input sequences: sample two spans of text (A and B) from the corpus.</a:t>
            </a:r>
          </a:p>
          <a:p>
            <a:pPr lvl="1"/>
            <a:r>
              <a:rPr lang="en-US" dirty="0"/>
              <a:t>The combined length is ≤ 500 tokens.</a:t>
            </a:r>
          </a:p>
          <a:p>
            <a:pPr lvl="1"/>
            <a:r>
              <a:rPr lang="en-US" dirty="0"/>
              <a:t>50% B is the actual next sentence that follows A and 50% of the time it is a random sentence from the corpus.</a:t>
            </a:r>
          </a:p>
          <a:p>
            <a:r>
              <a:rPr lang="en-US" dirty="0"/>
              <a:t>The training loss is the sum of the mean masked LM likelihood and the mean next sentence prediction likelihood.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C7C6C4-75D9-2E4B-A638-7CF0E874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Pre-training procedure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A7D08-4D79-944B-B917-1384C3F0E6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02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4CFC04-901E-2D42-B1C3-A5D79027BC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r="1896"/>
          <a:stretch/>
        </p:blipFill>
        <p:spPr>
          <a:xfrm>
            <a:off x="7890976" y="1965745"/>
            <a:ext cx="4141164" cy="3736576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6B9D3B-9B7A-3E4E-BA95-D072A3D6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05A09-880F-FC4D-BC10-FA8A77AE1B0F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277092" y="1491916"/>
                <a:ext cx="7307740" cy="4684234"/>
              </a:xfrm>
            </p:spPr>
            <p:txBody>
              <a:bodyPr/>
              <a:lstStyle/>
              <a:p>
                <a:r>
                  <a:rPr lang="en-AU" dirty="0"/>
                  <a:t>For sequence-level classification task </a:t>
                </a:r>
              </a:p>
              <a:p>
                <a:pPr lvl="1"/>
                <a:r>
                  <a:rPr lang="en-AU" dirty="0"/>
                  <a:t>Obtain the representation of the input sequence by using the final hidden state (hidden state at the position of the special token [CLS])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AU" dirty="0"/>
              </a:p>
              <a:p>
                <a:pPr lvl="1"/>
                <a:r>
                  <a:rPr lang="en-AU" dirty="0"/>
                  <a:t>Just add a classification layer and use </a:t>
                </a:r>
                <a:r>
                  <a:rPr lang="en-AU" b="1" dirty="0" err="1"/>
                  <a:t>softmax</a:t>
                </a:r>
                <a:r>
                  <a:rPr lang="en-AU" dirty="0"/>
                  <a:t> to calculate label probabilities. Parameters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A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AU" dirty="0"/>
              </a:p>
              <a:p>
                <a:pPr marL="315912" lvl="1" indent="0" algn="ctr">
                  <a:buNone/>
                </a:pPr>
                <a:r>
                  <a:rPr lang="en-AU" dirty="0"/>
                  <a:t>P = </a:t>
                </a:r>
                <a:r>
                  <a:rPr lang="en-AU" b="1" dirty="0" err="1"/>
                  <a:t>softmax</a:t>
                </a:r>
                <a:r>
                  <a:rPr lang="en-AU" dirty="0"/>
                  <a:t>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AU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05A09-880F-FC4D-BC10-FA8A77AE1B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277092" y="1491916"/>
                <a:ext cx="7307740" cy="4684234"/>
              </a:xfrm>
              <a:blipFill>
                <a:blip r:embed="rId3"/>
                <a:stretch>
                  <a:fillRect l="-1563"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81C2CB4-C4C6-5B49-AE1A-06484A30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procedure 1: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0F48A-3384-1946-8A00-168B368180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11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6B9D3B-9B7A-3E4E-BA95-D072A3D6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05A09-880F-FC4D-BC10-FA8A77AE1B0F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277092" y="1491916"/>
                <a:ext cx="7307740" cy="468423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Feed the final hidden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AU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sup>
                    </m:sSup>
                  </m:oMath>
                </a14:m>
                <a:r>
                  <a:rPr lang="en-US" sz="2400" dirty="0"/>
                  <a:t> for each token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2400" dirty="0"/>
                  <a:t> into a classification layer for the </a:t>
                </a:r>
                <a:r>
                  <a:rPr lang="en-US" sz="2400" dirty="0" err="1"/>
                  <a:t>tagset</a:t>
                </a:r>
                <a:r>
                  <a:rPr lang="en-US" sz="2400" dirty="0"/>
                  <a:t>.</a:t>
                </a:r>
              </a:p>
              <a:p>
                <a:r>
                  <a:rPr lang="en-AU" sz="2400" dirty="0"/>
                  <a:t>To make the task compatible with </a:t>
                </a:r>
                <a:r>
                  <a:rPr lang="en-AU" sz="2400" dirty="0" err="1"/>
                  <a:t>WordPiece</a:t>
                </a:r>
                <a:r>
                  <a:rPr lang="en-AU" sz="2400" dirty="0"/>
                  <a:t> tokenization</a:t>
                </a:r>
              </a:p>
              <a:p>
                <a:pPr lvl="1"/>
                <a:r>
                  <a:rPr lang="en-US" sz="2000" dirty="0"/>
                  <a:t>Predict the tag for the first sub-token of a word </a:t>
                </a:r>
              </a:p>
              <a:p>
                <a:pPr lvl="1"/>
                <a:r>
                  <a:rPr lang="en-US" sz="2000" dirty="0"/>
                  <a:t>No prediction is made for 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05A09-880F-FC4D-BC10-FA8A77AE1B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277092" y="1491916"/>
                <a:ext cx="7307740" cy="4684234"/>
              </a:xfrm>
              <a:blipFill>
                <a:blip r:embed="rId2"/>
                <a:stretch>
                  <a:fillRect l="-1042" r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81C2CB4-C4C6-5B49-AE1A-06484A30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procedure 2: Named Entity Recognition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0F48A-3384-1946-8A00-168B368180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1" name="Picture Placeholder 11" descr="A picture containing clock&#10;&#10;Description automatically generated">
            <a:extLst>
              <a:ext uri="{FF2B5EF4-FFF2-40B4-BE49-F238E27FC236}">
                <a16:creationId xmlns:a16="http://schemas.microsoft.com/office/drawing/2014/main" id="{C7A953CF-3286-1E41-814D-D92E7313C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2437" r="2296" b="2961"/>
          <a:stretch/>
        </p:blipFill>
        <p:spPr>
          <a:xfrm>
            <a:off x="7584832" y="2086707"/>
            <a:ext cx="4478216" cy="3838471"/>
          </a:xfrm>
          <a:prstGeom prst="rect">
            <a:avLst/>
          </a:prstGeom>
          <a:noFill/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90953E7-E864-8441-B434-B89944F57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74402"/>
              </p:ext>
            </p:extLst>
          </p:nvPr>
        </p:nvGraphicFramePr>
        <p:xfrm>
          <a:off x="629780" y="4907162"/>
          <a:ext cx="623667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0954">
                  <a:extLst>
                    <a:ext uri="{9D8B030D-6E8A-4147-A177-3AD203B41FA5}">
                      <a16:colId xmlns:a16="http://schemas.microsoft.com/office/drawing/2014/main" val="147024233"/>
                    </a:ext>
                  </a:extLst>
                </a:gridCol>
                <a:gridCol w="890954">
                  <a:extLst>
                    <a:ext uri="{9D8B030D-6E8A-4147-A177-3AD203B41FA5}">
                      <a16:colId xmlns:a16="http://schemas.microsoft.com/office/drawing/2014/main" val="3941128170"/>
                    </a:ext>
                  </a:extLst>
                </a:gridCol>
                <a:gridCol w="1021153">
                  <a:extLst>
                    <a:ext uri="{9D8B030D-6E8A-4147-A177-3AD203B41FA5}">
                      <a16:colId xmlns:a16="http://schemas.microsoft.com/office/drawing/2014/main" val="1945940332"/>
                    </a:ext>
                  </a:extLst>
                </a:gridCol>
                <a:gridCol w="673777">
                  <a:extLst>
                    <a:ext uri="{9D8B030D-6E8A-4147-A177-3AD203B41FA5}">
                      <a16:colId xmlns:a16="http://schemas.microsoft.com/office/drawing/2014/main" val="3986186371"/>
                    </a:ext>
                  </a:extLst>
                </a:gridCol>
                <a:gridCol w="607068">
                  <a:extLst>
                    <a:ext uri="{9D8B030D-6E8A-4147-A177-3AD203B41FA5}">
                      <a16:colId xmlns:a16="http://schemas.microsoft.com/office/drawing/2014/main" val="1406450583"/>
                    </a:ext>
                  </a:extLst>
                </a:gridCol>
                <a:gridCol w="1261816">
                  <a:extLst>
                    <a:ext uri="{9D8B030D-6E8A-4147-A177-3AD203B41FA5}">
                      <a16:colId xmlns:a16="http://schemas.microsoft.com/office/drawing/2014/main" val="3327684645"/>
                    </a:ext>
                  </a:extLst>
                </a:gridCol>
                <a:gridCol w="890954">
                  <a:extLst>
                    <a:ext uri="{9D8B030D-6E8A-4147-A177-3AD203B41FA5}">
                      <a16:colId xmlns:a16="http://schemas.microsoft.com/office/drawing/2014/main" val="255270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Jim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##son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was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puppet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#</a:t>
                      </a:r>
                      <a:r>
                        <a:rPr lang="en-US" b="1" dirty="0" err="1">
                          <a:latin typeface="Courier" pitchFamily="2" charset="0"/>
                        </a:rPr>
                        <a:t>er</a:t>
                      </a:r>
                      <a:endParaRPr lang="en-US" b="1" dirty="0">
                        <a:latin typeface="Courier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78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I-PER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ourier" pitchFamily="2" charset="0"/>
                        </a:rPr>
                        <a:t>I-PER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" pitchFamily="2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806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349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clock, white, covered, silver&#10;&#10;Description automatically generated">
            <a:extLst>
              <a:ext uri="{FF2B5EF4-FFF2-40B4-BE49-F238E27FC236}">
                <a16:creationId xmlns:a16="http://schemas.microsoft.com/office/drawing/2014/main" id="{5DC05A06-77A4-D645-B154-5A12F99D851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r="2552"/>
          <a:stretch/>
        </p:blipFill>
        <p:spPr>
          <a:xfrm>
            <a:off x="8116935" y="2100965"/>
            <a:ext cx="3983791" cy="3468014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6B9D3B-9B7A-3E4E-BA95-D072A3D6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05A09-880F-FC4D-BC10-FA8A77AE1B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Input Question: </a:t>
            </a:r>
          </a:p>
          <a:p>
            <a:pPr marL="0" indent="0">
              <a:buNone/>
            </a:pPr>
            <a:r>
              <a:rPr lang="en-US" sz="2400" i="1" dirty="0"/>
              <a:t>Where do water droplets collide with ice crystals to form precipitation? </a:t>
            </a:r>
          </a:p>
          <a:p>
            <a:r>
              <a:rPr lang="en-US" sz="2400" b="1" dirty="0"/>
              <a:t>Input Paragraph: </a:t>
            </a:r>
          </a:p>
          <a:p>
            <a:pPr marL="0" indent="0">
              <a:buNone/>
            </a:pPr>
            <a:r>
              <a:rPr lang="en-US" sz="2400" i="1" dirty="0"/>
              <a:t>.... Precipitation forms as smaller </a:t>
            </a:r>
            <a:r>
              <a:rPr lang="en-US" sz="2400" i="1" dirty="0" err="1"/>
              <a:t>dropletscoalesce</a:t>
            </a:r>
            <a:r>
              <a:rPr lang="en-US" sz="2400" i="1" dirty="0"/>
              <a:t> via collision with other rain </a:t>
            </a:r>
            <a:r>
              <a:rPr lang="en-US" sz="2400" i="1" dirty="0" err="1"/>
              <a:t>dropsor</a:t>
            </a:r>
            <a:r>
              <a:rPr lang="en-US" sz="2400" i="1" dirty="0"/>
              <a:t> ice crystals within a cloud. ... </a:t>
            </a:r>
          </a:p>
          <a:p>
            <a:r>
              <a:rPr lang="en-US" sz="2400" b="1" dirty="0"/>
              <a:t>Output Answer: </a:t>
            </a:r>
          </a:p>
          <a:p>
            <a:pPr marL="0" indent="0" algn="ctr">
              <a:buNone/>
            </a:pPr>
            <a:r>
              <a:rPr lang="en-US" sz="2400" i="1" dirty="0"/>
              <a:t>within a cloud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1C2CB4-C4C6-5B49-AE1A-06484A30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procedure 3: Query Answering 1/2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0F48A-3384-1946-8A00-168B368180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071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clock, white, covered, silver&#10;&#10;Description automatically generated">
            <a:extLst>
              <a:ext uri="{FF2B5EF4-FFF2-40B4-BE49-F238E27FC236}">
                <a16:creationId xmlns:a16="http://schemas.microsoft.com/office/drawing/2014/main" id="{5DC05A06-77A4-D645-B154-5A12F99D851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r="2552"/>
          <a:stretch/>
        </p:blipFill>
        <p:spPr>
          <a:xfrm>
            <a:off x="8116934" y="2100026"/>
            <a:ext cx="3983791" cy="3468014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6B9D3B-9B7A-3E4E-BA95-D072A3D6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05A09-880F-FC4D-BC10-FA8A77AE1B0F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277092" y="1491916"/>
                <a:ext cx="7635986" cy="468423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Represent the input question and paragraph as a single packed sequence.</a:t>
                </a:r>
              </a:p>
              <a:p>
                <a:pPr lvl="1"/>
                <a:r>
                  <a:rPr lang="en-US" sz="1800" dirty="0"/>
                  <a:t>The question uses the </a:t>
                </a:r>
                <a:r>
                  <a:rPr lang="en-US" sz="1800" b="1" dirty="0"/>
                  <a:t>A</a:t>
                </a:r>
                <a:r>
                  <a:rPr lang="en-US" sz="1800" dirty="0"/>
                  <a:t> embedding and the paragraph uses the </a:t>
                </a:r>
                <a:r>
                  <a:rPr lang="en-US" sz="1800" b="1" dirty="0"/>
                  <a:t>B</a:t>
                </a:r>
                <a:r>
                  <a:rPr lang="en-US" sz="1800" dirty="0"/>
                  <a:t> embedding.</a:t>
                </a:r>
              </a:p>
              <a:p>
                <a:r>
                  <a:rPr lang="en-US" sz="2400" dirty="0"/>
                  <a:t>New parameters to be learned in fine-tuning are start 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AU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sup>
                    </m:sSup>
                  </m:oMath>
                </a14:m>
                <a:r>
                  <a:rPr lang="en-US" sz="2400" dirty="0"/>
                  <a:t> and end vector </a:t>
                </a:r>
                <a14:m>
                  <m:oMath xmlns:m="http://schemas.openxmlformats.org/officeDocument/2006/math"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AU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sup>
                    </m:sSup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Calculate the probability of word &amp; being the start of the answer span: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𝑺𝒕𝒂𝒓𝒕</m:t>
                        </m:r>
                      </m:sub>
                    </m:sSub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𝑺𝒐𝒇𝒕𝒎𝒂𝒙</m:t>
                    </m:r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𝑺</m:t>
                    </m:r>
                    <m:sSup>
                      <m:sSupPr>
                        <m:ctrlPr>
                          <a:rPr lang="en-AU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</m:oMath>
                </a14:m>
                <a:r>
                  <a:rPr lang="en-AU" sz="2400" b="1" dirty="0"/>
                  <a:t>)</a:t>
                </a:r>
                <a:r>
                  <a:rPr lang="en-AU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AU" sz="2400" b="1" i="1" smtClean="0">
                            <a:latin typeface="Cambria Math" panose="02040503050406030204" pitchFamily="18" charset="0"/>
                          </a:rPr>
                          <m:t>𝒆𝒏𝒅</m:t>
                        </m:r>
                      </m:sub>
                    </m:sSub>
                    <m:r>
                      <a:rPr lang="en-AU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1" i="1">
                        <a:latin typeface="Cambria Math" panose="02040503050406030204" pitchFamily="18" charset="0"/>
                      </a:rPr>
                      <m:t>𝑺𝒐𝒇𝒕𝒎𝒂𝒙</m:t>
                    </m:r>
                    <m:r>
                      <a:rPr lang="en-AU" sz="2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400" b="1" i="1" smtClean="0">
                        <a:latin typeface="Cambria Math" panose="02040503050406030204" pitchFamily="18" charset="0"/>
                      </a:rPr>
                      <m:t>𝑬</m:t>
                    </m:r>
                    <m:sSup>
                      <m:sSupPr>
                        <m:ctrlPr>
                          <a:rPr lang="en-AU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en-AU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</m:oMath>
                </a14:m>
                <a:r>
                  <a:rPr lang="en-AU" sz="2400" b="1" dirty="0"/>
                  <a:t>)</a:t>
                </a:r>
                <a:endParaRPr lang="en-US" sz="2400" b="1" dirty="0"/>
              </a:p>
              <a:p>
                <a:r>
                  <a:rPr lang="en-US" sz="2400" dirty="0"/>
                  <a:t>The training objective is the log-likelihood the correct and end positions.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B05A09-880F-FC4D-BC10-FA8A77AE1B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277092" y="1491916"/>
                <a:ext cx="7635986" cy="4684234"/>
              </a:xfrm>
              <a:blipFill>
                <a:blip r:embed="rId3"/>
                <a:stretch>
                  <a:fillRect l="-831" r="-1661" b="-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681C2CB4-C4C6-5B49-AE1A-06484A30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procedure 3: Query Answering 2/2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0F48A-3384-1946-8A00-168B368180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143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doll sitting on top of a stuffed toy&#10;&#10;Description automatically generated">
            <a:extLst>
              <a:ext uri="{FF2B5EF4-FFF2-40B4-BE49-F238E27FC236}">
                <a16:creationId xmlns:a16="http://schemas.microsoft.com/office/drawing/2014/main" id="{C3FB2370-D85A-9642-822F-69E923759E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0" t="-495" r="17142" b="495"/>
          <a:stretch/>
        </p:blipFill>
        <p:spPr>
          <a:xfrm>
            <a:off x="8326436" y="601980"/>
            <a:ext cx="3865565" cy="565744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06C35-12FF-C74E-8458-4226C884DE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3C1FF-4C1C-0A42-B4FA-C1DAFEB1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EC86A-0B66-2948-8785-BA2B6B32B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DFA68D-746A-104F-8E04-9835923B7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9766F-33C9-534F-9BAA-9A48BCF28D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789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A3902-1F42-7C41-9CE7-71A19EA4B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8AB2DB-CB6B-7447-96AA-00E7BC5012D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GLUE (General Language Understanding Evaluation) benchmark </a:t>
            </a:r>
          </a:p>
          <a:p>
            <a:pPr lvl="1"/>
            <a:r>
              <a:rPr lang="en-US" dirty="0"/>
              <a:t>Distribute canonical Train, Dev and Test splits </a:t>
            </a:r>
          </a:p>
          <a:p>
            <a:pPr lvl="1"/>
            <a:r>
              <a:rPr lang="en-US" dirty="0"/>
              <a:t>Labels for Test set are not provided </a:t>
            </a:r>
          </a:p>
          <a:p>
            <a:r>
              <a:rPr lang="en-US" dirty="0"/>
              <a:t>Datasets in GLUE: </a:t>
            </a:r>
          </a:p>
          <a:p>
            <a:pPr lvl="1"/>
            <a:r>
              <a:rPr lang="en-US" dirty="0"/>
              <a:t>MNLI: Multi-Genre Natural Language Inference </a:t>
            </a:r>
          </a:p>
          <a:p>
            <a:pPr lvl="1"/>
            <a:r>
              <a:rPr lang="en-US" dirty="0"/>
              <a:t>QQP: Quora Question Pairs </a:t>
            </a:r>
          </a:p>
          <a:p>
            <a:pPr lvl="1"/>
            <a:r>
              <a:rPr lang="en-US" dirty="0"/>
              <a:t>QNLI: Question Natural Language Inference </a:t>
            </a:r>
          </a:p>
          <a:p>
            <a:pPr lvl="1"/>
            <a:r>
              <a:rPr lang="en-US" dirty="0"/>
              <a:t>SST-2: Stanford Sentiment Treebank </a:t>
            </a:r>
          </a:p>
          <a:p>
            <a:pPr lvl="1"/>
            <a:r>
              <a:rPr lang="en-US" dirty="0" err="1"/>
              <a:t>CoLA</a:t>
            </a:r>
            <a:r>
              <a:rPr lang="en-US" dirty="0"/>
              <a:t>: The corpus of Linguistic Acceptability </a:t>
            </a:r>
          </a:p>
          <a:p>
            <a:pPr lvl="1"/>
            <a:r>
              <a:rPr lang="en-US" dirty="0"/>
              <a:t>STS-B: The Semantic Textual Similarity Benchmark </a:t>
            </a:r>
          </a:p>
          <a:p>
            <a:pPr lvl="1"/>
            <a:r>
              <a:rPr lang="en-US" dirty="0"/>
              <a:t>MRPC: Microsoft Research Paraphrase Corpus </a:t>
            </a:r>
          </a:p>
          <a:p>
            <a:pPr lvl="1"/>
            <a:r>
              <a:rPr lang="en-US" dirty="0"/>
              <a:t>RTE: Recognizing Textual Entailment </a:t>
            </a:r>
          </a:p>
          <a:p>
            <a:pPr lvl="1"/>
            <a:r>
              <a:rPr lang="en-US" dirty="0"/>
              <a:t>WNLI: Winograd NLI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2BB775F-54E3-FC49-B247-029F9428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20DA-402F-E54A-9E66-F32EF4CD44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606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21C306-D679-534E-A0FD-F9A360DC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7D87C2-29A9-F144-84FE-44C7CCF0524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1752343"/>
            <a:ext cx="11668125" cy="416293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AF8241-8315-EB40-A59C-F3A5224C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25779-172A-F24F-95D9-DCA2C89E69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736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3F9942-2929-D64B-87C6-8B28AAA3B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pic>
        <p:nvPicPr>
          <p:cNvPr id="7" name="Content Placeholder 6" descr="A screenshot of text&#10;&#10;Description automatically generated">
            <a:extLst>
              <a:ext uri="{FF2B5EF4-FFF2-40B4-BE49-F238E27FC236}">
                <a16:creationId xmlns:a16="http://schemas.microsoft.com/office/drawing/2014/main" id="{ABE4B9CB-160E-6E47-BD67-12783440775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0" y="1417210"/>
            <a:ext cx="4530828" cy="46831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51AE4A-2213-7042-982A-999BF0D6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SQuAD</a:t>
            </a:r>
            <a:r>
              <a:rPr lang="en-US" dirty="0"/>
              <a:t>: The Stanford Question Answering Dataset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77795-91A2-AF47-8185-318832D4BB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FBF204-A44D-0843-81BF-50EDFA890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06" y="1526168"/>
            <a:ext cx="4786812" cy="38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5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92F6E3-C261-1246-AA3D-509CE8F726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r="2945"/>
          <a:stretch/>
        </p:blipFill>
        <p:spPr>
          <a:xfrm>
            <a:off x="7668646" y="1609134"/>
            <a:ext cx="4488185" cy="3173869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50C8F9-22AF-3245-B7B4-BC7D3943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67169-1994-D243-A535-F08F836F1F59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277091" y="1491916"/>
                <a:ext cx="7718047" cy="468423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Situations with Adversarial Generations (SWAG)</a:t>
                </a:r>
              </a:p>
              <a:p>
                <a:pPr marL="306387" lvl="1" indent="0">
                  <a:buNone/>
                </a:pPr>
                <a:r>
                  <a:rPr lang="en-US" sz="2000" dirty="0">
                    <a:latin typeface="Courier" pitchFamily="2" charset="0"/>
                  </a:rPr>
                  <a:t>On stage, a woman takes a seat at the piano. She …</a:t>
                </a:r>
              </a:p>
              <a:p>
                <a:pPr marL="990600" lvl="2" indent="-457200">
                  <a:buAutoNum type="alphaLcParenR"/>
                </a:pPr>
                <a:r>
                  <a:rPr lang="en-US" sz="1800" dirty="0">
                    <a:latin typeface="Courier" pitchFamily="2" charset="0"/>
                  </a:rPr>
                  <a:t>sits on a bench as her sister plays with the doll. </a:t>
                </a:r>
              </a:p>
              <a:p>
                <a:pPr marL="990600" lvl="2" indent="-457200">
                  <a:buAutoNum type="alphaLcParenR"/>
                </a:pPr>
                <a:r>
                  <a:rPr lang="en-US" sz="1800" dirty="0">
                    <a:latin typeface="Courier" pitchFamily="2" charset="0"/>
                  </a:rPr>
                  <a:t>smiles with someone as the music plays. </a:t>
                </a:r>
              </a:p>
              <a:p>
                <a:pPr marL="990600" lvl="2" indent="-457200">
                  <a:buAutoNum type="alphaLcParenR"/>
                </a:pPr>
                <a:r>
                  <a:rPr lang="en-US" sz="1800" dirty="0">
                    <a:latin typeface="Courier" pitchFamily="2" charset="0"/>
                  </a:rPr>
                  <a:t>is in the crowd, watching the dancers. </a:t>
                </a:r>
              </a:p>
              <a:p>
                <a:pPr marL="990600" lvl="2" indent="-457200">
                  <a:buAutoNum type="alphaLcParenR"/>
                </a:pPr>
                <a:r>
                  <a:rPr lang="en-US" sz="1800" dirty="0">
                    <a:latin typeface="Courier" pitchFamily="2" charset="0"/>
                  </a:rPr>
                  <a:t>nervously sets her fingers on the keys.</a:t>
                </a:r>
              </a:p>
              <a:p>
                <a:r>
                  <a:rPr lang="en-US" sz="2600" dirty="0"/>
                  <a:t>The only task-specific parameters is a vector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A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sup>
                    </m:sSup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pPr marL="306387" lvl="1" indent="0">
                  <a:buNone/>
                </a:pPr>
                <a:endParaRPr lang="en-US" sz="2000" dirty="0"/>
              </a:p>
              <a:p>
                <a:pPr marL="990600" lvl="2" indent="-457200">
                  <a:buFont typeface="+mj-lt"/>
                  <a:buAutoNum type="alphaLcParenR"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67169-1994-D243-A535-F08F836F1F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277091" y="1491916"/>
                <a:ext cx="7718047" cy="4684234"/>
              </a:xfrm>
              <a:blipFill>
                <a:blip r:embed="rId3"/>
                <a:stretch>
                  <a:fillRect l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EAAD9A84-1261-2D41-AF42-643F821F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04B88-EA70-B545-919F-418FC637D8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6CAEEB-CEF9-E24E-9FC0-1B014C76CE49}"/>
              </a:ext>
            </a:extLst>
          </p:cNvPr>
          <p:cNvSpPr txBox="1">
            <a:spLocks/>
          </p:cNvSpPr>
          <p:nvPr/>
        </p:nvSpPr>
        <p:spPr>
          <a:xfrm>
            <a:off x="277091" y="5743288"/>
            <a:ext cx="9288941" cy="865724"/>
          </a:xfrm>
          <a:prstGeom prst="rect">
            <a:avLst/>
          </a:prstGeom>
          <a:noFill/>
        </p:spPr>
        <p:txBody>
          <a:bodyPr vert="horz" lIns="90000" tIns="45720" rIns="91440" bIns="45720" rtlCol="0">
            <a:normAutofit/>
          </a:bodyPr>
          <a:lstStyle>
            <a:lvl1pPr marL="271463" marR="0" indent="-2714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577850" indent="-261938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804863" indent="-227013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939800" indent="-134938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939800" indent="-134938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The probability distribution is the </a:t>
            </a:r>
            <a:r>
              <a:rPr lang="en-US" sz="2400" b="1" dirty="0" err="1"/>
              <a:t>softmax</a:t>
            </a:r>
            <a:r>
              <a:rPr lang="en-US" sz="2400" dirty="0"/>
              <a:t> over the four choices</a:t>
            </a:r>
          </a:p>
        </p:txBody>
      </p:sp>
    </p:spTree>
    <p:extLst>
      <p:ext uri="{BB962C8B-B14F-4D97-AF65-F5344CB8AC3E}">
        <p14:creationId xmlns:p14="http://schemas.microsoft.com/office/powerpoint/2010/main" val="408713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5B87A-BB7D-184F-A9A6-5F69CB0F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0C217-8D0F-D54F-9F43-0E2CBE604D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Quick Recap: </a:t>
            </a:r>
            <a:r>
              <a:rPr lang="en-US" dirty="0">
                <a:latin typeface="Corbel" panose="020B0503020204020204" pitchFamily="34" charset="0"/>
              </a:rPr>
              <a:t>Transformers</a:t>
            </a: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 (previous talk!)</a:t>
            </a:r>
          </a:p>
          <a:p>
            <a:r>
              <a:rPr lang="en-US" dirty="0">
                <a:latin typeface="Corbel" panose="020B0503020204020204" pitchFamily="34" charset="0"/>
              </a:rPr>
              <a:t>BERT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Architecture</a:t>
            </a:r>
          </a:p>
          <a:p>
            <a:pPr lvl="1"/>
            <a:r>
              <a:rPr lang="en-US" dirty="0"/>
              <a:t>Input Representation</a:t>
            </a:r>
          </a:p>
          <a:p>
            <a:pPr lvl="1"/>
            <a:r>
              <a:rPr lang="en-US" dirty="0"/>
              <a:t>Pre-training procedure: Masked LM and </a:t>
            </a:r>
            <a:r>
              <a:rPr lang="en-AU" dirty="0"/>
              <a:t>Next Sentence Prediction</a:t>
            </a:r>
            <a:endParaRPr lang="en-US" dirty="0"/>
          </a:p>
          <a:p>
            <a:pPr lvl="1"/>
            <a:r>
              <a:rPr lang="en-US" dirty="0"/>
              <a:t>Fine-tuning procedure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/>
              <a:t>Experiments</a:t>
            </a:r>
          </a:p>
          <a:p>
            <a:r>
              <a:rPr lang="en-US" dirty="0"/>
              <a:t>Conclusions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B2D5B-8FAA-7241-AF43-13C2C1C4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0E2E7-71BF-9144-BEE8-BCCEA3763A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37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E58E2A-24DC-EA4F-8CBA-BDF82942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5EA63-E02E-B942-B626-DE4A554B3F5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Unsupervised pre-training (pre-training language model) is increasingly adopted in many NLP tasks.</a:t>
            </a:r>
          </a:p>
          <a:p>
            <a:pPr lvl="1"/>
            <a:r>
              <a:rPr lang="en-US" dirty="0"/>
              <a:t>Google Search is applying BERT models for search queries for over 70 languages.</a:t>
            </a:r>
          </a:p>
          <a:p>
            <a:r>
              <a:rPr lang="en-US" dirty="0"/>
              <a:t>Major contribution of the paper is to propose a deep bidirectional architecture from Transformer.</a:t>
            </a:r>
          </a:p>
          <a:p>
            <a:pPr lvl="1"/>
            <a:r>
              <a:rPr lang="en-US" dirty="0"/>
              <a:t>Advance state-of-the-art for many important NLP tasks.</a:t>
            </a:r>
          </a:p>
          <a:p>
            <a:r>
              <a:rPr lang="en-US" b="1" dirty="0">
                <a:solidFill>
                  <a:srgbClr val="FF0000"/>
                </a:solidFill>
              </a:rPr>
              <a:t>Cannot do everything in NLP!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197E4A-5BF9-D74E-9777-27845D9E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F38D4-D560-5540-A89B-21461FC8F4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387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610B96-AD83-9C45-87FF-321944B0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E39AA-EEF9-BB44-97F4-35D84EB1826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BERT: Pre-training of Deep Bidirectional Transformers for Language Understanding. Jacob Devlin Ming-Wei Chang Kenton Lee Kristina Toutanova.</a:t>
            </a:r>
          </a:p>
          <a:p>
            <a:r>
              <a:rPr lang="en-US" dirty="0"/>
              <a:t>BERT: Pre-training of Deep Bidirectional Transformers for Language Understanding Devlin et al., 2018 (Google AI Language). Presenter: </a:t>
            </a:r>
            <a:r>
              <a:rPr lang="en-US" dirty="0" err="1"/>
              <a:t>Phạm</a:t>
            </a:r>
            <a:r>
              <a:rPr lang="en-US" dirty="0"/>
              <a:t> Quang </a:t>
            </a:r>
            <a:r>
              <a:rPr lang="en-US" dirty="0" err="1"/>
              <a:t>Nhật</a:t>
            </a:r>
            <a:r>
              <a:rPr lang="en-US" dirty="0"/>
              <a:t> Minh NLP Researcher Alt Vietnam</a:t>
            </a:r>
          </a:p>
          <a:p>
            <a:r>
              <a:rPr lang="en-US" dirty="0"/>
              <a:t>The Illustrated BERT, </a:t>
            </a:r>
            <a:r>
              <a:rPr lang="en-US" dirty="0" err="1"/>
              <a:t>ELMo</a:t>
            </a:r>
            <a:r>
              <a:rPr lang="en-US" dirty="0"/>
              <a:t>, and co. (How NLP Cracked Transfer Learning). Jay </a:t>
            </a:r>
            <a:r>
              <a:rPr lang="en-US" dirty="0" err="1"/>
              <a:t>Alammar</a:t>
            </a:r>
            <a:r>
              <a:rPr lang="en-US" dirty="0"/>
              <a:t>. </a:t>
            </a:r>
            <a:r>
              <a:rPr lang="en-AU" dirty="0">
                <a:hlinkClick r:id="rId2"/>
              </a:rPr>
              <a:t>http://jalammar.github.io/illustrated-bert/</a:t>
            </a:r>
            <a:endParaRPr lang="en-AU" dirty="0"/>
          </a:p>
          <a:p>
            <a:r>
              <a:rPr lang="en-AU" dirty="0">
                <a:hlinkClick r:id="rId3"/>
              </a:rPr>
              <a:t>https://cs.uwaterloo.ca/~mli/cs886-002-2020.html</a:t>
            </a:r>
            <a:endParaRPr lang="en-AU" dirty="0"/>
          </a:p>
          <a:p>
            <a:r>
              <a:rPr lang="en-AU" dirty="0"/>
              <a:t>Other resources: </a:t>
            </a:r>
            <a:r>
              <a:rPr lang="en-AU" dirty="0">
                <a:hlinkClick r:id="rId4"/>
              </a:rPr>
              <a:t>http://primo.ai/index.php?title=Bidirectional_Encoder_Representations_from_Transformers_(BERT)</a:t>
            </a:r>
            <a:endParaRPr lang="en-AU" dirty="0"/>
          </a:p>
          <a:p>
            <a:r>
              <a:rPr lang="en-AU" dirty="0"/>
              <a:t>Programming:</a:t>
            </a:r>
          </a:p>
          <a:p>
            <a:pPr lvl="1"/>
            <a:r>
              <a:rPr lang="en-US" dirty="0"/>
              <a:t>TensorFlow code and pre-trained models for BERT: https://</a:t>
            </a:r>
            <a:r>
              <a:rPr lang="en-US" dirty="0" err="1"/>
              <a:t>github.com</a:t>
            </a:r>
            <a:r>
              <a:rPr lang="en-US" dirty="0"/>
              <a:t>/google-research/</a:t>
            </a:r>
            <a:r>
              <a:rPr lang="en-US" dirty="0" err="1"/>
              <a:t>bert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PyTorch</a:t>
            </a:r>
            <a:r>
              <a:rPr lang="en-US" dirty="0"/>
              <a:t> Pretrained Bert: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huggingface</a:t>
            </a:r>
            <a:r>
              <a:rPr lang="en-US" dirty="0"/>
              <a:t>/</a:t>
            </a:r>
            <a:r>
              <a:rPr lang="en-US" dirty="0" err="1"/>
              <a:t>pytorchpretrained</a:t>
            </a:r>
            <a:r>
              <a:rPr lang="en-US" dirty="0"/>
              <a:t>-BERT </a:t>
            </a:r>
          </a:p>
          <a:p>
            <a:pPr lvl="1"/>
            <a:r>
              <a:rPr lang="en-US" dirty="0"/>
              <a:t>BERT-</a:t>
            </a:r>
            <a:r>
              <a:rPr lang="en-US" dirty="0" err="1"/>
              <a:t>pytorch</a:t>
            </a:r>
            <a:r>
              <a:rPr lang="en-US" dirty="0"/>
              <a:t>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codertimo</a:t>
            </a:r>
            <a:r>
              <a:rPr lang="en-US" dirty="0"/>
              <a:t>/</a:t>
            </a:r>
            <a:r>
              <a:rPr lang="en-US" dirty="0" err="1"/>
              <a:t>BERTpytorch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BERT-</a:t>
            </a:r>
            <a:r>
              <a:rPr lang="en-US" dirty="0" err="1"/>
              <a:t>keras</a:t>
            </a:r>
            <a:r>
              <a:rPr lang="en-US" dirty="0"/>
              <a:t>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Separius</a:t>
            </a:r>
            <a:r>
              <a:rPr lang="en-US" dirty="0"/>
              <a:t>/</a:t>
            </a:r>
            <a:r>
              <a:rPr lang="en-US" dirty="0" err="1"/>
              <a:t>BERTkeras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546EE-4880-3349-9A38-54D4AAF8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B6991-335A-7A43-B1D0-C94FC2534D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910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oy, doll, indoor, sitting&#10;&#10;Description automatically generated">
            <a:extLst>
              <a:ext uri="{FF2B5EF4-FFF2-40B4-BE49-F238E27FC236}">
                <a16:creationId xmlns:a16="http://schemas.microsoft.com/office/drawing/2014/main" id="{B1B9A845-E839-7044-B977-BCF12998DDF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773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DB9194-045C-3444-95E5-230945F08B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E61BF9-D714-FE4E-AC98-5360709CD3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89719B-54AC-0747-BD8F-AAED35212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953" y="3213099"/>
            <a:ext cx="4489123" cy="1886439"/>
          </a:xfrm>
        </p:spPr>
        <p:txBody>
          <a:bodyPr/>
          <a:lstStyle/>
          <a:p>
            <a:r>
              <a:rPr lang="en-US" dirty="0"/>
              <a:t>Slides available on:</a:t>
            </a:r>
          </a:p>
          <a:p>
            <a:r>
              <a:rPr lang="en-AU" dirty="0">
                <a:hlinkClick r:id="rId3"/>
              </a:rPr>
              <a:t>https://personal-sites.deakin.edu.au/~mohamedb/teaching.html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2407E1-B050-394E-9947-51A310F7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6719F-BE70-D84E-A604-CC427FDCCD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3E1CD-2D8B-144D-84B9-EF26272F1FAB}"/>
              </a:ext>
            </a:extLst>
          </p:cNvPr>
          <p:cNvSpPr txBox="1"/>
          <p:nvPr/>
        </p:nvSpPr>
        <p:spPr>
          <a:xfrm>
            <a:off x="4555253" y="6514522"/>
            <a:ext cx="7526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 Bert is a Muppet </a:t>
            </a:r>
            <a:r>
              <a:rPr lang="en-US" sz="1100">
                <a:solidFill>
                  <a:schemeClr val="bg1"/>
                </a:solidFill>
              </a:rPr>
              <a:t>who appears </a:t>
            </a:r>
            <a:r>
              <a:rPr lang="en-US" sz="1100" dirty="0">
                <a:solidFill>
                  <a:schemeClr val="bg1"/>
                </a:solidFill>
              </a:rPr>
              <a:t>in numerous skits on the popular children's television show of the United States, </a:t>
            </a:r>
            <a:r>
              <a:rPr lang="en-US" sz="1100" b="1" dirty="0">
                <a:solidFill>
                  <a:schemeClr val="bg1"/>
                </a:solidFill>
              </a:rPr>
              <a:t>Sesame Street</a:t>
            </a:r>
            <a:r>
              <a:rPr lang="en-US" sz="11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16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different, yellow, man, covered&#10;&#10;Description automatically generated">
            <a:extLst>
              <a:ext uri="{FF2B5EF4-FFF2-40B4-BE49-F238E27FC236}">
                <a16:creationId xmlns:a16="http://schemas.microsoft.com/office/drawing/2014/main" id="{8605EDD4-A8D3-704A-9DBC-21CB0E027B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70" t="-23390" r="-725" b="-23478"/>
          <a:stretch/>
        </p:blipFill>
        <p:spPr>
          <a:xfrm>
            <a:off x="8326436" y="601980"/>
            <a:ext cx="3865565" cy="5657444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A698F8-8B14-A149-979F-F10C1C561C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A2C832-8769-9045-B670-1DA6301E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7EC238-B672-A840-9379-35E182D1E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Ashish Vaswani et. Attention Is All You Need.</a:t>
            </a:r>
          </a:p>
          <a:p>
            <a:r>
              <a:rPr lang="en-US" dirty="0"/>
              <a:t>NIPS 2017.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CE78A0-74EE-CD4B-8F89-CC794876A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Recap: Transformers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F466D-BCFD-A94C-AFDF-F7474B325D9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15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588733-6512-AF49-8789-02BE981B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17112B-5F12-C441-8D1A-FFC94608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7DBCA-E07E-4D42-A9C6-EE5093F692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BF8C2-D7DF-9148-A616-4548A328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00" y="1297270"/>
            <a:ext cx="3930401" cy="5462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2051F1-765E-A849-817E-E91E8E83DB67}"/>
              </a:ext>
            </a:extLst>
          </p:cNvPr>
          <p:cNvSpPr/>
          <p:nvPr/>
        </p:nvSpPr>
        <p:spPr>
          <a:xfrm>
            <a:off x="18054" y="1302993"/>
            <a:ext cx="439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Ashish Vaswani et. Attention Is All You Need.</a:t>
            </a:r>
          </a:p>
          <a:p>
            <a:r>
              <a:rPr lang="en-US" dirty="0">
                <a:latin typeface="Corbel" panose="020B0503020204020204" pitchFamily="34" charset="0"/>
              </a:rPr>
              <a:t>NIPS 2017.</a:t>
            </a:r>
          </a:p>
        </p:txBody>
      </p:sp>
    </p:spTree>
    <p:extLst>
      <p:ext uri="{BB962C8B-B14F-4D97-AF65-F5344CB8AC3E}">
        <p14:creationId xmlns:p14="http://schemas.microsoft.com/office/powerpoint/2010/main" val="3633781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A7B52-890E-184B-A211-B531CD5E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C1F33C-343D-5247-87E8-52A68B99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2F4A8-46F0-244E-A3BD-8C8D06C2F5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3A7DC-A871-DE46-B8C2-7489F61C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605" y="1441908"/>
            <a:ext cx="8318790" cy="54160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6A2E96-C37E-3044-97AE-7209FDCB82CB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4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BC3924-D38D-D840-B6D9-87399778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452CF6-1CE3-174C-B7B3-26EA4888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61B86-9D58-0649-8BDB-999F6C6688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B57D3-04FA-534E-A224-E2F7E012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52" y="1379019"/>
            <a:ext cx="9010828" cy="5478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92DF2-124C-9F47-9054-BE581F51E2DB}"/>
              </a:ext>
            </a:extLst>
          </p:cNvPr>
          <p:cNvSpPr txBox="1"/>
          <p:nvPr/>
        </p:nvSpPr>
        <p:spPr>
          <a:xfrm>
            <a:off x="560568" y="3617830"/>
            <a:ext cx="3176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Note: The FFNN is independent</a:t>
            </a:r>
          </a:p>
          <a:p>
            <a:r>
              <a:rPr lang="en-US" dirty="0">
                <a:latin typeface="Corbel" panose="020B0503020204020204" pitchFamily="34" charset="0"/>
              </a:rPr>
              <a:t>for each word.</a:t>
            </a:r>
          </a:p>
          <a:p>
            <a:r>
              <a:rPr lang="en-US" dirty="0">
                <a:latin typeface="Corbel" panose="020B0503020204020204" pitchFamily="34" charset="0"/>
              </a:rPr>
              <a:t>Hence can be parallelized.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889075-5C3B-8F42-98BD-2F1470B62475}"/>
              </a:ext>
            </a:extLst>
          </p:cNvPr>
          <p:cNvSpPr/>
          <p:nvPr/>
        </p:nvSpPr>
        <p:spPr>
          <a:xfrm>
            <a:off x="0" y="1251193"/>
            <a:ext cx="489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Figure by: Jay </a:t>
            </a:r>
            <a:r>
              <a:rPr lang="en-US" dirty="0" err="1">
                <a:latin typeface="Corbel" panose="020B0503020204020204" pitchFamily="34" charset="0"/>
              </a:rPr>
              <a:t>Alammar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Illustrated Transformer</a:t>
            </a:r>
          </a:p>
          <a:p>
            <a:r>
              <a:rPr lang="en-AU" dirty="0">
                <a:hlinkClick r:id="rId3"/>
              </a:rPr>
              <a:t>http://jalammar.github.io/illustrated-transformer/</a:t>
            </a:r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4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6CED7D-4EA9-8F4B-A7CC-F20171FB5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Deakin University CRICOS Provider Code: 00113B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5F893B5-AD75-4A46-8F6B-D8DABED344C6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277091" y="1491916"/>
                <a:ext cx="8919464" cy="4684234"/>
              </a:xfrm>
            </p:spPr>
            <p:txBody>
              <a:bodyPr/>
              <a:lstStyle/>
              <a:p>
                <a:r>
                  <a:rPr lang="en-US" dirty="0"/>
                  <a:t>All-to-all comparison.</a:t>
                </a:r>
              </a:p>
              <a:p>
                <a:pPr lvl="1"/>
                <a:r>
                  <a:rPr lang="en-US" dirty="0"/>
                  <a:t>Each layer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sequence of length N - </a:t>
                </a:r>
                <a:r>
                  <a:rPr lang="en-US" b="1" dirty="0">
                    <a:solidFill>
                      <a:srgbClr val="FF0000"/>
                    </a:solidFill>
                  </a:rPr>
                  <a:t>self attention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Every output is a weighted sum of every input.</a:t>
                </a:r>
              </a:p>
              <a:p>
                <a:pPr lvl="1"/>
                <a:r>
                  <a:rPr lang="en-US" dirty="0"/>
                  <a:t>The weighting is a function to learn.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5F893B5-AD75-4A46-8F6B-D8DABED344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277091" y="1491916"/>
                <a:ext cx="8919464" cy="4684234"/>
              </a:xfrm>
              <a:blipFill>
                <a:blip r:embed="rId2"/>
                <a:stretch>
                  <a:fillRect l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5698A98-4873-F04D-AFDF-26B9EE57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Self-Attention</a:t>
            </a:r>
            <a:r>
              <a:rPr lang="en-US" dirty="0"/>
              <a:t> Mechanism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24BE1-38DF-EF47-A612-54829C5A36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B3304D-2882-214E-A513-E159BB13285F}"/>
              </a:ext>
            </a:extLst>
          </p:cNvPr>
          <p:cNvSpPr>
            <a:spLocks noChangeAspect="1"/>
          </p:cNvSpPr>
          <p:nvPr/>
        </p:nvSpPr>
        <p:spPr>
          <a:xfrm>
            <a:off x="2113504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350BC9-56D1-884D-A931-4CF37F2B64CA}"/>
              </a:ext>
            </a:extLst>
          </p:cNvPr>
          <p:cNvSpPr>
            <a:spLocks noChangeAspect="1"/>
          </p:cNvSpPr>
          <p:nvPr/>
        </p:nvSpPr>
        <p:spPr>
          <a:xfrm>
            <a:off x="2736167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02CA93-92EC-FF48-B15A-840E6254AA80}"/>
              </a:ext>
            </a:extLst>
          </p:cNvPr>
          <p:cNvSpPr>
            <a:spLocks noChangeAspect="1"/>
          </p:cNvSpPr>
          <p:nvPr/>
        </p:nvSpPr>
        <p:spPr>
          <a:xfrm>
            <a:off x="3358830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FC33EA-4EC8-DA4B-AD27-09621C0B10E1}"/>
              </a:ext>
            </a:extLst>
          </p:cNvPr>
          <p:cNvSpPr>
            <a:spLocks noChangeAspect="1"/>
          </p:cNvSpPr>
          <p:nvPr/>
        </p:nvSpPr>
        <p:spPr>
          <a:xfrm>
            <a:off x="3981493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38BCD0-2CD8-144C-B1F4-EA9F194984B3}"/>
              </a:ext>
            </a:extLst>
          </p:cNvPr>
          <p:cNvSpPr>
            <a:spLocks noChangeAspect="1"/>
          </p:cNvSpPr>
          <p:nvPr/>
        </p:nvSpPr>
        <p:spPr>
          <a:xfrm>
            <a:off x="4604156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B3A3DE-E773-4C47-8686-AAFCD7DEFB1D}"/>
              </a:ext>
            </a:extLst>
          </p:cNvPr>
          <p:cNvSpPr>
            <a:spLocks noChangeAspect="1"/>
          </p:cNvSpPr>
          <p:nvPr/>
        </p:nvSpPr>
        <p:spPr>
          <a:xfrm>
            <a:off x="5226819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DCD74C-E02C-9048-9A48-93E55E71182E}"/>
              </a:ext>
            </a:extLst>
          </p:cNvPr>
          <p:cNvSpPr>
            <a:spLocks noChangeAspect="1"/>
          </p:cNvSpPr>
          <p:nvPr/>
        </p:nvSpPr>
        <p:spPr>
          <a:xfrm>
            <a:off x="5849482" y="4587983"/>
            <a:ext cx="388800" cy="38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4A5C40-99E5-9F4A-A98A-DC344193DE03}"/>
              </a:ext>
            </a:extLst>
          </p:cNvPr>
          <p:cNvSpPr>
            <a:spLocks noChangeAspect="1"/>
          </p:cNvSpPr>
          <p:nvPr/>
        </p:nvSpPr>
        <p:spPr>
          <a:xfrm>
            <a:off x="2113504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D4F5C5-D5AC-804F-998A-E53996A7BD97}"/>
              </a:ext>
            </a:extLst>
          </p:cNvPr>
          <p:cNvSpPr>
            <a:spLocks noChangeAspect="1"/>
          </p:cNvSpPr>
          <p:nvPr/>
        </p:nvSpPr>
        <p:spPr>
          <a:xfrm>
            <a:off x="2736167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5FBA8D-592A-E84F-A664-042D93D60CA0}"/>
              </a:ext>
            </a:extLst>
          </p:cNvPr>
          <p:cNvSpPr>
            <a:spLocks noChangeAspect="1"/>
          </p:cNvSpPr>
          <p:nvPr/>
        </p:nvSpPr>
        <p:spPr>
          <a:xfrm>
            <a:off x="3358830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874C85-1227-EF44-A787-40640CF33587}"/>
              </a:ext>
            </a:extLst>
          </p:cNvPr>
          <p:cNvSpPr>
            <a:spLocks noChangeAspect="1"/>
          </p:cNvSpPr>
          <p:nvPr/>
        </p:nvSpPr>
        <p:spPr>
          <a:xfrm>
            <a:off x="3981493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5FB05F-75C0-474B-B222-0BC1B24508A0}"/>
              </a:ext>
            </a:extLst>
          </p:cNvPr>
          <p:cNvSpPr>
            <a:spLocks noChangeAspect="1"/>
          </p:cNvSpPr>
          <p:nvPr/>
        </p:nvSpPr>
        <p:spPr>
          <a:xfrm>
            <a:off x="4604156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FB7862-3C0C-7C46-BDF2-4D56CC48FFBC}"/>
              </a:ext>
            </a:extLst>
          </p:cNvPr>
          <p:cNvSpPr>
            <a:spLocks noChangeAspect="1"/>
          </p:cNvSpPr>
          <p:nvPr/>
        </p:nvSpPr>
        <p:spPr>
          <a:xfrm>
            <a:off x="5226819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DA54CE-E221-1A49-B64F-248F67C80D1A}"/>
              </a:ext>
            </a:extLst>
          </p:cNvPr>
          <p:cNvSpPr>
            <a:spLocks noChangeAspect="1"/>
          </p:cNvSpPr>
          <p:nvPr/>
        </p:nvSpPr>
        <p:spPr>
          <a:xfrm>
            <a:off x="5849482" y="5898623"/>
            <a:ext cx="388800" cy="388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7F09E8-D2A0-1B46-BA6B-679426BB3B9E}"/>
              </a:ext>
            </a:extLst>
          </p:cNvPr>
          <p:cNvCxnSpPr>
            <a:stCxn id="13" idx="0"/>
            <a:endCxn id="6" idx="4"/>
          </p:cNvCxnSpPr>
          <p:nvPr/>
        </p:nvCxnSpPr>
        <p:spPr>
          <a:xfrm flipV="1">
            <a:off x="2307904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891FCD-9F27-E74B-92CD-3A14D692F493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2307905" y="4976783"/>
            <a:ext cx="62266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B4B110-08A8-114A-B0FC-5C8E8B6724EF}"/>
              </a:ext>
            </a:extLst>
          </p:cNvPr>
          <p:cNvCxnSpPr>
            <a:cxnSpLocks/>
            <a:stCxn id="15" idx="0"/>
            <a:endCxn id="6" idx="4"/>
          </p:cNvCxnSpPr>
          <p:nvPr/>
        </p:nvCxnSpPr>
        <p:spPr>
          <a:xfrm flipH="1" flipV="1">
            <a:off x="2307904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102978-545B-B541-B6F0-1EECE566202D}"/>
              </a:ext>
            </a:extLst>
          </p:cNvPr>
          <p:cNvCxnSpPr>
            <a:cxnSpLocks/>
            <a:stCxn id="16" idx="0"/>
            <a:endCxn id="6" idx="4"/>
          </p:cNvCxnSpPr>
          <p:nvPr/>
        </p:nvCxnSpPr>
        <p:spPr>
          <a:xfrm flipH="1" flipV="1">
            <a:off x="2307904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589DC89-922C-E245-8307-731418D16FF6}"/>
              </a:ext>
            </a:extLst>
          </p:cNvPr>
          <p:cNvCxnSpPr>
            <a:cxnSpLocks/>
            <a:stCxn id="17" idx="0"/>
            <a:endCxn id="6" idx="4"/>
          </p:cNvCxnSpPr>
          <p:nvPr/>
        </p:nvCxnSpPr>
        <p:spPr>
          <a:xfrm flipH="1" flipV="1">
            <a:off x="2307904" y="4976783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973C38-06A4-9C48-BCB0-A3AAD4190287}"/>
              </a:ext>
            </a:extLst>
          </p:cNvPr>
          <p:cNvCxnSpPr>
            <a:cxnSpLocks/>
            <a:stCxn id="18" idx="0"/>
            <a:endCxn id="6" idx="4"/>
          </p:cNvCxnSpPr>
          <p:nvPr/>
        </p:nvCxnSpPr>
        <p:spPr>
          <a:xfrm flipH="1" flipV="1">
            <a:off x="2307904" y="4976783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3B51D34-94A2-0443-9509-7D8D1AD831D0}"/>
              </a:ext>
            </a:extLst>
          </p:cNvPr>
          <p:cNvCxnSpPr>
            <a:cxnSpLocks/>
            <a:stCxn id="19" idx="0"/>
            <a:endCxn id="6" idx="4"/>
          </p:cNvCxnSpPr>
          <p:nvPr/>
        </p:nvCxnSpPr>
        <p:spPr>
          <a:xfrm flipH="1" flipV="1">
            <a:off x="2307904" y="4976783"/>
            <a:ext cx="3735978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E045F0-B05B-3D40-9DF9-64DFD87A8859}"/>
              </a:ext>
            </a:extLst>
          </p:cNvPr>
          <p:cNvCxnSpPr>
            <a:cxnSpLocks/>
            <a:stCxn id="19" idx="0"/>
            <a:endCxn id="7" idx="4"/>
          </p:cNvCxnSpPr>
          <p:nvPr/>
        </p:nvCxnSpPr>
        <p:spPr>
          <a:xfrm flipH="1" flipV="1">
            <a:off x="2930567" y="4976783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AABCA5-2CF4-E54F-B57D-0C97A98A77E2}"/>
              </a:ext>
            </a:extLst>
          </p:cNvPr>
          <p:cNvCxnSpPr>
            <a:cxnSpLocks/>
            <a:stCxn id="18" idx="0"/>
            <a:endCxn id="7" idx="4"/>
          </p:cNvCxnSpPr>
          <p:nvPr/>
        </p:nvCxnSpPr>
        <p:spPr>
          <a:xfrm flipH="1" flipV="1">
            <a:off x="2930567" y="4976783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8389FCF-6EC2-B741-9C2B-19C0D81B01CD}"/>
              </a:ext>
            </a:extLst>
          </p:cNvPr>
          <p:cNvCxnSpPr>
            <a:cxnSpLocks/>
            <a:stCxn id="17" idx="0"/>
            <a:endCxn id="7" idx="4"/>
          </p:cNvCxnSpPr>
          <p:nvPr/>
        </p:nvCxnSpPr>
        <p:spPr>
          <a:xfrm flipH="1" flipV="1">
            <a:off x="2930567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1E8E37A-0A32-1C49-95FE-925AC379733E}"/>
              </a:ext>
            </a:extLst>
          </p:cNvPr>
          <p:cNvCxnSpPr>
            <a:cxnSpLocks/>
            <a:stCxn id="16" idx="0"/>
            <a:endCxn id="7" idx="4"/>
          </p:cNvCxnSpPr>
          <p:nvPr/>
        </p:nvCxnSpPr>
        <p:spPr>
          <a:xfrm flipH="1" flipV="1">
            <a:off x="2930567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209DA0-34E8-C243-9D65-9FC4B5CFE512}"/>
              </a:ext>
            </a:extLst>
          </p:cNvPr>
          <p:cNvCxnSpPr>
            <a:cxnSpLocks/>
            <a:stCxn id="15" idx="0"/>
            <a:endCxn id="7" idx="4"/>
          </p:cNvCxnSpPr>
          <p:nvPr/>
        </p:nvCxnSpPr>
        <p:spPr>
          <a:xfrm flipH="1" flipV="1">
            <a:off x="2930567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456EBD4-641A-5D4E-869E-CDFE367C18E2}"/>
              </a:ext>
            </a:extLst>
          </p:cNvPr>
          <p:cNvCxnSpPr>
            <a:cxnSpLocks/>
            <a:stCxn id="14" idx="0"/>
            <a:endCxn id="7" idx="4"/>
          </p:cNvCxnSpPr>
          <p:nvPr/>
        </p:nvCxnSpPr>
        <p:spPr>
          <a:xfrm flipV="1">
            <a:off x="2930567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6F5B33C-CAF3-494F-A15B-5C4B90337F08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2307904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481507F-ED43-BA42-A05A-0B5DB143E4E1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3553229" y="4976783"/>
            <a:ext cx="249065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6E53DCC-585B-364D-98C3-A4FD718B97CC}"/>
              </a:ext>
            </a:extLst>
          </p:cNvPr>
          <p:cNvCxnSpPr>
            <a:cxnSpLocks/>
            <a:stCxn id="18" idx="0"/>
            <a:endCxn id="8" idx="4"/>
          </p:cNvCxnSpPr>
          <p:nvPr/>
        </p:nvCxnSpPr>
        <p:spPr>
          <a:xfrm flipH="1" flipV="1">
            <a:off x="3553230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F03B3E6-1F44-1F4A-B5C3-A81FD32C1496}"/>
              </a:ext>
            </a:extLst>
          </p:cNvPr>
          <p:cNvCxnSpPr>
            <a:cxnSpLocks/>
            <a:stCxn id="17" idx="0"/>
            <a:endCxn id="8" idx="4"/>
          </p:cNvCxnSpPr>
          <p:nvPr/>
        </p:nvCxnSpPr>
        <p:spPr>
          <a:xfrm flipH="1" flipV="1">
            <a:off x="3553230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0F4B441-FF3A-2C4D-AC2F-448318A6079C}"/>
              </a:ext>
            </a:extLst>
          </p:cNvPr>
          <p:cNvCxnSpPr>
            <a:cxnSpLocks/>
            <a:stCxn id="16" idx="0"/>
            <a:endCxn id="8" idx="4"/>
          </p:cNvCxnSpPr>
          <p:nvPr/>
        </p:nvCxnSpPr>
        <p:spPr>
          <a:xfrm flipH="1" flipV="1">
            <a:off x="3553230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D474A91-E0F6-EF42-B20E-972D28FBE2CF}"/>
              </a:ext>
            </a:extLst>
          </p:cNvPr>
          <p:cNvCxnSpPr>
            <a:cxnSpLocks/>
            <a:stCxn id="15" idx="0"/>
            <a:endCxn id="8" idx="4"/>
          </p:cNvCxnSpPr>
          <p:nvPr/>
        </p:nvCxnSpPr>
        <p:spPr>
          <a:xfrm flipV="1">
            <a:off x="3553230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4EB449B-FEB1-344A-AFEC-78132753EC6F}"/>
              </a:ext>
            </a:extLst>
          </p:cNvPr>
          <p:cNvCxnSpPr>
            <a:cxnSpLocks/>
            <a:stCxn id="14" idx="0"/>
            <a:endCxn id="8" idx="4"/>
          </p:cNvCxnSpPr>
          <p:nvPr/>
        </p:nvCxnSpPr>
        <p:spPr>
          <a:xfrm flipV="1">
            <a:off x="2930567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8B0F0D9-B05C-7B42-8444-13F489A32668}"/>
              </a:ext>
            </a:extLst>
          </p:cNvPr>
          <p:cNvCxnSpPr>
            <a:cxnSpLocks/>
            <a:stCxn id="13" idx="0"/>
            <a:endCxn id="8" idx="4"/>
          </p:cNvCxnSpPr>
          <p:nvPr/>
        </p:nvCxnSpPr>
        <p:spPr>
          <a:xfrm flipV="1">
            <a:off x="2307904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BC2A4D1-A78E-E84D-BD98-F2A8BCF8D28D}"/>
              </a:ext>
            </a:extLst>
          </p:cNvPr>
          <p:cNvCxnSpPr>
            <a:cxnSpLocks/>
            <a:stCxn id="19" idx="0"/>
            <a:endCxn id="9" idx="4"/>
          </p:cNvCxnSpPr>
          <p:nvPr/>
        </p:nvCxnSpPr>
        <p:spPr>
          <a:xfrm flipH="1" flipV="1">
            <a:off x="4175893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965F3A2-1678-8D4E-B2C2-1C6BD4D8DFEB}"/>
              </a:ext>
            </a:extLst>
          </p:cNvPr>
          <p:cNvCxnSpPr>
            <a:cxnSpLocks/>
            <a:stCxn id="18" idx="0"/>
            <a:endCxn id="9" idx="4"/>
          </p:cNvCxnSpPr>
          <p:nvPr/>
        </p:nvCxnSpPr>
        <p:spPr>
          <a:xfrm flipH="1" flipV="1">
            <a:off x="4175893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EB37790-286F-CF4D-A1E4-7A22C8278787}"/>
              </a:ext>
            </a:extLst>
          </p:cNvPr>
          <p:cNvCxnSpPr>
            <a:cxnSpLocks/>
            <a:stCxn id="17" idx="0"/>
            <a:endCxn id="9" idx="4"/>
          </p:cNvCxnSpPr>
          <p:nvPr/>
        </p:nvCxnSpPr>
        <p:spPr>
          <a:xfrm flipH="1" flipV="1">
            <a:off x="4175893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68B6FE0-4F5B-764D-8690-36FDE0AAE735}"/>
              </a:ext>
            </a:extLst>
          </p:cNvPr>
          <p:cNvCxnSpPr>
            <a:cxnSpLocks/>
            <a:stCxn id="16" idx="0"/>
            <a:endCxn id="9" idx="4"/>
          </p:cNvCxnSpPr>
          <p:nvPr/>
        </p:nvCxnSpPr>
        <p:spPr>
          <a:xfrm flipV="1">
            <a:off x="4175893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E53FBC2-9F36-C542-B553-AB3217807C09}"/>
              </a:ext>
            </a:extLst>
          </p:cNvPr>
          <p:cNvCxnSpPr>
            <a:cxnSpLocks/>
            <a:stCxn id="15" idx="0"/>
            <a:endCxn id="9" idx="4"/>
          </p:cNvCxnSpPr>
          <p:nvPr/>
        </p:nvCxnSpPr>
        <p:spPr>
          <a:xfrm flipV="1">
            <a:off x="3553230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5E8696C-D167-B342-B18F-0BAF0F2E9AD4}"/>
              </a:ext>
            </a:extLst>
          </p:cNvPr>
          <p:cNvCxnSpPr>
            <a:cxnSpLocks/>
            <a:stCxn id="14" idx="0"/>
            <a:endCxn id="9" idx="4"/>
          </p:cNvCxnSpPr>
          <p:nvPr/>
        </p:nvCxnSpPr>
        <p:spPr>
          <a:xfrm flipV="1">
            <a:off x="2930567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9694664-3D35-6342-8D0D-173FE1623C5D}"/>
              </a:ext>
            </a:extLst>
          </p:cNvPr>
          <p:cNvCxnSpPr>
            <a:cxnSpLocks/>
            <a:stCxn id="13" idx="0"/>
            <a:endCxn id="9" idx="4"/>
          </p:cNvCxnSpPr>
          <p:nvPr/>
        </p:nvCxnSpPr>
        <p:spPr>
          <a:xfrm flipV="1">
            <a:off x="2307904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5FD1707-D9F7-AA49-AF7B-349B9254B60F}"/>
              </a:ext>
            </a:extLst>
          </p:cNvPr>
          <p:cNvCxnSpPr>
            <a:cxnSpLocks/>
            <a:stCxn id="19" idx="0"/>
            <a:endCxn id="10" idx="4"/>
          </p:cNvCxnSpPr>
          <p:nvPr/>
        </p:nvCxnSpPr>
        <p:spPr>
          <a:xfrm flipH="1" flipV="1">
            <a:off x="4798556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6243FEEA-B3F4-9847-BF69-741276A4197B}"/>
              </a:ext>
            </a:extLst>
          </p:cNvPr>
          <p:cNvCxnSpPr>
            <a:cxnSpLocks/>
            <a:stCxn id="18" idx="0"/>
            <a:endCxn id="10" idx="4"/>
          </p:cNvCxnSpPr>
          <p:nvPr/>
        </p:nvCxnSpPr>
        <p:spPr>
          <a:xfrm flipH="1" flipV="1">
            <a:off x="4798556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08A6BA0-6E68-EB43-9739-7140012997EC}"/>
              </a:ext>
            </a:extLst>
          </p:cNvPr>
          <p:cNvCxnSpPr>
            <a:cxnSpLocks/>
            <a:stCxn id="17" idx="0"/>
            <a:endCxn id="10" idx="4"/>
          </p:cNvCxnSpPr>
          <p:nvPr/>
        </p:nvCxnSpPr>
        <p:spPr>
          <a:xfrm flipV="1">
            <a:off x="4798556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4B86698-4D21-964F-A960-211F23DB9FFD}"/>
              </a:ext>
            </a:extLst>
          </p:cNvPr>
          <p:cNvCxnSpPr>
            <a:cxnSpLocks/>
            <a:stCxn id="16" idx="0"/>
            <a:endCxn id="10" idx="4"/>
          </p:cNvCxnSpPr>
          <p:nvPr/>
        </p:nvCxnSpPr>
        <p:spPr>
          <a:xfrm flipV="1">
            <a:off x="4175893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8F6A5A0-2543-F540-B2F5-2F067D76401E}"/>
              </a:ext>
            </a:extLst>
          </p:cNvPr>
          <p:cNvCxnSpPr>
            <a:cxnSpLocks/>
            <a:stCxn id="15" idx="0"/>
            <a:endCxn id="10" idx="4"/>
          </p:cNvCxnSpPr>
          <p:nvPr/>
        </p:nvCxnSpPr>
        <p:spPr>
          <a:xfrm flipV="1">
            <a:off x="3553230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B12A28E-DD91-7C44-96B1-6EEB5A4793D5}"/>
              </a:ext>
            </a:extLst>
          </p:cNvPr>
          <p:cNvCxnSpPr>
            <a:cxnSpLocks/>
            <a:stCxn id="14" idx="0"/>
            <a:endCxn id="10" idx="4"/>
          </p:cNvCxnSpPr>
          <p:nvPr/>
        </p:nvCxnSpPr>
        <p:spPr>
          <a:xfrm flipV="1">
            <a:off x="2930567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6DC98A0B-A91C-E44F-BE19-2671B9968E2D}"/>
              </a:ext>
            </a:extLst>
          </p:cNvPr>
          <p:cNvCxnSpPr>
            <a:cxnSpLocks/>
            <a:stCxn id="13" idx="0"/>
            <a:endCxn id="10" idx="4"/>
          </p:cNvCxnSpPr>
          <p:nvPr/>
        </p:nvCxnSpPr>
        <p:spPr>
          <a:xfrm flipV="1">
            <a:off x="2307904" y="4976783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B79871F-1CD4-A94C-BD65-753D5BD1C5F1}"/>
              </a:ext>
            </a:extLst>
          </p:cNvPr>
          <p:cNvCxnSpPr>
            <a:cxnSpLocks/>
            <a:stCxn id="19" idx="0"/>
            <a:endCxn id="11" idx="4"/>
          </p:cNvCxnSpPr>
          <p:nvPr/>
        </p:nvCxnSpPr>
        <p:spPr>
          <a:xfrm flipH="1" flipV="1">
            <a:off x="5421219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8A0A71-DFF8-0042-92CF-2E1F810CA730}"/>
              </a:ext>
            </a:extLst>
          </p:cNvPr>
          <p:cNvCxnSpPr>
            <a:cxnSpLocks/>
            <a:stCxn id="18" idx="0"/>
            <a:endCxn id="11" idx="4"/>
          </p:cNvCxnSpPr>
          <p:nvPr/>
        </p:nvCxnSpPr>
        <p:spPr>
          <a:xfrm flipV="1">
            <a:off x="5421219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04F3D81-C8E7-E34E-85D1-8AED92AFF863}"/>
              </a:ext>
            </a:extLst>
          </p:cNvPr>
          <p:cNvCxnSpPr>
            <a:cxnSpLocks/>
            <a:stCxn id="17" idx="0"/>
            <a:endCxn id="11" idx="4"/>
          </p:cNvCxnSpPr>
          <p:nvPr/>
        </p:nvCxnSpPr>
        <p:spPr>
          <a:xfrm flipV="1">
            <a:off x="4798556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22C1475-BD7E-E540-A329-6D96C1A74167}"/>
              </a:ext>
            </a:extLst>
          </p:cNvPr>
          <p:cNvCxnSpPr>
            <a:cxnSpLocks/>
            <a:stCxn id="16" idx="0"/>
            <a:endCxn id="11" idx="4"/>
          </p:cNvCxnSpPr>
          <p:nvPr/>
        </p:nvCxnSpPr>
        <p:spPr>
          <a:xfrm flipV="1">
            <a:off x="4175893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008CC6B-4BFC-4E4A-B866-4C928A9C3536}"/>
              </a:ext>
            </a:extLst>
          </p:cNvPr>
          <p:cNvCxnSpPr>
            <a:cxnSpLocks/>
            <a:stCxn id="15" idx="0"/>
            <a:endCxn id="11" idx="4"/>
          </p:cNvCxnSpPr>
          <p:nvPr/>
        </p:nvCxnSpPr>
        <p:spPr>
          <a:xfrm flipV="1">
            <a:off x="3553230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C164D611-C650-8B45-A546-ACE091008E4A}"/>
              </a:ext>
            </a:extLst>
          </p:cNvPr>
          <p:cNvCxnSpPr>
            <a:cxnSpLocks/>
            <a:stCxn id="14" idx="0"/>
            <a:endCxn id="11" idx="4"/>
          </p:cNvCxnSpPr>
          <p:nvPr/>
        </p:nvCxnSpPr>
        <p:spPr>
          <a:xfrm flipV="1">
            <a:off x="2930567" y="4976783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787215B-B46E-D644-A8F0-2B82ACC81268}"/>
              </a:ext>
            </a:extLst>
          </p:cNvPr>
          <p:cNvCxnSpPr>
            <a:cxnSpLocks/>
            <a:stCxn id="13" idx="0"/>
            <a:endCxn id="11" idx="4"/>
          </p:cNvCxnSpPr>
          <p:nvPr/>
        </p:nvCxnSpPr>
        <p:spPr>
          <a:xfrm flipV="1">
            <a:off x="2307904" y="4976783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222C60B-E6DE-0142-9D05-D0B8B16F234A}"/>
              </a:ext>
            </a:extLst>
          </p:cNvPr>
          <p:cNvCxnSpPr>
            <a:cxnSpLocks/>
            <a:stCxn id="19" idx="0"/>
            <a:endCxn id="12" idx="4"/>
          </p:cNvCxnSpPr>
          <p:nvPr/>
        </p:nvCxnSpPr>
        <p:spPr>
          <a:xfrm flipV="1">
            <a:off x="6043882" y="4976783"/>
            <a:ext cx="0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5373E46-EC17-8445-ADA9-5EA837D217F6}"/>
              </a:ext>
            </a:extLst>
          </p:cNvPr>
          <p:cNvCxnSpPr>
            <a:cxnSpLocks/>
            <a:stCxn id="18" idx="0"/>
            <a:endCxn id="12" idx="4"/>
          </p:cNvCxnSpPr>
          <p:nvPr/>
        </p:nvCxnSpPr>
        <p:spPr>
          <a:xfrm flipV="1">
            <a:off x="5421219" y="4976783"/>
            <a:ext cx="622663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41DE1C3B-3BEF-5147-BD81-BAEA93D8D091}"/>
              </a:ext>
            </a:extLst>
          </p:cNvPr>
          <p:cNvCxnSpPr>
            <a:cxnSpLocks/>
            <a:stCxn id="17" idx="0"/>
            <a:endCxn id="12" idx="4"/>
          </p:cNvCxnSpPr>
          <p:nvPr/>
        </p:nvCxnSpPr>
        <p:spPr>
          <a:xfrm flipV="1">
            <a:off x="4798556" y="4976783"/>
            <a:ext cx="1245326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A1D3692C-C1B1-EE42-83A2-10CAAF5B904A}"/>
              </a:ext>
            </a:extLst>
          </p:cNvPr>
          <p:cNvCxnSpPr>
            <a:cxnSpLocks/>
            <a:stCxn id="16" idx="0"/>
            <a:endCxn id="12" idx="4"/>
          </p:cNvCxnSpPr>
          <p:nvPr/>
        </p:nvCxnSpPr>
        <p:spPr>
          <a:xfrm flipV="1">
            <a:off x="4175893" y="4976783"/>
            <a:ext cx="1867989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B50D4853-9695-C84C-87CD-A85EB0611F01}"/>
              </a:ext>
            </a:extLst>
          </p:cNvPr>
          <p:cNvCxnSpPr>
            <a:cxnSpLocks/>
            <a:stCxn id="15" idx="0"/>
            <a:endCxn id="12" idx="4"/>
          </p:cNvCxnSpPr>
          <p:nvPr/>
        </p:nvCxnSpPr>
        <p:spPr>
          <a:xfrm flipV="1">
            <a:off x="3553230" y="4976783"/>
            <a:ext cx="2490652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ABFE563-CED0-9749-9C60-5B4F5AE2AA4D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V="1">
            <a:off x="2930567" y="4976783"/>
            <a:ext cx="3113315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53A8B6D0-F053-C94F-9BE2-9F573B0F3395}"/>
              </a:ext>
            </a:extLst>
          </p:cNvPr>
          <p:cNvCxnSpPr>
            <a:cxnSpLocks/>
            <a:stCxn id="13" idx="0"/>
            <a:endCxn id="12" idx="4"/>
          </p:cNvCxnSpPr>
          <p:nvPr/>
        </p:nvCxnSpPr>
        <p:spPr>
          <a:xfrm flipV="1">
            <a:off x="2307904" y="4976783"/>
            <a:ext cx="3735978" cy="921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D16BF5C3-EBD5-2549-95E1-87D86A663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30613" y="2746843"/>
            <a:ext cx="4963435" cy="24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5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69B00-9B19-3F4F-AEBB-BE0D251A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Deakin University CRICOS Provider Code: 00113B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63736-C392-7F46-804C-7C3B4E8ACB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0538" y="1758950"/>
            <a:ext cx="8363316" cy="44169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Clever, important innovation.</a:t>
            </a:r>
          </a:p>
          <a:p>
            <a:pPr lvl="1"/>
            <a:r>
              <a:rPr lang="en-US" dirty="0"/>
              <a:t>Not that hard.</a:t>
            </a:r>
          </a:p>
          <a:p>
            <a:r>
              <a:rPr lang="en-US" dirty="0"/>
              <a:t>Just do that same thing 8 times with different Q,K,V matrices.</a:t>
            </a:r>
          </a:p>
          <a:p>
            <a:r>
              <a:rPr lang="en-US" dirty="0"/>
              <a:t>Let the network learn 8 different semantic meanings of attention.</a:t>
            </a:r>
          </a:p>
          <a:p>
            <a:pPr lvl="1"/>
            <a:r>
              <a:rPr lang="en-US" dirty="0"/>
              <a:t>E.g., One grammar, one for vocabulary, one for conjugation, etc.</a:t>
            </a:r>
          </a:p>
          <a:p>
            <a:pPr lvl="1"/>
            <a:r>
              <a:rPr lang="en-US" dirty="0"/>
              <a:t>Very flexible mechanism for sequence processing.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212BC1-BB2B-CF44-983A-763D40CD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Multi-Headed Attention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8F632-88D8-264A-A86E-0137DECD20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70889-835E-2046-A58C-03540585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742" y="2169640"/>
            <a:ext cx="3622258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41141"/>
      </p:ext>
    </p:extLst>
  </p:cSld>
  <p:clrMapOvr>
    <a:masterClrMapping/>
  </p:clrMapOvr>
</p:sld>
</file>

<file path=ppt/theme/theme1.xml><?xml version="1.0" encoding="utf-8"?>
<a:theme xmlns:a="http://schemas.openxmlformats.org/drawingml/2006/main" name="Deakin Theme">
  <a:themeElements>
    <a:clrScheme name="DEAKIN TURQUOISE">
      <a:dk1>
        <a:sysClr val="windowText" lastClr="000000"/>
      </a:dk1>
      <a:lt1>
        <a:sysClr val="window" lastClr="FFFFFF"/>
      </a:lt1>
      <a:dk2>
        <a:srgbClr val="0C8572"/>
      </a:dk2>
      <a:lt2>
        <a:srgbClr val="FFFFFF"/>
      </a:lt2>
      <a:accent1>
        <a:srgbClr val="0D8572"/>
      </a:accent1>
      <a:accent2>
        <a:srgbClr val="FFD923"/>
      </a:accent2>
      <a:accent3>
        <a:srgbClr val="F76919"/>
      </a:accent3>
      <a:accent4>
        <a:srgbClr val="007D98"/>
      </a:accent4>
      <a:accent5>
        <a:srgbClr val="C74298"/>
      </a:accent5>
      <a:accent6>
        <a:srgbClr val="E1E1E1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akin-PowerPoint-template-16x9 - TURQUOISE" id="{CAB35E6A-6237-4233-812C-AC4AF93023F1}" vid="{B6B9DC45-6F2B-44DA-B65A-F0A074D004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Deakin Theme</Template>
  <TotalTime>3065</TotalTime>
  <Words>1922</Words>
  <Application>Microsoft Macintosh PowerPoint</Application>
  <PresentationFormat>Widescreen</PresentationFormat>
  <Paragraphs>272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Cochin</vt:lpstr>
      <vt:lpstr>Corbel</vt:lpstr>
      <vt:lpstr>Courier</vt:lpstr>
      <vt:lpstr>Courier New</vt:lpstr>
      <vt:lpstr>Deakin Theme</vt:lpstr>
      <vt:lpstr>Lecture 3: BERT: Bidirectional Encoder Representations from Transformers</vt:lpstr>
      <vt:lpstr>NLP Lectures!</vt:lpstr>
      <vt:lpstr>Outline</vt:lpstr>
      <vt:lpstr>Quick Recap: Transformers</vt:lpstr>
      <vt:lpstr>Encoder-Decoder</vt:lpstr>
      <vt:lpstr>Encoder-Decoder</vt:lpstr>
      <vt:lpstr>Encoder</vt:lpstr>
      <vt:lpstr>Self-Attention Mechanism</vt:lpstr>
      <vt:lpstr>Multi-Headed Attention</vt:lpstr>
      <vt:lpstr>Position encoding</vt:lpstr>
      <vt:lpstr>BERT</vt:lpstr>
      <vt:lpstr>Model architecture</vt:lpstr>
      <vt:lpstr>Model architecture</vt:lpstr>
      <vt:lpstr>BERT in Action</vt:lpstr>
      <vt:lpstr>Differences in pre-training model architectures: BERT, OpenAI GPT, and ELMo</vt:lpstr>
      <vt:lpstr>Input Representation</vt:lpstr>
      <vt:lpstr>BERT’s Vocabulary</vt:lpstr>
      <vt:lpstr>Pre-training Task#1: Masked LM</vt:lpstr>
      <vt:lpstr>Pre-training Task#2: Next Sentence Prediction</vt:lpstr>
      <vt:lpstr>Pre-training procedure</vt:lpstr>
      <vt:lpstr>Fine-tuning procedure 1: Classification</vt:lpstr>
      <vt:lpstr>Fine-tuning procedure 2: Named Entity Recognition</vt:lpstr>
      <vt:lpstr>Fine-tuning procedure 3: Query Answering 1/2</vt:lpstr>
      <vt:lpstr>Fine-tuning procedure 3: Query Answering 2/2</vt:lpstr>
      <vt:lpstr>Experiments</vt:lpstr>
      <vt:lpstr>Experiments</vt:lpstr>
      <vt:lpstr>GLUE Results</vt:lpstr>
      <vt:lpstr>SQuAD: The Stanford Question Answering Dataset</vt:lpstr>
      <vt:lpstr>SWAG</vt:lpstr>
      <vt:lpstr>Conclusions</vt:lpstr>
      <vt:lpstr>Links</vt:lpstr>
      <vt:lpstr>Question?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SIT799 Human Aligned Artificial Intelligence</dc:title>
  <dc:creator>Mohamed Reda Bouadjenek</dc:creator>
  <cp:lastModifiedBy>Mohamed Reda Bouadjenek</cp:lastModifiedBy>
  <cp:revision>145</cp:revision>
  <cp:lastPrinted>2020-04-02T00:33:56Z</cp:lastPrinted>
  <dcterms:created xsi:type="dcterms:W3CDTF">2019-11-04T10:57:01Z</dcterms:created>
  <dcterms:modified xsi:type="dcterms:W3CDTF">2020-07-10T09:30:05Z</dcterms:modified>
</cp:coreProperties>
</file>