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2.xml" ContentType="application/vnd.openxmlformats-officedocument.presentationml.notesSlide+xml"/>
  <Override PartName="/ppt/ink/ink35.xml" ContentType="application/inkml+xml"/>
  <Override PartName="/ppt/ink/ink3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312" r:id="rId2"/>
    <p:sldId id="358" r:id="rId3"/>
    <p:sldId id="366" r:id="rId4"/>
    <p:sldId id="359" r:id="rId5"/>
    <p:sldId id="360" r:id="rId6"/>
    <p:sldId id="362" r:id="rId7"/>
    <p:sldId id="363" r:id="rId8"/>
    <p:sldId id="364" r:id="rId9"/>
    <p:sldId id="365" r:id="rId10"/>
    <p:sldId id="341" r:id="rId11"/>
    <p:sldId id="342" r:id="rId12"/>
    <p:sldId id="343" r:id="rId13"/>
    <p:sldId id="344" r:id="rId14"/>
    <p:sldId id="345" r:id="rId15"/>
    <p:sldId id="346" r:id="rId16"/>
    <p:sldId id="347" r:id="rId17"/>
    <p:sldId id="349" r:id="rId18"/>
    <p:sldId id="350" r:id="rId19"/>
    <p:sldId id="351" r:id="rId20"/>
    <p:sldId id="352" r:id="rId21"/>
    <p:sldId id="353" r:id="rId22"/>
    <p:sldId id="354" r:id="rId23"/>
    <p:sldId id="367" r:id="rId24"/>
    <p:sldId id="370" r:id="rId25"/>
    <p:sldId id="371" r:id="rId26"/>
    <p:sldId id="372" r:id="rId27"/>
    <p:sldId id="373" r:id="rId28"/>
    <p:sldId id="369" r:id="rId29"/>
    <p:sldId id="375" r:id="rId30"/>
    <p:sldId id="376" r:id="rId31"/>
    <p:sldId id="377" r:id="rId32"/>
    <p:sldId id="374" r:id="rId33"/>
    <p:sldId id="378" r:id="rId34"/>
    <p:sldId id="314" r:id="rId35"/>
    <p:sldId id="315" r:id="rId36"/>
    <p:sldId id="316" r:id="rId37"/>
    <p:sldId id="317" r:id="rId38"/>
    <p:sldId id="318" r:id="rId39"/>
    <p:sldId id="319" r:id="rId40"/>
    <p:sldId id="320" r:id="rId41"/>
    <p:sldId id="321" r:id="rId42"/>
    <p:sldId id="322" r:id="rId43"/>
    <p:sldId id="324" r:id="rId44"/>
    <p:sldId id="325" r:id="rId45"/>
    <p:sldId id="326" r:id="rId46"/>
    <p:sldId id="323" r:id="rId47"/>
    <p:sldId id="355" r:id="rId48"/>
    <p:sldId id="356" r:id="rId49"/>
    <p:sldId id="357" r:id="rId50"/>
    <p:sldId id="391" r:id="rId51"/>
    <p:sldId id="392" r:id="rId52"/>
    <p:sldId id="380" r:id="rId53"/>
    <p:sldId id="379" r:id="rId54"/>
    <p:sldId id="381" r:id="rId55"/>
    <p:sldId id="383" r:id="rId56"/>
    <p:sldId id="385" r:id="rId57"/>
    <p:sldId id="386" r:id="rId58"/>
    <p:sldId id="387" r:id="rId59"/>
    <p:sldId id="388" r:id="rId60"/>
    <p:sldId id="389" r:id="rId61"/>
    <p:sldId id="395" r:id="rId62"/>
    <p:sldId id="393" r:id="rId63"/>
    <p:sldId id="394" r:id="rId64"/>
    <p:sldId id="31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11" autoAdjust="0"/>
    <p:restoredTop sz="86382" autoAdjust="0"/>
  </p:normalViewPr>
  <p:slideViewPr>
    <p:cSldViewPr snapToGrid="0">
      <p:cViewPr varScale="1">
        <p:scale>
          <a:sx n="103" d="100"/>
          <a:sy n="103" d="100"/>
        </p:scale>
        <p:origin x="200" y="896"/>
      </p:cViewPr>
      <p:guideLst/>
    </p:cSldViewPr>
  </p:slideViewPr>
  <p:outlineViewPr>
    <p:cViewPr>
      <p:scale>
        <a:sx n="33" d="100"/>
        <a:sy n="33" d="100"/>
      </p:scale>
      <p:origin x="0" y="-87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0</c:v>
                </c:pt>
                <c:pt idx="1">
                  <c:v>1</c:v>
                </c:pt>
                <c:pt idx="2">
                  <c:v>2</c:v>
                </c:pt>
              </c:numCache>
            </c:numRef>
          </c:cat>
          <c:val>
            <c:numRef>
              <c:f>Sheet1!$B$2:$B$4</c:f>
              <c:numCache>
                <c:formatCode>General</c:formatCode>
                <c:ptCount val="3"/>
                <c:pt idx="0">
                  <c:v>0.33</c:v>
                </c:pt>
                <c:pt idx="1">
                  <c:v>0.33</c:v>
                </c:pt>
                <c:pt idx="2">
                  <c:v>0.33</c:v>
                </c:pt>
              </c:numCache>
            </c:numRef>
          </c:val>
          <c:extLst>
            <c:ext xmlns:c16="http://schemas.microsoft.com/office/drawing/2014/chart" uri="{C3380CC4-5D6E-409C-BE32-E72D297353CC}">
              <c16:uniqueId val="{00000000-15AB-1746-BA1D-29956EE6B4EE}"/>
            </c:ext>
          </c:extLst>
        </c:ser>
        <c:dLbls>
          <c:showLegendKey val="0"/>
          <c:showVal val="0"/>
          <c:showCatName val="0"/>
          <c:showSerName val="0"/>
          <c:showPercent val="0"/>
          <c:showBubbleSize val="0"/>
        </c:dLbls>
        <c:gapWidth val="219"/>
        <c:overlap val="-27"/>
        <c:axId val="1825848623"/>
        <c:axId val="1733353935"/>
      </c:barChart>
      <c:catAx>
        <c:axId val="1825848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3353935"/>
        <c:crosses val="autoZero"/>
        <c:auto val="1"/>
        <c:lblAlgn val="ctr"/>
        <c:lblOffset val="100"/>
        <c:noMultiLvlLbl val="0"/>
      </c:catAx>
      <c:valAx>
        <c:axId val="1733353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5848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cat>
            <c:numRef>
              <c:f>Sheet1!$A$2:$A$4</c:f>
              <c:numCache>
                <c:formatCode>General</c:formatCode>
                <c:ptCount val="3"/>
                <c:pt idx="0">
                  <c:v>0</c:v>
                </c:pt>
                <c:pt idx="1">
                  <c:v>1</c:v>
                </c:pt>
                <c:pt idx="2">
                  <c:v>2</c:v>
                </c:pt>
              </c:numCache>
            </c:numRef>
          </c:cat>
          <c:val>
            <c:numRef>
              <c:f>Sheet1!$B$2:$B$4</c:f>
              <c:numCache>
                <c:formatCode>General</c:formatCode>
                <c:ptCount val="3"/>
                <c:pt idx="0">
                  <c:v>0.36</c:v>
                </c:pt>
                <c:pt idx="1">
                  <c:v>0.48</c:v>
                </c:pt>
                <c:pt idx="2">
                  <c:v>0.16</c:v>
                </c:pt>
              </c:numCache>
            </c:numRef>
          </c:val>
          <c:extLst>
            <c:ext xmlns:c16="http://schemas.microsoft.com/office/drawing/2014/chart" uri="{C3380CC4-5D6E-409C-BE32-E72D297353CC}">
              <c16:uniqueId val="{00000000-913B-B04C-9B3B-0828CF7DE693}"/>
            </c:ext>
          </c:extLst>
        </c:ser>
        <c:dLbls>
          <c:showLegendKey val="0"/>
          <c:showVal val="0"/>
          <c:showCatName val="0"/>
          <c:showSerName val="0"/>
          <c:showPercent val="0"/>
          <c:showBubbleSize val="0"/>
        </c:dLbls>
        <c:gapWidth val="219"/>
        <c:overlap val="-27"/>
        <c:axId val="1825848623"/>
        <c:axId val="1733353935"/>
      </c:barChart>
      <c:catAx>
        <c:axId val="1825848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3353935"/>
        <c:crosses val="autoZero"/>
        <c:auto val="1"/>
        <c:lblAlgn val="ctr"/>
        <c:lblOffset val="100"/>
        <c:noMultiLvlLbl val="0"/>
      </c:catAx>
      <c:valAx>
        <c:axId val="1733353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5848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56.572"/>
    </inkml:context>
    <inkml:brush xml:id="br0">
      <inkml:brushProperty name="width" value="0.08571" units="cm"/>
      <inkml:brushProperty name="height" value="0.08571" units="cm"/>
    </inkml:brush>
  </inkml:definitions>
  <inkml:trace contextRef="#ctx0" brushRef="#br0">12 1 7011,'-2'7'1170,"1"-1"-868,1-6 4387,0 0-4689,-4-1 0,3 1 0,-3-1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11.827"/>
    </inkml:context>
    <inkml:brush xml:id="br0">
      <inkml:brushProperty name="width" value="0.08571" units="cm"/>
      <inkml:brushProperty name="height" value="0.08571" units="cm"/>
    </inkml:brush>
  </inkml:definitions>
  <inkml:trace contextRef="#ctx0" brushRef="#br0">59 6 7369,'0'-3'2638,"0"1"-2184,0 2-152,-2 6 45,0-2-55,-3 5 32,2-4 1,1 0 29,-1-1-52,0 1-117,0-1-23,0 2-22,0 0-61,0 2-29,0 0-44,0 4 55,0-1-16,0 2 28,0 0-28,0 0 39,-1 4-45,2-4 134,-1 4-133,3-8-40,0-1 0,0-2-40,0-1 46,0-1 5,0 1-11,0-2-45,0 0 1,0 0-63,2-1-55,-1-1 39,2-1-6,2 0-84,-1 0 213,2 0 90,0 0 22,1 0-68,1 0-38,0 0-6,4-4-73,-4 2-341,4-4 179,-5 3 89,0-1-39,-2 3-34,-1-2 96,-2 3-258,2-2 129,-3 1-56,2 0-11,-1 0-95,0 1-281,0-1-941,6-1 432,-2 2 1204,4-2 0,-7 2 0,0-2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12.582"/>
    </inkml:context>
    <inkml:brush xml:id="br0">
      <inkml:brushProperty name="width" value="0.08571" units="cm"/>
      <inkml:brushProperty name="height" value="0.08571" units="cm"/>
    </inkml:brush>
  </inkml:definitions>
  <inkml:trace contextRef="#ctx0" brushRef="#br0">71 1 6792,'0'4'2005,"0"0"-201,0-4-1496,-13 41 22,8-24-22,-11 33-84,12-34-17,-1-1 34,1 1-5,2-2 234,0 2-66,1 1-180,-1-2-56,0 8-118,-1-8 6,-1 9-17,1-12 17,0 0 0,1-6 163,2-3-152,0-1-1114,0-1-292,0-9-1977,0 0 3316,0-9 0,0 9 0,0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15.229"/>
    </inkml:context>
    <inkml:brush xml:id="br0">
      <inkml:brushProperty name="width" value="0.08571" units="cm"/>
      <inkml:brushProperty name="height" value="0.08571" units="cm"/>
    </inkml:brush>
  </inkml:definitions>
  <inkml:trace contextRef="#ctx0" brushRef="#br0">1 32 7279,'3'-6'1630,"-1"1"-1125,-2 5 3830,0 0-4341,3 0 6,0 0 0,3 0 22,0 0 46,1 0-35,0 0 12,0 0-45,0 0-28,-1 0 28,1 0 112,1 0-112,-2 0 0,1 0 90,-1 0 50,1 0-62,-1 0 96,0 0-102,-3 0-66,0 0 56,-3 0 22,3 0-28,-2 0 67,1 0-123,1 0-73,-3 0 73,3 0-157,-2 0-5,1 0-320,0-1-554,0 0-740,0-3-2559,-1 0 4335,-1-2 0,0 3 0,0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16.949"/>
    </inkml:context>
    <inkml:brush xml:id="br0">
      <inkml:brushProperty name="width" value="0.08571" units="cm"/>
      <inkml:brushProperty name="height" value="0.08571" units="cm"/>
    </inkml:brush>
  </inkml:definitions>
  <inkml:trace contextRef="#ctx0" brushRef="#br0">77 3 13866,'-5'0'252,"0"0"-241,1 0 62,-1 2-39,0 0-23,-1 3 23,2-2-34,-2 1 5,3-2 1,-1 1-6,1 1-28,1-1 78,-4 8-50,2-3 6,-4 3-6,6-4 5,0-2-5,2-2 51,0 1-29,0-1-11,0 0 1,-1 1 44,1 0 5,-2 0 29,2 0-85,0 1 1,0-2-6,0 0 0,0-1 0,0-1 0,0 1 6,0-1 33,0 3 6,0 0-40,0 2 1,0-2-6,0 1-79,0-2-38,3 2 117,-1-2 84,3 2-84,0-2-73,1-1 67,-2 1-66,1-3 72,-2 1 39,0-1-34,-2 0 46,2 0 61,0 0-62,0 0-22,3 0-28,-3 0 0,2 0 6,-1 0 123,4 0-79,-4 0 0,3-2-10,-3 0 16,4-10-51,-2 5 1,4-7 5,-7 7-5,1 0-6,-1 1 50,0-1-44,-1 1-6,0 0 0,-2 0 33,2-1-27,-2 2-1,0-3 29,0 1 5,0-2-5,0 1 128,-5-6-106,1 5-56,-5-1-39,3 5 5,0 3-66,0 1-85,1 1 84,-3 0 56,1 0 0,-2 0 45,0 2 6,2 1 0,-1 3-6,4-2-12,0-1 7,2-2-2768,1-1-1265,1 2 4038,0 0 0,0 0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17.826"/>
    </inkml:context>
    <inkml:brush xml:id="br0">
      <inkml:brushProperty name="width" value="0.08571" units="cm"/>
      <inkml:brushProperty name="height" value="0.08571" units="cm"/>
    </inkml:brush>
  </inkml:definitions>
  <inkml:trace contextRef="#ctx0" brushRef="#br0">0 6 7744,'0'-3'0,"0"0"0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19.844"/>
    </inkml:context>
    <inkml:brush xml:id="br0">
      <inkml:brushProperty name="width" value="0.08571" units="cm"/>
      <inkml:brushProperty name="height" value="0.08571" units="cm"/>
    </inkml:brush>
  </inkml:definitions>
  <inkml:trace contextRef="#ctx0" brushRef="#br0">133 0 11732,'-8'2'487,"1"0"-397,4-1 17,-1 2 5,-1 1-107,0 0 29,-1 1 5,-2 2-39,0 1 0,-2 1-11,-1 2 11,2-1-6,0 0-38,2 0 44,1-2 33,1 0 29,1 0 5,2-2 6,0 0 5,2-1 208,-4 8-219,2-6 95,-3 10-117,4-11 6,-1 5 5,2-6 0,0 1-23,0-3 34,0 1-27,0-2 21,0 2-61,0-1-117,0 2 117,0-2 5,0 2 29,2-1 33,2 4-61,1-1 257,5 4-258,-4-3-5,3 2-78,-5-7 28,1 2-18,-2-5 63,0 1-51,-1-1 5,1 0 51,0 0 140,2 0-84,-1 0 6,1 0-51,0-1 68,0-3-35,-1-1-38,2-3-6,-3 0 0,3 0 0,-3 0-62,3-2 85,-4 2-23,2-2 0,-3 5-129,2-4 90,-1 4-135,-1-5 129,-1 7 73,0-7-22,0 4 0,0-2 27,-1 2-33,-2 1 6,-2-1-6,1 1 0,-2 1 0,2 0 0,-1 1 5,-5 2 68,5 0-34,-8 1-5,4 0 22,-1 0-11,0 0 11,2 0-23,1 0-27,2 0 39,2 0-45,1 0-123,2 0-1961,-4 0-2050,3 2 4134,-3-1 0,4 1 0,-2-2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20.845"/>
    </inkml:context>
    <inkml:brush xml:id="br0">
      <inkml:brushProperty name="width" value="0.08571" units="cm"/>
      <inkml:brushProperty name="height" value="0.08571" units="cm"/>
    </inkml:brush>
  </inkml:definitions>
  <inkml:trace contextRef="#ctx0" brushRef="#br0">1 6 9923,'0'-3'0,"0"0"0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25.265"/>
    </inkml:context>
    <inkml:brush xml:id="br0">
      <inkml:brushProperty name="width" value="0.08571" units="cm"/>
      <inkml:brushProperty name="height" value="0.08571" units="cm"/>
    </inkml:brush>
  </inkml:definitions>
  <inkml:trace contextRef="#ctx0" brushRef="#br0">100 54 7526,'0'-3'2509,"0"0"-1282,0 3-847,-2 0-256,0 0 4,-4 0 29,3 0 67,0 0 6,0 0-28,2 0-6,-2 0 6,0 0 33,0 0-112,0 0-67,0 0 0,-1 0-56,-1 1-56,-1 2 56,0 2 146,0 2-146,-1 2-34,1 2 28,-1 1 12,1 1 61,1 0-67,1 5 0,2-6-89,1 6 83,1-11 0,0 1-66,0-4 72,0-2 134,0 2-134,0 0-56,3 2-11,1-2-23,4 1 85,1-2-23,-2-1 28,2 1 72,-3-3-72,1 1-16,0-1 83,1 0-67,-1 0 0,1 0 67,-3 0 0,7-6-61,-5 1 39,4-5-45,-5 2 11,1-1 73,-1-1-84,5-6 0,-4 3-17,6-12 23,-7 10 100,0-6-72,-3 7 22,-3-5 50,0 4-100,0-2 72,-2 9-50,-5 2-28,2 3 0,-4 1 0,5 2-134,0 0-12,-1 0-89,1 0-219,-3 0-425,2 0-202,-4 1 1081,1 5 0,2-3 0,1 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26.180"/>
    </inkml:context>
    <inkml:brush xml:id="br0">
      <inkml:brushProperty name="width" value="0.08571" units="cm"/>
      <inkml:brushProperty name="height" value="0.08571" units="cm"/>
    </inkml:brush>
  </inkml:definitions>
  <inkml:trace contextRef="#ctx0" brushRef="#br0">24 1 8265,'-7'0'3198,"2"0"-2419,5 0 408,0 0-733,-4 0 44,3 0-10,-4 0-7,4 0-2475,0 0 0,1 0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30.463"/>
    </inkml:context>
    <inkml:brush xml:id="br0">
      <inkml:brushProperty name="width" value="0.08571" units="cm"/>
      <inkml:brushProperty name="height" value="0.08571" units="cm"/>
    </inkml:brush>
  </inkml:definitions>
  <inkml:trace contextRef="#ctx0" brushRef="#br0">51 0 6753,'1'3'1277,"1"0"-835,-2-3 3390,0 1-3776,2-1-56,0 1 0,2-1 39,-1 0-33,0 0 5,0-1 101,0 1-56,0-3 11,0 3 28,0-1-28,-1 1-83,-1 0 122,0 0-67,1 0 6,0 0-11,-1 1-34,-1 0 16,0 2-10,0 1-6,0-1 146,0 2-90,0-2-56,0 1 0,0-2 0,0 1 5,0 0 74,0 0-79,0-1-73,-1 2 67,-1-3 129,-4 3-123,3-1 0,-4 1-50,4-2 61,-3 1 152,4-1-74,0-1 90,0-1 437,2 0-1276,-3 0 660,3-1 0,-1-1 11,3-2-11,0 1-56,2-1 5,1 2-117,-2 0 101,1 0-45,-1 2-17,0-1 124,0 1-1,0 0-67,0 0 73,0 0 45,-1 0-213,-1 0-5,0 0 77,1 0 85,1 0-34,-2 0 40,1 0-169,-1 0 141,-1 2 33,2 0 0,-1 0 0,-1 1-56,2-2 5,-2 1 40,0 0-1,0-1 12,0 4 74,0-1-35,0 2-78,0-3 33,0 1 6,0-2 45,0 7-12,-2-4 46,1 4 44,-2-5 101,0 0-151,0 0 16,1 0-16,0 0 34,-1-1-107,1 0-28,-2 1 16,3-1 12,-1 2 0,0-2 12,-1 3-7,0-3 68,2 2-73,-2-2 0,1 1 0,1-1 6,-2-1-6,3 1 11,-3-2 45,3 2 129,-4-2-68,2 1-22,-1 0 17,0-2 79,2 2-152,-2-2-33,0 0-6,0 0-112,-1 0 184,0 0 192,-1 0-152,2 0-12,0 0 29,0-2-22,3 2-12,-3-1-17,1 1-78,-1 0 0,2 0 28,-2 0 118,3 0-269,-3 0-477,3-1-245,-1-2-550,1-1-1652,0-2 3047,0 0 0,0 2 0,0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4:59.977"/>
    </inkml:context>
    <inkml:brush xml:id="br0">
      <inkml:brushProperty name="width" value="0.08571" units="cm"/>
      <inkml:brushProperty name="height" value="0.08571" units="cm"/>
    </inkml:brush>
  </inkml:definitions>
  <inkml:trace contextRef="#ctx0" brushRef="#br0">54 25 7682,'8'-8'1513,"-2"3"-1199,-6 5 447,0 0-665,0-3 49,0 3 2863,0-3-2952,0 2-50,0 1-12,-1-3-11,-1 3-39,-1-1-28,1 1-84,-3 0 118,2 0-12,-1 0 17,1 0-61,0 0 100,0 0-22,-3 0 23,0 2-46,0 0 74,-1 4-12,5-3-11,-1 1-6,2-1 6,1-2 17,-1 2-17,-1 1 0,2-2 28,-3 3-28,3 0 0,-1 1 6,1 1-1,0 1 12,0 0-11,0 0-1,0 0-44,0 2 6,0-3 27,0 1 0,0-3-27,1 0 33,2 0-95,3-2 95,-1 0 0,2-3 84,-2 1-28,6-1-23,-2 0-27,1 0-1,-1 0 40,0 0-39,-3 0-1,5 0 1,-7 0 39,4 0-45,-6 0-6,2 0 1,-4 0-63,5 0 68,-2 0 0,4 0 12,-3 0 83,2-1-45,0-2 6,0-2-56,1-2 39,-1-2 12,1 1-34,-2 0-12,1 0-5,-3 3 39,4-6 1,-5 4-35,3-4 29,-4 5 190,0-4-118,-1 4-55,0-3-51,0 4 0,-5 1-157,-2 1 67,-7 2 90,0 1 0,-3 0 34,2 0 95,-4 0-85,6 0-38,0 0 28,6 1-34,3 0-73,-1 0-459,1 1-56,1 1-1558,-4 5 62,3-2 2084,0 0 0,3-3 0,1-2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32.015"/>
    </inkml:context>
    <inkml:brush xml:id="br0">
      <inkml:brushProperty name="width" value="0.08571" units="cm"/>
      <inkml:brushProperty name="height" value="0.08571" units="cm"/>
    </inkml:brush>
  </inkml:definitions>
  <inkml:trace contextRef="#ctx0" brushRef="#br0">74 78 7117,'-3'7'2005,"0"-2"-1545,3-4 3404,0-1-3864,4 1 11,-1-1 124,4 0-107,-3-2-28,1-3 0,-1 0 78,-1 0-22,0 1-50,0-1-6,0 1-51,0-2 51,-2 1-5,2 0-29,-3 1 29,2-1-7,-1 2 12,-1-2-56,2 2 17,-2-1 39,0 1 0,0 1 0,0 0 39,0 0-89,0 2 100,0-3-50,0 2-44,0-2 38,0 1 12,0 0-270,0 2 214,-4-1 39,1 1 22,-4 0-11,3 0 0,-2 0 62,0 0-62,0 0-28,0 0-140,-3 0 168,0 1 61,-2 3 23,3 0-45,0 5 157,2-6 40,-2 3-74,4-5-156,-2 0-6,4 0-68,0-1-632,2 1-1649,-2-1 1,1 0-1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35.557"/>
    </inkml:context>
    <inkml:brush xml:id="br0">
      <inkml:brushProperty name="width" value="0.08571" units="cm"/>
      <inkml:brushProperty name="height" value="0.08571" units="cm"/>
    </inkml:brush>
  </inkml:definitions>
  <inkml:trace contextRef="#ctx0" brushRef="#br0">21 8 6585,'-8'0'1193,"1"0"-577,7 0 1848,0 0-2223,-3-2-140,3 1 2291,-3-1-2387,3 1 175,0 0-57,4 0 22,0 1 29,4 0-79,0 0-5,1 0 33,-1 0-33,1 0-90,-1 0 39,0 0-28,-3 0 45,2 0-50,-4 0 83,0 0-16,0 0-1811,-3 0 0,2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36.877"/>
    </inkml:context>
    <inkml:brush xml:id="br0">
      <inkml:brushProperty name="width" value="0.08571" units="cm"/>
      <inkml:brushProperty name="height" value="0.08571" units="cm"/>
    </inkml:brush>
  </inkml:definitions>
  <inkml:trace contextRef="#ctx0" brushRef="#br0">92 5 7212,'3'-3'1658,"0"1"129,-3 2-1278,-4 0-33,1 0-22,-1 0-112,2 0 22,0 0-162,-1 0-62,-1 0-123,1 0-17,-4 0 5,2 2 40,-2 3-39,1 1 38,-3 5-44,3-3 0,-3 5 0,5-6-5,-1 5 5,2-4 5,0 3 1,2-1 0,-3 5-6,3-3-12,-1 7-66,2-9-174,0 4 134,0-8 118,0-1 68,0-3 94,0-2-106,0 3-6,1-3-50,2 1 51,4-1-51,0 0 45,2 0-34,-1 0 67,3 0-67,-3 0 79,6 0-84,-8-2 38,3-1 40,-3-2-50,0-2-28,3-1 50,-2 0-12,1-1-4,-1 2 10,-2 1 62,0-1 28,-3 1-134,1 0 72,-3 1-72,0-3 5,0 0 34,0-3-45,0 2 33,0-2-27,0 4 100,0-1 40,0 3-62,0 1-39,0 3 55,-3 0-49,0 0-46,-3-3 102,0 1-107,0 0-84,2 2-157,-2 1-151,2 0-274,-1 0-746,-2 1-3108,2 3 4520,-2 2 0,4-2 0,0-1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37.715"/>
    </inkml:context>
    <inkml:brush xml:id="br0">
      <inkml:brushProperty name="width" value="0.08571" units="cm"/>
      <inkml:brushProperty name="height" value="0.08571" units="cm"/>
    </inkml:brush>
  </inkml:definitions>
  <inkml:trace contextRef="#ctx0" brushRef="#br0">1 1 8310,'8'6'3153,"-2"-2"-2430,-6-4-591,0 0 1,0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42.111"/>
    </inkml:context>
    <inkml:brush xml:id="br0">
      <inkml:brushProperty name="width" value="0.08571" units="cm"/>
      <inkml:brushProperty name="height" value="0.08571" units="cm"/>
    </inkml:brush>
  </inkml:definitions>
  <inkml:trace contextRef="#ctx0" brushRef="#br0">47 49 13457,'-4'0'84,"-2"0"-84,3 0 0,0 0-28,0 0-22,3 0 16,-3 0 34,2 0 0,-1 0 0,-1 0-5,3 0 5,-2 1-17,1-1 17,-1 2 34,1 0-34,-1-1 0,1 2 33,0-3 62,1 2-95,0 0 51,-1-1-12,0 2 23,0-2-18,0 3-32,0-1-7,-1 1 1,1-2 5,0 0 39,1 0-50,0 1-5,0 0 5,0 1 0,0-2 33,0 1-27,0-2-12,0 2-16,0-2 16,0 1 1,0 0 10,0-2-5,0 3 6,0-1-124,1 1-5,2 1 34,1-2-1,0-1 90,-1-1 0,1 0-11,-2 0 11,2 0 0,-4 0 11,4 0 56,0 0-33,0 0-29,2 0 7,-3-2 32,1 0 7,-1-2-51,0 1 5,0 1-5,0-2 6,0 1-6,0-2 0,1 1 0,-1-3 0,2 2 39,-2-2-39,0 2 6,-1 0-1,0 0-5,1 0 0,-3 1-44,3-3 4,-2 1 40,1-1-39,-1 3 39,-1 2 11,0 0 45,0 0-5,0 2 10,0-3-49,0 2-7,0-2 68,-1 1-62,-1-1 34,-2 0-45,1 2-6,0-2-106,-1 3 112,2-1 0,-2 1-84,1 0 23,-4 0 61,3 0 5,-4 0 1,5 1 0,-3 2-6,3 0-79,-2 2-33,3-2 51,-1 1 5,0-1 11,0 0-532,0 2-34,1-2-330,1 1-2565,-1-1 3506,2-1 0,-1 0 0,1-1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43.350"/>
    </inkml:context>
    <inkml:brush xml:id="br0">
      <inkml:brushProperty name="width" value="0.08571" units="cm"/>
      <inkml:brushProperty name="height" value="0.08571" units="cm"/>
    </inkml:brush>
  </inkml:definitions>
  <inkml:trace contextRef="#ctx0" brushRef="#br0">85 0 7263,'10'9'3248,"-2"-2"-2609,-8-7 2772,0 0-3316,0 3-28,0-2-61,0 4 66,0 0-72,0-1 6,0 1 0,0-1-1,0 1 1,0 2-6,0 0-6,0 2 6,0 1 28,0-1 73,3 3 140,0 0-196,2 0-6,-1 0-6,-1-2-27,-2-1 78,2-1-84,-3-2 11,3 4 28,-3-3 34,3 0 12,-3-2-12,2 2-73,-2-1 50,0 0-50,0-2-73,0 0 28,0-1 1,0 1 44,0-3-85,-4 1 79,0 0-139,-7 2 139,4-3-39,-3 3-100,4-4-197,-1 1 342,0-1 112,-1 0 51,0 0 83,-4-2-156,4 0 84,-9 0-107,11 0 23,-3 2-34,6 0 84,0 0-34,1 0-224,1 0-364,1-2-772,0 0-2280,0-1 3534,0 0 0,0 1 0,0 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44.189"/>
    </inkml:context>
    <inkml:brush xml:id="br0">
      <inkml:brushProperty name="width" value="0.08571" units="cm"/>
      <inkml:brushProperty name="height" value="0.08571" units="cm"/>
    </inkml:brush>
  </inkml:definitions>
  <inkml:trace contextRef="#ctx0" brushRef="#br0">24 14 7576,'-10'0'2756,"1"0"-2045,9 0 3810,-1 0-5491,-1-2-1959,2 0 2929,-1-2 0,1 1 0,0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47.281"/>
    </inkml:context>
    <inkml:brush xml:id="br0">
      <inkml:brushProperty name="width" value="0.08571" units="cm"/>
      <inkml:brushProperty name="height" value="0.08571" units="cm"/>
    </inkml:brush>
  </inkml:definitions>
  <inkml:trace contextRef="#ctx0" brushRef="#br0">8 11 9218,'-3'3'2195,"0"-1"353,3-2-1752,-1 0-701,4 0-6,0 0-16,5 0 0,0 0 17,-1 0 10,2 0-44,-2 0 34,2 0 11,0 0-61,-2 0-35,2 0 62,0 0-67,-3 0 45,5 0-39,-7 0 5,3 0 34,-5 0-975,-1 0-22,0-1-959,2-1-2015,0-2 3926,0 0 0,-1 1 0,-2 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48.529"/>
    </inkml:context>
    <inkml:brush xml:id="br0">
      <inkml:brushProperty name="width" value="0.08571" units="cm"/>
      <inkml:brushProperty name="height" value="0.08571" units="cm"/>
    </inkml:brush>
  </inkml:definitions>
  <inkml:trace contextRef="#ctx0" brushRef="#br0">51 5 11978,'0'-3'1328,"0"1"930,0 2-2253,0 4 1,-1 0 39,-2 6-12,-1 0-22,0 3-5,3-1-6,-2 0 6,3 1-1,-3-3 40,3 1-45,-2-2 34,1 0-18,1-3-10,-2 1 33,1-2-39,1-1 45,-3 0-45,3-1 17,-1-2-17,-1 2-443,2-3-834,-3 1 174,2-1-74,-2 0-699,-2 1-454,2 0 2330,0 0 0,2-1 0,1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49.574"/>
    </inkml:context>
    <inkml:brush xml:id="br0">
      <inkml:brushProperty name="width" value="0.08571" units="cm"/>
      <inkml:brushProperty name="height" value="0.08571" units="cm"/>
    </inkml:brush>
  </inkml:definitions>
  <inkml:trace contextRef="#ctx0" brushRef="#br0">1 6 9038,'8'-3'2834,"-1"1"-1993,-7 2-2307,0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00.785"/>
    </inkml:context>
    <inkml:brush xml:id="br0">
      <inkml:brushProperty name="width" value="0.08571" units="cm"/>
      <inkml:brushProperty name="height" value="0.08571" units="cm"/>
    </inkml:brush>
  </inkml:definitions>
  <inkml:trace contextRef="#ctx0" brushRef="#br0">9 1 8237,'0'6'2565,"0"-1"-1904,0-5 2050,-1 0-3232,0 0-604,-1 2-2370,1 1 3495,-1 1 0,2-1 0,-1-2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51.764"/>
    </inkml:context>
    <inkml:brush xml:id="br0">
      <inkml:brushProperty name="width" value="0.08571" units="cm"/>
      <inkml:brushProperty name="height" value="0.08571" units="cm"/>
    </inkml:brush>
  </inkml:definitions>
  <inkml:trace contextRef="#ctx0" brushRef="#br0">42 24 7464,'-3'3'2207,"0"-1"-840,3-2-807,-1 0-336,-1 1-6,0 0-72,1 0 700,0-1-253,0 1-464,-1-1-17,2 2-112,-2-5 39,2 1-39,0-3 0,0 2-5,2 0 5,2-1 5,1 1 1,1 0 0,-2 1-1,-1 2 1,-2-2-6,2 2 5,-1 0 203,-1 0-130,1 4-22,-2 0-22,0 4 33,0 1-22,0 0-34,0 0 45,-2 3-51,1-2 12,-4 2-17,1-4 39,-2 0-27,0-1 21,2-1-22,-2 0-11,1-2 0,-1 1 0,2-2 0,0-1-106,2 0 162,1-2-90,1-3-16,0 1 16,0-1 34,0 1-5,0 0-1,0 1-83,0-1 117,1 2-28,1-1 0,1 1 0,0 0 44,-1 0-32,1 0 27,2 3-28,-2 2-5,3 3 5,-3-2 56,4 2-61,-4-4 38,3 1-44,-3-3-72,1 0 4,1-1 68,0 0 34,3-1 22,0 0 0,3-3 101,6-7-84,-4 0-68,4-7 51,-4 5-56,-1-1 39,7-4-201,-6 3-768,1-7-3533,-7 6 4463,-4 0 0,-2 6 0,-1 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59.844"/>
    </inkml:context>
    <inkml:brush xml:id="br0">
      <inkml:brushProperty name="width" value="0.08571" units="cm"/>
      <inkml:brushProperty name="height" value="0.08571" units="cm"/>
    </inkml:brush>
  </inkml:definitions>
  <inkml:trace contextRef="#ctx0" brushRef="#br0">35 88 6647,'0'-8'1243,"0"3"-924,0 5 2347,0 0-2503,-2-2-1,0 2 90,-2-2-106,1 1 290,1-1 2,1 2-259,1-3-17,0 2-50,0-2-39,0-1 112,0-6-129,0 4 11,0-5 6,0 4 67,5-1 22,-2 2 96,5 0-140,-5 5 178,3-1-206,-3 2-45,1 0 28,-2 0-68,0 0-5,0 0 39,0 0 34,-1 4 11,-1 7 11,0 1 29,0 13-74,-3-10-50,-1 7-50,-4-9-68,-3 9-33,3-9 89,-4 5 34,8-13-134,-2 0-107,3-5 263,1 0 1,1 0 5,1-4 5,0 1 1,0-2 39,0 1 11,0 1-51,0 0 1,0 2 212,0 0-145,0 5-22,0 1 44,0 3 95,0 0-83,0-4-46,0 1 40,0-2-28,0-2-17,1 1-23,1-2 1,1 0 61,0 0-10,0 0-52,0 0 40,1 0-67,1 0 61,2 0-61,-1 0 33,1 0-39,0-3-303,0-1-375,0-3-235,-1 0-1221,0 0-3758,0 1 5892,-2 0 0,-1 3 0,-2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6:00.555"/>
    </inkml:context>
    <inkml:brush xml:id="br0">
      <inkml:brushProperty name="width" value="0.08571" units="cm"/>
      <inkml:brushProperty name="height" value="0.08571" units="cm"/>
    </inkml:brush>
  </inkml:definitions>
  <inkml:trace contextRef="#ctx0" brushRef="#br0">0 1 9766,'10'0'4828,"-2"0"-4251,-8 0-1391,0 0 0,0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6:02.030"/>
    </inkml:context>
    <inkml:brush xml:id="br0">
      <inkml:brushProperty name="width" value="0.08571" units="cm"/>
      <inkml:brushProperty name="height" value="0.08571" units="cm"/>
    </inkml:brush>
  </inkml:definitions>
  <inkml:trace contextRef="#ctx0" brushRef="#br0">50 19 8702,'-2'-10'2520,"1"2"-2212,1 8 695,0 0-678,-6 19 17,3-12 33,-6 15-106,7-17-51,0-1 1,-1 0 66,3 0-38,-3-1-79,2 2-12,-2-1-66,0 1-23,0 0-33,1 1 5,0-1 0,1 0-33,0 0 5,0 1 67,0 1-100,0-2-135,1 1 28,0-3 62,0 0 73,0-1-6,0 1-6,3 1 1,1-1-169,4 2 140,2-4 34,0 2 0,2-3 0,0 0 90,1 0-40,2 0 169,0 0-62,6 0-157,-8 0 0,3 0-202,-9 0-834,0-6-308,-2 0-617,1-6-2183,-5 3 4144,1 1 0,-2 3 0,0 3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6:02.611"/>
    </inkml:context>
    <inkml:brush xml:id="br0">
      <inkml:brushProperty name="width" value="0.08571" units="cm"/>
      <inkml:brushProperty name="height" value="0.08571" units="cm"/>
    </inkml:brush>
  </inkml:definitions>
  <inkml:trace contextRef="#ctx0" brushRef="#br0">113 1 7615,'-5'0'3075,"2"0"-2509,1 2 67,0 1-33,-1 3-24,0 2-122,-1 2-180,1 1-10,-3 1 4,0 3-16,0 0 17,-1 1 17,0 1-17,0 0 6,0 0-12,1 2-73,0-2-16,0-1-68,2 0-33,0-4-17,1-2-11,0 0-45,0-5 0,1-1-62,0-3-2210,1-1 0,0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15:54:50.332"/>
    </inkml:context>
    <inkml:brush xml:id="br0">
      <inkml:brushProperty name="width" value="0.05" units="cm"/>
      <inkml:brushProperty name="height" value="0.05" units="cm"/>
      <inkml:brushProperty name="color" value="#E71224"/>
    </inkml:brush>
  </inkml:definitions>
  <inkml:trace contextRef="#ctx0" brushRef="#br0">0 814 24575,'16'-13'0,"3"-5"0,7-7 0,7-5 0,5-2 0,2 0 0,-1-1 0,-3 2 0,-1 2 0,-4 5 0,-3 3 0,-3 3 0,-2 2 0,-2 1 0,-2 3 0,-3 0 0,1-1 0,0-1 0,1 0 0,1 1 0,-1 1 0,-2 2 0,-3 2 0,0 0 0,-2 1 0,0 0 0,0 1 0,0 1 0,1 0 0,3-1 0,4 0 0,3 0 0,2 0 0,1 0 0,0 1 0,0-1 0,1-2 0,-1 1 0,-5 1 0,-4 2 0,-2 0 0,0 1 0,2-1 0,-1 0 0,1 1 0,-2 0 0,0 0 0,3 1 0,3-2 0,5 0 0,5-1 0,2-1 0,0 0 0,-3 0 0,-4 0 0,-4 1 0,0 0 0,-1-1 0,-2 1 0,-3 0 0,-2 1 0,-3 0 0,1 2 0,-1-1 0,0-1 0,0 1 0,2-2 0,0 0 0,1-2 0,-1 0 0,1-2 0,2-4 0,1-2 0,-2-1 0,-2 1 0,-4 3 0,-1 2 0,-1 2 0,-1 1 0,-1 0 0,-1 0 0,0 1 0,-1 1 0,-1 3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15:54:52.195"/>
    </inkml:context>
    <inkml:brush xml:id="br0">
      <inkml:brushProperty name="width" value="0.05" units="cm"/>
      <inkml:brushProperty name="height" value="0.05" units="cm"/>
      <inkml:brushProperty name="color" value="#E71224"/>
    </inkml:brush>
  </inkml:definitions>
  <inkml:trace contextRef="#ctx0" brushRef="#br0">271 0 24575,'-10'5'0,"-3"-1"0,-6 0 0,-8 0 0,-5 0 0,-1 1 0,3-1 0,6-1 0,7 0 0,5-1 0,4 0 0,4-1 0,0 0 0,1 1 0,-1 0 0,-3 2 0,-2 1 0,1-1 0,2-1 0,10-2 0,19-2 0,25-3 0,22-1 0,14-2 0,-3-1 0,-16 1 0,-23 1 0,-21 3 0,-15 3 0,-7 3 0,-5 2 0,-2 2 0,-4 2 0,-3 2 0,-4 0 0,1-2 0,2-1 0,5-3 0,5-2 0,2 0 0,0 0 0,0 1 0,0 1 0,0 1 0,1 1 0,-3 5 0,-1 4 0,-1 5 0,0 4 0,2 1 0,0-2 0,1-1 0,1-2 0,1-2 0,-1-3 0,1-6 0,1-5 0,1-5 0,0-3 0,0 1 0,1-1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02.585"/>
    </inkml:context>
    <inkml:brush xml:id="br0">
      <inkml:brushProperty name="width" value="0.08571" units="cm"/>
      <inkml:brushProperty name="height" value="0.08571" units="cm"/>
    </inkml:brush>
  </inkml:definitions>
  <inkml:trace contextRef="#ctx0" brushRef="#br0">0 8 6529,'12'-4'1887,"-3"0"-1344,-9 4 2376,0 0-2852,0 2-11,0-1 0,0 3 0,0-3-51,0 3-5,0 0 40,0 1 60,0 5-26,0-1 21,0 4-28,0-2 68,0 5-68,0-4-62,0 6 29,0-6 16,0 7-50,0-5 6,0 3 22,0-6-28,0-3 90,0 0-74,0-3 40,0-1 28,0 0 12,0-3-57,0 1 353,-1-1-331,0 0-705,0 1-1008,0-6-1916,0-4 3568,0-7 0,1 6 0,0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04.677"/>
    </inkml:context>
    <inkml:brush xml:id="br0">
      <inkml:brushProperty name="width" value="0.08571" units="cm"/>
      <inkml:brushProperty name="height" value="0.08571" units="cm"/>
    </inkml:brush>
  </inkml:definitions>
  <inkml:trace contextRef="#ctx0" brushRef="#br0">36 80 6686,'1'-7'1584,"1"1"-1169,-2 6 409,0 0-516,0-2-11,0 1 1752,0-1-2015,-4 4 84,2 2-118,-5 4 67,2 0-11,-1 2 0,2-3 56,1 0-50,0 1-17,3-3 39,-2 3-51,2-2 12,-1 5-11,1-5-18,-1 7-10,1-9 16,0 4-27,0-5-79,0-1 78,0 1-67,0-3 73,0 2 12,2 0 21,0-1 79,5 3-112,-2-2 0,1 0-78,-1 1 27,-1-3 46,0 1-1,0-1-5,-1 0 67,4 0-45,-3 0 40,1 0-12,-2 0 50,0 0 23,0 0-22,0 0-51,0-2 28,0-1-61,0-2 11,4-5-17,-3 1 5,4-3 1,-3 2 5,0 1 0,0 0 23,1 2 16,-4 1-10,1 1-12,-2 1-28,1-1 5,-1 0 6,0-2-5,-1 1-6,0-3 11,0 3-5,0 0-6,0 1 11,0-3 51,0 3-18,0-3-44,0 5 286,0-5-180,0 5-72,0-1 67,0 2-146,-3-1 45,2 0 174,-6-2-174,2 2-163,-4-1 1,2 3 72,-1 0 57,1 1-7,0 0 40,-1 0 202,-4 0-163,3 0-28,-2 0 34,5 0-50,3 0-102,0 0-1301,3 0 1,0 0-1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05.625"/>
    </inkml:context>
    <inkml:brush xml:id="br0">
      <inkml:brushProperty name="width" value="0.08571" units="cm"/>
      <inkml:brushProperty name="height" value="0.08571" units="cm"/>
    </inkml:brush>
  </inkml:definitions>
  <inkml:trace contextRef="#ctx0" brushRef="#br0">0 1 11900,'0'0'0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07.294"/>
    </inkml:context>
    <inkml:brush xml:id="br0">
      <inkml:brushProperty name="width" value="0.08571" units="cm"/>
      <inkml:brushProperty name="height" value="0.08571" units="cm"/>
    </inkml:brush>
  </inkml:definitions>
  <inkml:trace contextRef="#ctx0" brushRef="#br0">27 51 7598,'-8'1'2678,"2"0"-2045,6-1 1831,0 0-2464,0-3 0,0-1 40,0-2-40,2-1 5,3 1-5,1-1 39,4-2-22,-4 4-17,2 0-89,-4 4 33,-1 1-56,0 0 28,0 0 39,2 3-39,-1 2 5,0 4 23,-3 3 56,-1 3 34,0 1 22,0 9-11,0-5 0,0 5 27,0-11 1,-1-3-67,-2-2 33,-1-1-33,-2 0-12,-1 2 12,-1-1-6,-1 3 11,-1-1 112,0 4-61,0-6 10,5 1 18,2-6 212,3-3-834,0 0 661,5-1-39,0 0-12,7 0-33,-2 0 11,2 0-11,0 0-34,0 2 67,1-1 74,0 4-40,2 0-23,-2 1-33,4 2-5,-7-2-51,4 0 0,-8-2-12,3-1-324,-3-1-694,-1 0-2051,-3-1 3081,-2-1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09.395"/>
    </inkml:context>
    <inkml:brush xml:id="br0">
      <inkml:brushProperty name="width" value="0.08571" units="cm"/>
      <inkml:brushProperty name="height" value="0.08571" units="cm"/>
    </inkml:brush>
  </inkml:definitions>
  <inkml:trace contextRef="#ctx0" brushRef="#br0">56 40 7005,'0'-7'1887,"0"1"-1365,0 6 2810,0 0-3326,-2 0 55,0 0 23,-4 2-22,3 2-6,-3 3-22,3 1-23,-1-1 62,1-1-12,1 0 12,-1-1 11,2 0-50,-2 1-29,-1-1 12,0 0 33,0 2-10,1-2-35,2 2 1,-1-2-6,2 0-62,0 1 57,0-2-1,0 0 6,0-1 0,0 1 34,0 2-34,0-2-45,0 1 39,0-1-5,3 4 5,-1-2-10,2 1 10,0-2-156,1 1 122,0-2 40,0 0-56,-2-3-11,2 2 67,-2-3 51,-1 1-51,3-1 0,-2 0-6,1 0 0,-1 0 6,0 0 180,3 0-124,-1 0 0,2 0-51,-3 0 34,5 0-27,-6-1 38,7-2-50,-6 0 39,2-1-39,-2 2 6,1-2 39,-1 1-34,1-3-6,-2 0 1,3-3 0,-1 1-6,-1 0 28,0 1-17,-1 2-11,0 0 11,-1 0-11,0-1 0,0 1 50,0-2-44,0 2-6,-1-4 6,0 1 33,-1-3-34,0-1-5,0 2 6,0-2-6,0 1 17,0-1-12,0 4 1,0 0 0,-3 6-6,0 0-107,-3 2 29,-1 0 72,-1 0 6,0 0 73,-1 0 56,-4 0-129,5 0 5,-4 2 7,7-1 83,-1 3-45,1-2 23,1 1-67,1-3-6,0 3-17,0-3-185,0 1-50,0-1-196,1 0-923,1 0 1,1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7T11:45:10.276"/>
    </inkml:context>
    <inkml:brush xml:id="br0">
      <inkml:brushProperty name="width" value="0.08571" units="cm"/>
      <inkml:brushProperty name="height" value="0.08571" units="cm"/>
    </inkml:brush>
  </inkml:definitions>
  <inkml:trace contextRef="#ctx0" brushRef="#br0">7 1 8248,'0'4'2941,"0"0"1108,0-4-3825,-3 0-83,2 0-2729,-1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94D05-2413-416E-8BCF-22CC6EAE5C7A}" type="datetimeFigureOut">
              <a:rPr lang="en-GB" smtClean="0"/>
              <a:t>16/06/2023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2EEF7-10B8-48BD-98D2-6BEDC41F7233}" type="slidenum">
              <a:rPr lang="en-GB" smtClean="0"/>
              <a:t>‹#›</a:t>
            </a:fld>
            <a:endParaRPr lang="en-GB"/>
          </a:p>
        </p:txBody>
      </p:sp>
    </p:spTree>
    <p:extLst>
      <p:ext uri="{BB962C8B-B14F-4D97-AF65-F5344CB8AC3E}">
        <p14:creationId xmlns:p14="http://schemas.microsoft.com/office/powerpoint/2010/main" val="270002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2EEF7-10B8-48BD-98D2-6BEDC41F7233}" type="slidenum">
              <a:rPr lang="en-GB" smtClean="0"/>
              <a:t>6</a:t>
            </a:fld>
            <a:endParaRPr lang="en-GB"/>
          </a:p>
        </p:txBody>
      </p:sp>
    </p:spTree>
    <p:extLst>
      <p:ext uri="{BB962C8B-B14F-4D97-AF65-F5344CB8AC3E}">
        <p14:creationId xmlns:p14="http://schemas.microsoft.com/office/powerpoint/2010/main" val="3339398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2EEF7-10B8-48BD-98D2-6BEDC41F7233}" type="slidenum">
              <a:rPr lang="en-GB" smtClean="0"/>
              <a:t>33</a:t>
            </a:fld>
            <a:endParaRPr lang="en-GB"/>
          </a:p>
        </p:txBody>
      </p:sp>
    </p:spTree>
    <p:extLst>
      <p:ext uri="{BB962C8B-B14F-4D97-AF65-F5344CB8AC3E}">
        <p14:creationId xmlns:p14="http://schemas.microsoft.com/office/powerpoint/2010/main" val="3133379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1BC1A6-FA88-4814-A368-FA1F0C3E5EF9}"/>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C1BCF969-F22E-4363-BD98-B53B34219A98}"/>
              </a:ext>
            </a:extLst>
          </p:cNvPr>
          <p:cNvGrpSpPr/>
          <p:nvPr userDrawn="1"/>
        </p:nvGrpSpPr>
        <p:grpSpPr>
          <a:xfrm>
            <a:off x="6875462" y="0"/>
            <a:ext cx="5316538" cy="6858000"/>
            <a:chOff x="6242051" y="0"/>
            <a:chExt cx="5316538" cy="6858000"/>
          </a:xfrm>
        </p:grpSpPr>
        <p:sp>
          <p:nvSpPr>
            <p:cNvPr id="10" name="Freeform 6">
              <a:extLst>
                <a:ext uri="{FF2B5EF4-FFF2-40B4-BE49-F238E27FC236}">
                  <a16:creationId xmlns:a16="http://schemas.microsoft.com/office/drawing/2014/main" id="{05E60E73-F1E3-409B-9111-F5BDA2C949A4}"/>
                </a:ext>
              </a:extLst>
            </p:cNvPr>
            <p:cNvSpPr>
              <a:spLocks/>
            </p:cNvSpPr>
            <p:nvPr userDrawn="1"/>
          </p:nvSpPr>
          <p:spPr bwMode="auto">
            <a:xfrm>
              <a:off x="6307138" y="0"/>
              <a:ext cx="5251450" cy="4816475"/>
            </a:xfrm>
            <a:custGeom>
              <a:avLst/>
              <a:gdLst>
                <a:gd name="T0" fmla="*/ 8701 w 16628"/>
                <a:gd name="T1" fmla="*/ 15209 h 15209"/>
                <a:gd name="T2" fmla="*/ 8701 w 16628"/>
                <a:gd name="T3" fmla="*/ 15209 h 15209"/>
                <a:gd name="T4" fmla="*/ 16628 w 16628"/>
                <a:gd name="T5" fmla="*/ 10101 h 15209"/>
                <a:gd name="T6" fmla="*/ 16628 w 16628"/>
                <a:gd name="T7" fmla="*/ 0 h 15209"/>
                <a:gd name="T8" fmla="*/ 0 w 16628"/>
                <a:gd name="T9" fmla="*/ 0 h 15209"/>
                <a:gd name="T10" fmla="*/ 0 w 16628"/>
                <a:gd name="T11" fmla="*/ 6508 h 15209"/>
                <a:gd name="T12" fmla="*/ 8701 w 16628"/>
                <a:gd name="T13" fmla="*/ 15209 h 15209"/>
              </a:gdLst>
              <a:ahLst/>
              <a:cxnLst>
                <a:cxn ang="0">
                  <a:pos x="T0" y="T1"/>
                </a:cxn>
                <a:cxn ang="0">
                  <a:pos x="T2" y="T3"/>
                </a:cxn>
                <a:cxn ang="0">
                  <a:pos x="T4" y="T5"/>
                </a:cxn>
                <a:cxn ang="0">
                  <a:pos x="T6" y="T7"/>
                </a:cxn>
                <a:cxn ang="0">
                  <a:pos x="T8" y="T9"/>
                </a:cxn>
                <a:cxn ang="0">
                  <a:pos x="T10" y="T11"/>
                </a:cxn>
                <a:cxn ang="0">
                  <a:pos x="T12" y="T13"/>
                </a:cxn>
              </a:cxnLst>
              <a:rect l="0" t="0" r="r" b="b"/>
              <a:pathLst>
                <a:path w="16628" h="15209">
                  <a:moveTo>
                    <a:pt x="8701" y="15209"/>
                  </a:moveTo>
                  <a:cubicBezTo>
                    <a:pt x="8701" y="15209"/>
                    <a:pt x="8701" y="15209"/>
                    <a:pt x="8701" y="15209"/>
                  </a:cubicBezTo>
                  <a:cubicBezTo>
                    <a:pt x="12225" y="15209"/>
                    <a:pt x="15260" y="13114"/>
                    <a:pt x="16628" y="10101"/>
                  </a:cubicBezTo>
                  <a:cubicBezTo>
                    <a:pt x="16628" y="0"/>
                    <a:pt x="16628" y="0"/>
                    <a:pt x="16628" y="0"/>
                  </a:cubicBezTo>
                  <a:cubicBezTo>
                    <a:pt x="0" y="0"/>
                    <a:pt x="0" y="0"/>
                    <a:pt x="0" y="0"/>
                  </a:cubicBezTo>
                  <a:cubicBezTo>
                    <a:pt x="0" y="6508"/>
                    <a:pt x="0" y="6508"/>
                    <a:pt x="0" y="6508"/>
                  </a:cubicBezTo>
                  <a:cubicBezTo>
                    <a:pt x="0" y="11314"/>
                    <a:pt x="3896" y="15209"/>
                    <a:pt x="8701" y="15209"/>
                  </a:cubicBezTo>
                  <a:close/>
                </a:path>
              </a:pathLst>
            </a:custGeom>
            <a:blipFill>
              <a:blip r:embed="rId2"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5E1EC7C4-B361-4504-AACA-92C6878833E5}"/>
                </a:ext>
              </a:extLst>
            </p:cNvPr>
            <p:cNvSpPr>
              <a:spLocks/>
            </p:cNvSpPr>
            <p:nvPr userDrawn="1"/>
          </p:nvSpPr>
          <p:spPr bwMode="auto">
            <a:xfrm>
              <a:off x="6242051" y="4870450"/>
              <a:ext cx="5316538" cy="1987550"/>
            </a:xfrm>
            <a:custGeom>
              <a:avLst/>
              <a:gdLst>
                <a:gd name="T0" fmla="*/ 8906 w 16833"/>
                <a:gd name="T1" fmla="*/ 0 h 6279"/>
                <a:gd name="T2" fmla="*/ 0 w 16833"/>
                <a:gd name="T3" fmla="*/ 6279 h 6279"/>
                <a:gd name="T4" fmla="*/ 16833 w 16833"/>
                <a:gd name="T5" fmla="*/ 6279 h 6279"/>
                <a:gd name="T6" fmla="*/ 16833 w 16833"/>
                <a:gd name="T7" fmla="*/ 4302 h 6279"/>
                <a:gd name="T8" fmla="*/ 8906 w 16833"/>
                <a:gd name="T9" fmla="*/ 0 h 6279"/>
              </a:gdLst>
              <a:ahLst/>
              <a:cxnLst>
                <a:cxn ang="0">
                  <a:pos x="T0" y="T1"/>
                </a:cxn>
                <a:cxn ang="0">
                  <a:pos x="T2" y="T3"/>
                </a:cxn>
                <a:cxn ang="0">
                  <a:pos x="T4" y="T5"/>
                </a:cxn>
                <a:cxn ang="0">
                  <a:pos x="T6" y="T7"/>
                </a:cxn>
                <a:cxn ang="0">
                  <a:pos x="T8" y="T9"/>
                </a:cxn>
              </a:cxnLst>
              <a:rect l="0" t="0" r="r" b="b"/>
              <a:pathLst>
                <a:path w="16833" h="6279">
                  <a:moveTo>
                    <a:pt x="8906" y="0"/>
                  </a:moveTo>
                  <a:cubicBezTo>
                    <a:pt x="4799" y="0"/>
                    <a:pt x="1304" y="2619"/>
                    <a:pt x="0" y="6279"/>
                  </a:cubicBezTo>
                  <a:cubicBezTo>
                    <a:pt x="16833" y="6279"/>
                    <a:pt x="16833" y="6279"/>
                    <a:pt x="16833" y="6279"/>
                  </a:cubicBezTo>
                  <a:cubicBezTo>
                    <a:pt x="16833" y="4302"/>
                    <a:pt x="16833" y="4302"/>
                    <a:pt x="16833" y="4302"/>
                  </a:cubicBezTo>
                  <a:cubicBezTo>
                    <a:pt x="15147" y="1712"/>
                    <a:pt x="12227" y="0"/>
                    <a:pt x="8906" y="0"/>
                  </a:cubicBezTo>
                  <a:close/>
                </a:path>
              </a:pathLst>
            </a:custGeom>
            <a:solidFill>
              <a:srgbClr val="37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2" name="Picture 11">
            <a:extLst>
              <a:ext uri="{FF2B5EF4-FFF2-40B4-BE49-F238E27FC236}">
                <a16:creationId xmlns:a16="http://schemas.microsoft.com/office/drawing/2014/main" id="{69E87CCB-CBBD-4B69-825A-5D4AEE28011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12748" y="3951912"/>
            <a:ext cx="1688726" cy="1686238"/>
          </a:xfrm>
          <a:prstGeom prst="rect">
            <a:avLst/>
          </a:prstGeom>
        </p:spPr>
      </p:pic>
      <p:sp>
        <p:nvSpPr>
          <p:cNvPr id="5" name="Footer Placeholder 4"/>
          <p:cNvSpPr>
            <a:spLocks noGrp="1"/>
          </p:cNvSpPr>
          <p:nvPr>
            <p:ph type="ftr" sz="quarter" idx="11"/>
          </p:nvPr>
        </p:nvSpPr>
        <p:spPr/>
        <p:txBody>
          <a:bodyPr/>
          <a:lstStyle/>
          <a:p>
            <a:r>
              <a:rPr lang="en-AU" dirty="0"/>
              <a:t>Deakin University CRICOS Provider Code: 00113B</a:t>
            </a:r>
            <a:endParaRPr lang="en-GB" dirty="0"/>
          </a:p>
        </p:txBody>
      </p:sp>
      <p:sp>
        <p:nvSpPr>
          <p:cNvPr id="3" name="Subtitle 2"/>
          <p:cNvSpPr>
            <a:spLocks noGrp="1"/>
          </p:cNvSpPr>
          <p:nvPr>
            <p:ph type="subTitle" idx="1" hasCustomPrompt="1"/>
          </p:nvPr>
        </p:nvSpPr>
        <p:spPr>
          <a:xfrm>
            <a:off x="403908" y="3051740"/>
            <a:ext cx="5040000" cy="2206060"/>
          </a:xfrm>
        </p:spPr>
        <p:txBody>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2" name="Title 1"/>
          <p:cNvSpPr>
            <a:spLocks noGrp="1"/>
          </p:cNvSpPr>
          <p:nvPr>
            <p:ph type="ctrTitle" hasCustomPrompt="1"/>
          </p:nvPr>
        </p:nvSpPr>
        <p:spPr>
          <a:xfrm>
            <a:off x="403907" y="1122363"/>
            <a:ext cx="5040000" cy="1835208"/>
          </a:xfrm>
        </p:spPr>
        <p:txBody>
          <a:bodyPr anchor="b"/>
          <a:lstStyle>
            <a:lvl1pPr algn="l">
              <a:defRPr sz="4500" b="0">
                <a:solidFill>
                  <a:schemeClr val="tx1"/>
                </a:solidFill>
              </a:defRPr>
            </a:lvl1pPr>
          </a:lstStyle>
          <a:p>
            <a:r>
              <a:rPr lang="en-US" dirty="0"/>
              <a:t>Click to add title</a:t>
            </a:r>
            <a:endParaRPr lang="en-GB" dirty="0"/>
          </a:p>
        </p:txBody>
      </p:sp>
    </p:spTree>
    <p:extLst>
      <p:ext uri="{BB962C8B-B14F-4D97-AF65-F5344CB8AC3E}">
        <p14:creationId xmlns:p14="http://schemas.microsoft.com/office/powerpoint/2010/main" val="166287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1D0D50-8381-976E-D773-C31BE3A20081}"/>
              </a:ext>
            </a:extLst>
          </p:cNvPr>
          <p:cNvSpPr/>
          <p:nvPr userDrawn="1"/>
        </p:nvSpPr>
        <p:spPr>
          <a:xfrm>
            <a:off x="0" y="0"/>
            <a:ext cx="12097593"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6" name="Content Placeholder 5">
            <a:extLst>
              <a:ext uri="{FF2B5EF4-FFF2-40B4-BE49-F238E27FC236}">
                <a16:creationId xmlns:a16="http://schemas.microsoft.com/office/drawing/2014/main" id="{BA9360C9-D6E6-46AC-8EF9-EEF25F267E14}"/>
              </a:ext>
            </a:extLst>
          </p:cNvPr>
          <p:cNvSpPr>
            <a:spLocks noGrp="1"/>
          </p:cNvSpPr>
          <p:nvPr>
            <p:ph sz="quarter" idx="12"/>
          </p:nvPr>
        </p:nvSpPr>
        <p:spPr>
          <a:xfrm>
            <a:off x="242456" y="186117"/>
            <a:ext cx="11667599" cy="5995975"/>
          </a:xfrm>
        </p:spPr>
        <p:txBody>
          <a:bodyPr lIns="90000">
            <a:normAutofit/>
          </a:bodyPr>
          <a:lstStyle>
            <a:lvl1pPr marL="271463" marR="0" indent="-271463" algn="l" defTabSz="914400" rtl="0" eaLnBrk="1" fontAlgn="auto" latinLnBrk="0" hangingPunct="1">
              <a:lnSpc>
                <a:spcPct val="150000"/>
              </a:lnSpc>
              <a:spcBef>
                <a:spcPts val="0"/>
              </a:spcBef>
              <a:spcAft>
                <a:spcPts val="0"/>
              </a:spcAft>
              <a:buClr>
                <a:schemeClr val="tx2"/>
              </a:buClr>
              <a:buSzTx/>
              <a:buFont typeface="Arial" panose="020B0604020202020204" pitchFamily="34" charset="0"/>
              <a:buChar char="•"/>
              <a:tabLst/>
              <a:defRPr sz="2800"/>
            </a:lvl1pPr>
            <a:lvl2pPr marL="577850" indent="-261938">
              <a:lnSpc>
                <a:spcPct val="150000"/>
              </a:lnSpc>
              <a:spcBef>
                <a:spcPts val="0"/>
              </a:spcBef>
              <a:spcAft>
                <a:spcPts val="0"/>
              </a:spcAft>
              <a:buClr>
                <a:schemeClr val="tx2"/>
              </a:buClr>
              <a:buFont typeface="Courier New" panose="02070309020205020404" pitchFamily="49" charset="0"/>
              <a:buChar char="o"/>
              <a:tabLst/>
              <a:defRPr sz="2400"/>
            </a:lvl2pPr>
            <a:lvl3pPr marL="804863" indent="-227013">
              <a:lnSpc>
                <a:spcPct val="150000"/>
              </a:lnSpc>
              <a:spcBef>
                <a:spcPts val="0"/>
              </a:spcBef>
              <a:spcAft>
                <a:spcPts val="0"/>
              </a:spcAft>
              <a:buClr>
                <a:schemeClr val="accent1"/>
              </a:buClr>
              <a:buFont typeface="Courier New" panose="02070309020205020404" pitchFamily="49" charset="0"/>
              <a:buChar char="o"/>
              <a:tabLst/>
              <a:defRPr sz="2000"/>
            </a:lvl3pPr>
            <a:lvl4pPr marL="939800" indent="-134938">
              <a:lnSpc>
                <a:spcPct val="150000"/>
              </a:lnSpc>
              <a:spcBef>
                <a:spcPts val="0"/>
              </a:spcBef>
              <a:spcAft>
                <a:spcPts val="0"/>
              </a:spcAft>
              <a:buClr>
                <a:schemeClr val="accent1"/>
              </a:buClr>
              <a:buFont typeface="Arial" panose="020B0604020202020204" pitchFamily="34" charset="0"/>
              <a:buChar char="•"/>
              <a:tabLst/>
              <a:defRPr/>
            </a:lvl4pPr>
            <a:lvl5pPr marL="939800" indent="-134938">
              <a:lnSpc>
                <a:spcPct val="150000"/>
              </a:lnSpc>
              <a:spcBef>
                <a:spcPts val="0"/>
              </a:spcBef>
              <a:spcAft>
                <a:spcPts val="0"/>
              </a:spcAft>
              <a:buClr>
                <a:schemeClr val="tx2"/>
              </a:buClr>
              <a:buFont typeface="Arial" panose="020B0604020202020204" pitchFamily="34" charset="0"/>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8DD31D76-E5CB-429A-9B45-398ECFBE8DB1}"/>
              </a:ext>
            </a:extLst>
          </p:cNvPr>
          <p:cNvSpPr>
            <a:spLocks noGrp="1"/>
          </p:cNvSpPr>
          <p:nvPr>
            <p:ph type="dt" sz="half" idx="13"/>
          </p:nvPr>
        </p:nvSpPr>
        <p:spPr/>
        <p:txBody>
          <a:bodyPr/>
          <a:lstStyle/>
          <a:p>
            <a:endParaRPr lang="en-GB" dirty="0"/>
          </a:p>
        </p:txBody>
      </p:sp>
      <p:sp>
        <p:nvSpPr>
          <p:cNvPr id="4" name="Slide Number Placeholder 3">
            <a:extLst>
              <a:ext uri="{FF2B5EF4-FFF2-40B4-BE49-F238E27FC236}">
                <a16:creationId xmlns:a16="http://schemas.microsoft.com/office/drawing/2014/main" id="{9A53C109-1995-4EEB-A045-C13493286418}"/>
              </a:ext>
            </a:extLst>
          </p:cNvPr>
          <p:cNvSpPr>
            <a:spLocks noGrp="1"/>
          </p:cNvSpPr>
          <p:nvPr>
            <p:ph type="sldNum" sz="quarter" idx="14"/>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80695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1D0D50-8381-976E-D773-C31BE3A20081}"/>
              </a:ext>
            </a:extLst>
          </p:cNvPr>
          <p:cNvSpPr/>
          <p:nvPr userDrawn="1"/>
        </p:nvSpPr>
        <p:spPr>
          <a:xfrm>
            <a:off x="0" y="0"/>
            <a:ext cx="12097593"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6" name="Content Placeholder 5">
            <a:extLst>
              <a:ext uri="{FF2B5EF4-FFF2-40B4-BE49-F238E27FC236}">
                <a16:creationId xmlns:a16="http://schemas.microsoft.com/office/drawing/2014/main" id="{BA9360C9-D6E6-46AC-8EF9-EEF25F267E14}"/>
              </a:ext>
            </a:extLst>
          </p:cNvPr>
          <p:cNvSpPr>
            <a:spLocks noGrp="1"/>
          </p:cNvSpPr>
          <p:nvPr>
            <p:ph sz="quarter" idx="12"/>
          </p:nvPr>
        </p:nvSpPr>
        <p:spPr>
          <a:xfrm>
            <a:off x="242457" y="186117"/>
            <a:ext cx="8092340" cy="5995975"/>
          </a:xfrm>
        </p:spPr>
        <p:txBody>
          <a:bodyPr lIns="90000">
            <a:normAutofit/>
          </a:bodyPr>
          <a:lstStyle>
            <a:lvl1pPr marL="271463" marR="0" indent="-271463" algn="l" defTabSz="914400" rtl="0" eaLnBrk="1" fontAlgn="auto" latinLnBrk="0" hangingPunct="1">
              <a:lnSpc>
                <a:spcPct val="150000"/>
              </a:lnSpc>
              <a:spcBef>
                <a:spcPts val="0"/>
              </a:spcBef>
              <a:spcAft>
                <a:spcPts val="0"/>
              </a:spcAft>
              <a:buClr>
                <a:schemeClr val="tx2"/>
              </a:buClr>
              <a:buSzTx/>
              <a:buFont typeface="Arial" panose="020B0604020202020204" pitchFamily="34" charset="0"/>
              <a:buChar char="•"/>
              <a:tabLst/>
              <a:defRPr sz="2800"/>
            </a:lvl1pPr>
            <a:lvl2pPr marL="577850" indent="-261938">
              <a:lnSpc>
                <a:spcPct val="150000"/>
              </a:lnSpc>
              <a:spcBef>
                <a:spcPts val="0"/>
              </a:spcBef>
              <a:spcAft>
                <a:spcPts val="0"/>
              </a:spcAft>
              <a:buClr>
                <a:schemeClr val="tx2"/>
              </a:buClr>
              <a:buFont typeface="Courier New" panose="02070309020205020404" pitchFamily="49" charset="0"/>
              <a:buChar char="o"/>
              <a:tabLst/>
              <a:defRPr sz="2400"/>
            </a:lvl2pPr>
            <a:lvl3pPr marL="804863" indent="-227013">
              <a:lnSpc>
                <a:spcPct val="150000"/>
              </a:lnSpc>
              <a:spcBef>
                <a:spcPts val="0"/>
              </a:spcBef>
              <a:spcAft>
                <a:spcPts val="0"/>
              </a:spcAft>
              <a:buClr>
                <a:schemeClr val="accent1"/>
              </a:buClr>
              <a:buFont typeface="Courier New" panose="02070309020205020404" pitchFamily="49" charset="0"/>
              <a:buChar char="o"/>
              <a:tabLst/>
              <a:defRPr sz="2000"/>
            </a:lvl3pPr>
            <a:lvl4pPr marL="939800" indent="-134938">
              <a:lnSpc>
                <a:spcPct val="150000"/>
              </a:lnSpc>
              <a:spcBef>
                <a:spcPts val="0"/>
              </a:spcBef>
              <a:spcAft>
                <a:spcPts val="0"/>
              </a:spcAft>
              <a:buClr>
                <a:schemeClr val="accent1"/>
              </a:buClr>
              <a:buFont typeface="Arial" panose="020B0604020202020204" pitchFamily="34" charset="0"/>
              <a:buChar char="•"/>
              <a:tabLst/>
              <a:defRPr/>
            </a:lvl4pPr>
            <a:lvl5pPr marL="939800" indent="-134938">
              <a:lnSpc>
                <a:spcPct val="150000"/>
              </a:lnSpc>
              <a:spcBef>
                <a:spcPts val="0"/>
              </a:spcBef>
              <a:spcAft>
                <a:spcPts val="0"/>
              </a:spcAft>
              <a:buClr>
                <a:schemeClr val="tx2"/>
              </a:buClr>
              <a:buFont typeface="Arial" panose="020B0604020202020204" pitchFamily="34" charset="0"/>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8DD31D76-E5CB-429A-9B45-398ECFBE8DB1}"/>
              </a:ext>
            </a:extLst>
          </p:cNvPr>
          <p:cNvSpPr>
            <a:spLocks noGrp="1"/>
          </p:cNvSpPr>
          <p:nvPr>
            <p:ph type="dt" sz="half" idx="13"/>
          </p:nvPr>
        </p:nvSpPr>
        <p:spPr/>
        <p:txBody>
          <a:bodyPr/>
          <a:lstStyle/>
          <a:p>
            <a:endParaRPr lang="en-GB" dirty="0"/>
          </a:p>
        </p:txBody>
      </p:sp>
      <p:sp>
        <p:nvSpPr>
          <p:cNvPr id="4" name="Slide Number Placeholder 3">
            <a:extLst>
              <a:ext uri="{FF2B5EF4-FFF2-40B4-BE49-F238E27FC236}">
                <a16:creationId xmlns:a16="http://schemas.microsoft.com/office/drawing/2014/main" id="{9A53C109-1995-4EEB-A045-C13493286418}"/>
              </a:ext>
            </a:extLst>
          </p:cNvPr>
          <p:cNvSpPr>
            <a:spLocks noGrp="1"/>
          </p:cNvSpPr>
          <p:nvPr>
            <p:ph type="sldNum" sz="quarter" idx="14"/>
          </p:nvPr>
        </p:nvSpPr>
        <p:spPr/>
        <p:txBody>
          <a:bodyPr/>
          <a:lstStyle/>
          <a:p>
            <a:fld id="{F5AEA0E0-5CC6-4BD0-905C-A0021E419432}" type="slidenum">
              <a:rPr lang="en-GB" smtClean="0"/>
              <a:pPr/>
              <a:t>‹#›</a:t>
            </a:fld>
            <a:endParaRPr lang="en-GB" dirty="0"/>
          </a:p>
        </p:txBody>
      </p:sp>
      <p:sp>
        <p:nvSpPr>
          <p:cNvPr id="2" name="Content Placeholder 5">
            <a:extLst>
              <a:ext uri="{FF2B5EF4-FFF2-40B4-BE49-F238E27FC236}">
                <a16:creationId xmlns:a16="http://schemas.microsoft.com/office/drawing/2014/main" id="{C9A50CA6-4DE8-AA62-4A05-2AEE148EFE75}"/>
              </a:ext>
            </a:extLst>
          </p:cNvPr>
          <p:cNvSpPr>
            <a:spLocks noGrp="1"/>
          </p:cNvSpPr>
          <p:nvPr>
            <p:ph sz="quarter" idx="15"/>
          </p:nvPr>
        </p:nvSpPr>
        <p:spPr>
          <a:xfrm>
            <a:off x="8577254" y="186117"/>
            <a:ext cx="3372290" cy="5995975"/>
          </a:xfrm>
        </p:spPr>
        <p:txBody>
          <a:bodyPr lIns="90000">
            <a:normAutofit/>
          </a:bodyPr>
          <a:lstStyle>
            <a:lvl1pPr marL="271463" marR="0" indent="-271463" algn="l" defTabSz="914400" rtl="0" eaLnBrk="1" fontAlgn="auto" latinLnBrk="0" hangingPunct="1">
              <a:lnSpc>
                <a:spcPct val="150000"/>
              </a:lnSpc>
              <a:spcBef>
                <a:spcPts val="0"/>
              </a:spcBef>
              <a:spcAft>
                <a:spcPts val="0"/>
              </a:spcAft>
              <a:buClr>
                <a:schemeClr val="tx2"/>
              </a:buClr>
              <a:buSzTx/>
              <a:buFont typeface="Arial" panose="020B0604020202020204" pitchFamily="34" charset="0"/>
              <a:buChar char="•"/>
              <a:tabLst/>
              <a:defRPr sz="2800"/>
            </a:lvl1pPr>
            <a:lvl2pPr marL="577850" indent="-261938">
              <a:lnSpc>
                <a:spcPct val="150000"/>
              </a:lnSpc>
              <a:spcBef>
                <a:spcPts val="0"/>
              </a:spcBef>
              <a:spcAft>
                <a:spcPts val="0"/>
              </a:spcAft>
              <a:buClr>
                <a:schemeClr val="tx2"/>
              </a:buClr>
              <a:buFont typeface="Courier New" panose="02070309020205020404" pitchFamily="49" charset="0"/>
              <a:buChar char="o"/>
              <a:tabLst/>
              <a:defRPr sz="2400"/>
            </a:lvl2pPr>
            <a:lvl3pPr marL="804863" indent="-227013">
              <a:lnSpc>
                <a:spcPct val="150000"/>
              </a:lnSpc>
              <a:spcBef>
                <a:spcPts val="0"/>
              </a:spcBef>
              <a:spcAft>
                <a:spcPts val="0"/>
              </a:spcAft>
              <a:buClr>
                <a:schemeClr val="accent1"/>
              </a:buClr>
              <a:buFont typeface="Courier New" panose="02070309020205020404" pitchFamily="49" charset="0"/>
              <a:buChar char="o"/>
              <a:tabLst/>
              <a:defRPr sz="2000"/>
            </a:lvl3pPr>
            <a:lvl4pPr marL="939800" indent="-134938">
              <a:lnSpc>
                <a:spcPct val="150000"/>
              </a:lnSpc>
              <a:spcBef>
                <a:spcPts val="0"/>
              </a:spcBef>
              <a:spcAft>
                <a:spcPts val="0"/>
              </a:spcAft>
              <a:buClr>
                <a:schemeClr val="accent1"/>
              </a:buClr>
              <a:buFont typeface="Arial" panose="020B0604020202020204" pitchFamily="34" charset="0"/>
              <a:buChar char="•"/>
              <a:tabLst/>
              <a:defRPr/>
            </a:lvl4pPr>
            <a:lvl5pPr marL="939800" indent="-134938">
              <a:lnSpc>
                <a:spcPct val="150000"/>
              </a:lnSpc>
              <a:spcBef>
                <a:spcPts val="0"/>
              </a:spcBef>
              <a:spcAft>
                <a:spcPts val="0"/>
              </a:spcAft>
              <a:buClr>
                <a:schemeClr val="tx2"/>
              </a:buClr>
              <a:buFont typeface="Arial" panose="020B0604020202020204" pitchFamily="34" charset="0"/>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32165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8DD31D76-E5CB-429A-9B45-398ECFBE8DB1}"/>
              </a:ext>
            </a:extLst>
          </p:cNvPr>
          <p:cNvSpPr>
            <a:spLocks noGrp="1"/>
          </p:cNvSpPr>
          <p:nvPr>
            <p:ph type="dt" sz="half" idx="13"/>
          </p:nvPr>
        </p:nvSpPr>
        <p:spPr/>
        <p:txBody>
          <a:bodyPr/>
          <a:lstStyle/>
          <a:p>
            <a:endParaRPr lang="en-GB" dirty="0"/>
          </a:p>
        </p:txBody>
      </p:sp>
      <p:sp>
        <p:nvSpPr>
          <p:cNvPr id="4" name="Slide Number Placeholder 3">
            <a:extLst>
              <a:ext uri="{FF2B5EF4-FFF2-40B4-BE49-F238E27FC236}">
                <a16:creationId xmlns:a16="http://schemas.microsoft.com/office/drawing/2014/main" id="{9A53C109-1995-4EEB-A045-C13493286418}"/>
              </a:ext>
            </a:extLst>
          </p:cNvPr>
          <p:cNvSpPr>
            <a:spLocks noGrp="1"/>
          </p:cNvSpPr>
          <p:nvPr>
            <p:ph type="sldNum" sz="quarter" idx="14"/>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165823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6" name="Content Placeholder 5">
            <a:extLst>
              <a:ext uri="{FF2B5EF4-FFF2-40B4-BE49-F238E27FC236}">
                <a16:creationId xmlns:a16="http://schemas.microsoft.com/office/drawing/2014/main" id="{BA9360C9-D6E6-46AC-8EF9-EEF25F267E14}"/>
              </a:ext>
            </a:extLst>
          </p:cNvPr>
          <p:cNvSpPr>
            <a:spLocks noGrp="1"/>
          </p:cNvSpPr>
          <p:nvPr>
            <p:ph sz="quarter" idx="12"/>
          </p:nvPr>
        </p:nvSpPr>
        <p:spPr>
          <a:xfrm>
            <a:off x="490537" y="1758950"/>
            <a:ext cx="7752917" cy="4417200"/>
          </a:xfrm>
        </p:spPr>
        <p:txBody>
          <a:bodyPr lIns="90000">
            <a:normAutofit/>
          </a:bodyPr>
          <a:lstStyle>
            <a:lvl1pPr marL="271463" marR="0" indent="-271463" algn="l" defTabSz="914400" rtl="0" eaLnBrk="1" fontAlgn="auto" latinLnBrk="0" hangingPunct="1">
              <a:lnSpc>
                <a:spcPct val="150000"/>
              </a:lnSpc>
              <a:spcBef>
                <a:spcPts val="0"/>
              </a:spcBef>
              <a:spcAft>
                <a:spcPts val="0"/>
              </a:spcAft>
              <a:buClr>
                <a:schemeClr val="tx2"/>
              </a:buClr>
              <a:buSzTx/>
              <a:buFont typeface="Arial" panose="020B0604020202020204" pitchFamily="34" charset="0"/>
              <a:buChar char="•"/>
              <a:tabLst/>
              <a:defRPr sz="2800"/>
            </a:lvl1pPr>
            <a:lvl2pPr marL="577850" indent="-261938">
              <a:lnSpc>
                <a:spcPct val="150000"/>
              </a:lnSpc>
              <a:spcBef>
                <a:spcPts val="0"/>
              </a:spcBef>
              <a:spcAft>
                <a:spcPts val="0"/>
              </a:spcAft>
              <a:buClr>
                <a:schemeClr val="tx2"/>
              </a:buClr>
              <a:buFont typeface="Courier New" panose="02070309020205020404" pitchFamily="49" charset="0"/>
              <a:buChar char="o"/>
              <a:tabLst/>
              <a:defRPr sz="2400"/>
            </a:lvl2pPr>
            <a:lvl3pPr marL="804863" indent="-227013">
              <a:lnSpc>
                <a:spcPct val="150000"/>
              </a:lnSpc>
              <a:spcBef>
                <a:spcPts val="0"/>
              </a:spcBef>
              <a:spcAft>
                <a:spcPts val="0"/>
              </a:spcAft>
              <a:buClr>
                <a:schemeClr val="accent1"/>
              </a:buClr>
              <a:buFont typeface="Courier New" panose="02070309020205020404" pitchFamily="49" charset="0"/>
              <a:buChar char="o"/>
              <a:tabLst/>
              <a:defRPr sz="2000"/>
            </a:lvl3pPr>
            <a:lvl4pPr marL="939800" indent="-134938">
              <a:lnSpc>
                <a:spcPct val="150000"/>
              </a:lnSpc>
              <a:spcBef>
                <a:spcPts val="0"/>
              </a:spcBef>
              <a:spcAft>
                <a:spcPts val="0"/>
              </a:spcAft>
              <a:buClr>
                <a:schemeClr val="accent1"/>
              </a:buClr>
              <a:buFont typeface="Arial" panose="020B0604020202020204" pitchFamily="34" charset="0"/>
              <a:buChar char="•"/>
              <a:tabLst/>
              <a:defRPr/>
            </a:lvl4pPr>
            <a:lvl5pPr marL="939800" indent="-134938">
              <a:lnSpc>
                <a:spcPct val="150000"/>
              </a:lnSpc>
              <a:spcBef>
                <a:spcPts val="0"/>
              </a:spcBef>
              <a:spcAft>
                <a:spcPts val="0"/>
              </a:spcAft>
              <a:buClr>
                <a:schemeClr val="tx2"/>
              </a:buClr>
              <a:buFont typeface="Arial" panose="020B0604020202020204" pitchFamily="34" charset="0"/>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8DD31D76-E5CB-429A-9B45-398ECFBE8DB1}"/>
              </a:ext>
            </a:extLst>
          </p:cNvPr>
          <p:cNvSpPr>
            <a:spLocks noGrp="1"/>
          </p:cNvSpPr>
          <p:nvPr>
            <p:ph type="dt" sz="half" idx="13"/>
          </p:nvPr>
        </p:nvSpPr>
        <p:spPr/>
        <p:txBody>
          <a:bodyPr/>
          <a:lstStyle/>
          <a:p>
            <a:endParaRPr lang="en-GB" dirty="0"/>
          </a:p>
        </p:txBody>
      </p:sp>
      <p:sp>
        <p:nvSpPr>
          <p:cNvPr id="4" name="Slide Number Placeholder 3">
            <a:extLst>
              <a:ext uri="{FF2B5EF4-FFF2-40B4-BE49-F238E27FC236}">
                <a16:creationId xmlns:a16="http://schemas.microsoft.com/office/drawing/2014/main" id="{9A53C109-1995-4EEB-A045-C13493286418}"/>
              </a:ext>
            </a:extLst>
          </p:cNvPr>
          <p:cNvSpPr>
            <a:spLocks noGrp="1"/>
          </p:cNvSpPr>
          <p:nvPr>
            <p:ph type="sldNum" sz="quarter" idx="14"/>
          </p:nvPr>
        </p:nvSpPr>
        <p:spPr/>
        <p:txBody>
          <a:bodyPr/>
          <a:lstStyle/>
          <a:p>
            <a:fld id="{F5AEA0E0-5CC6-4BD0-905C-A0021E419432}" type="slidenum">
              <a:rPr lang="en-GB" smtClean="0"/>
              <a:pPr/>
              <a:t>‹#›</a:t>
            </a:fld>
            <a:endParaRPr lang="en-GB" dirty="0"/>
          </a:p>
        </p:txBody>
      </p:sp>
      <p:sp>
        <p:nvSpPr>
          <p:cNvPr id="8" name="Picture Placeholder 7">
            <a:extLst>
              <a:ext uri="{FF2B5EF4-FFF2-40B4-BE49-F238E27FC236}">
                <a16:creationId xmlns:a16="http://schemas.microsoft.com/office/drawing/2014/main" id="{1EFEEDD0-BA5D-3E4F-A248-173EE5F78397}"/>
              </a:ext>
            </a:extLst>
          </p:cNvPr>
          <p:cNvSpPr>
            <a:spLocks noGrp="1"/>
          </p:cNvSpPr>
          <p:nvPr>
            <p:ph type="pic" sz="quarter" idx="15"/>
          </p:nvPr>
        </p:nvSpPr>
        <p:spPr>
          <a:xfrm>
            <a:off x="8534833" y="1758950"/>
            <a:ext cx="3380076" cy="4417200"/>
          </a:xfrm>
        </p:spPr>
        <p:txBody>
          <a:bodyPr/>
          <a:lstStyle/>
          <a:p>
            <a:endParaRPr lang="en-US" dirty="0"/>
          </a:p>
        </p:txBody>
      </p:sp>
    </p:spTree>
    <p:extLst>
      <p:ext uri="{BB962C8B-B14F-4D97-AF65-F5344CB8AC3E}">
        <p14:creationId xmlns:p14="http://schemas.microsoft.com/office/powerpoint/2010/main" val="2018804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p:txBody>
          <a:bodyPr/>
          <a:lstStyle/>
          <a:p>
            <a:r>
              <a:rPr lang="en-AU" dirty="0"/>
              <a:t>Deakin University CRICOS Provider Code: 00113B</a:t>
            </a:r>
            <a:endParaRPr lang="en-GB" dirty="0"/>
          </a:p>
        </p:txBody>
      </p:sp>
      <p:sp>
        <p:nvSpPr>
          <p:cNvPr id="6" name="Content Placeholder 5">
            <a:extLst>
              <a:ext uri="{FF2B5EF4-FFF2-40B4-BE49-F238E27FC236}">
                <a16:creationId xmlns:a16="http://schemas.microsoft.com/office/drawing/2014/main" id="{1728D9B9-3392-4769-8DFF-BE6FA168AE0E}"/>
              </a:ext>
            </a:extLst>
          </p:cNvPr>
          <p:cNvSpPr>
            <a:spLocks noGrp="1"/>
          </p:cNvSpPr>
          <p:nvPr>
            <p:ph sz="quarter" idx="12" hasCustomPrompt="1"/>
          </p:nvPr>
        </p:nvSpPr>
        <p:spPr>
          <a:xfrm>
            <a:off x="490538" y="1758950"/>
            <a:ext cx="10193790" cy="3974666"/>
          </a:xfrm>
        </p:spPr>
        <p:txBody>
          <a:bodyPr/>
          <a:lstStyle>
            <a:lvl1pPr marL="0" marR="0" indent="0" algn="l" defTabSz="914400" rtl="0" eaLnBrk="1" fontAlgn="auto" latinLnBrk="0" hangingPunct="1">
              <a:lnSpc>
                <a:spcPct val="90000"/>
              </a:lnSpc>
              <a:spcBef>
                <a:spcPts val="1000"/>
              </a:spcBef>
              <a:spcAft>
                <a:spcPts val="240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2400"/>
              </a:spcAft>
              <a:buClrTx/>
              <a:buSzTx/>
              <a:buFont typeface="Arial" panose="020B0604020202020204" pitchFamily="34" charset="0"/>
              <a:buNone/>
              <a:tabLst/>
              <a:defRPr/>
            </a:pPr>
            <a:r>
              <a:rPr lang="en-US" dirty="0"/>
              <a:t>Click on the relevant icon at the </a:t>
            </a:r>
            <a:r>
              <a:rPr lang="en-US" dirty="0" err="1"/>
              <a:t>centre</a:t>
            </a:r>
            <a:r>
              <a:rPr lang="en-US" dirty="0"/>
              <a:t> of the placeholder to add: Text / Table / Chart / SmartArt / Image / Media. There are five type styles in the template, available as List Levels. Press the Increase / Decrease button in the paragraph section of the home ribbon to move through the styles</a:t>
            </a:r>
          </a:p>
          <a:p>
            <a:pPr lvl="0"/>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235821AF-BC3E-4844-ADF3-757AC8C58762}"/>
              </a:ext>
            </a:extLst>
          </p:cNvPr>
          <p:cNvSpPr>
            <a:spLocks noGrp="1"/>
          </p:cNvSpPr>
          <p:nvPr>
            <p:ph type="dt" sz="half" idx="13"/>
          </p:nvPr>
        </p:nvSpPr>
        <p:spPr/>
        <p:txBody>
          <a:bodyPr/>
          <a:lstStyle/>
          <a:p>
            <a:endParaRPr lang="en-GB" dirty="0"/>
          </a:p>
        </p:txBody>
      </p:sp>
      <p:sp>
        <p:nvSpPr>
          <p:cNvPr id="4" name="Slide Number Placeholder 3">
            <a:extLst>
              <a:ext uri="{FF2B5EF4-FFF2-40B4-BE49-F238E27FC236}">
                <a16:creationId xmlns:a16="http://schemas.microsoft.com/office/drawing/2014/main" id="{7EA2904B-2A20-41BB-BEF0-B4446AC1A43F}"/>
              </a:ext>
            </a:extLst>
          </p:cNvPr>
          <p:cNvSpPr>
            <a:spLocks noGrp="1"/>
          </p:cNvSpPr>
          <p:nvPr>
            <p:ph type="sldNum" sz="quarter" idx="14"/>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630014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and Imag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07AC9EC-B695-415B-B6C5-74325AD87060}"/>
              </a:ext>
            </a:extLst>
          </p:cNvPr>
          <p:cNvSpPr/>
          <p:nvPr userDrawn="1"/>
        </p:nvSpPr>
        <p:spPr>
          <a:xfrm>
            <a:off x="0" y="0"/>
            <a:ext cx="12191999" cy="1503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Picture Placeholder 34">
            <a:extLst>
              <a:ext uri="{FF2B5EF4-FFF2-40B4-BE49-F238E27FC236}">
                <a16:creationId xmlns:a16="http://schemas.microsoft.com/office/drawing/2014/main" id="{3EAA3666-B8A8-41AC-9F39-8F2ACFA8A9E7}"/>
              </a:ext>
            </a:extLst>
          </p:cNvPr>
          <p:cNvSpPr>
            <a:spLocks noGrp="1"/>
          </p:cNvSpPr>
          <p:nvPr>
            <p:ph type="pic" sz="quarter" idx="13" hasCustomPrompt="1"/>
          </p:nvPr>
        </p:nvSpPr>
        <p:spPr>
          <a:xfrm>
            <a:off x="9334200" y="1"/>
            <a:ext cx="2857798" cy="4930775"/>
          </a:xfrm>
          <a:custGeom>
            <a:avLst/>
            <a:gdLst>
              <a:gd name="connsiteX0" fmla="*/ 0 w 2857798"/>
              <a:gd name="connsiteY0" fmla="*/ 0 h 4930775"/>
              <a:gd name="connsiteX1" fmla="*/ 2857798 w 2857798"/>
              <a:gd name="connsiteY1" fmla="*/ 0 h 4930775"/>
              <a:gd name="connsiteX2" fmla="*/ 2857798 w 2857798"/>
              <a:gd name="connsiteY2" fmla="*/ 4884513 h 4930775"/>
              <a:gd name="connsiteX3" fmla="*/ 2635296 w 2857798"/>
              <a:gd name="connsiteY3" fmla="*/ 4918446 h 4930775"/>
              <a:gd name="connsiteX4" fmla="*/ 2390916 w 2857798"/>
              <a:gd name="connsiteY4" fmla="*/ 4930775 h 4930775"/>
              <a:gd name="connsiteX5" fmla="*/ 0 w 2857798"/>
              <a:gd name="connsiteY5" fmla="*/ 2543350 h 4930775"/>
              <a:gd name="connsiteX6" fmla="*/ 0 w 2857798"/>
              <a:gd name="connsiteY6" fmla="*/ 149177 h 49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98" h="4930775">
                <a:moveTo>
                  <a:pt x="0" y="0"/>
                </a:moveTo>
                <a:lnTo>
                  <a:pt x="2857798" y="0"/>
                </a:lnTo>
                <a:lnTo>
                  <a:pt x="2857798" y="4884513"/>
                </a:lnTo>
                <a:lnTo>
                  <a:pt x="2635296" y="4918446"/>
                </a:lnTo>
                <a:cubicBezTo>
                  <a:pt x="2554956" y="4926599"/>
                  <a:pt x="2473429" y="4930775"/>
                  <a:pt x="2390916" y="4930775"/>
                </a:cubicBezTo>
                <a:cubicBezTo>
                  <a:pt x="1070701" y="4930775"/>
                  <a:pt x="0" y="3861638"/>
                  <a:pt x="0" y="2543350"/>
                </a:cubicBezTo>
                <a:cubicBezTo>
                  <a:pt x="0" y="2543350"/>
                  <a:pt x="0" y="2543350"/>
                  <a:pt x="0" y="149177"/>
                </a:cubicBezTo>
                <a:close/>
              </a:path>
            </a:pathLst>
          </a:custGeom>
          <a:solidFill>
            <a:schemeClr val="bg1">
              <a:lumMod val="75000"/>
            </a:schemeClr>
          </a:solidFill>
        </p:spPr>
        <p:txBody>
          <a:bodyPr wrap="square" lIns="144000" tIns="144000">
            <a:noAutofit/>
          </a:bodyPr>
          <a:lstStyle>
            <a:lvl1pPr>
              <a:defRPr sz="1400">
                <a:solidFill>
                  <a:schemeClr val="bg1"/>
                </a:solidFill>
              </a:defRPr>
            </a:lvl1pPr>
          </a:lstStyle>
          <a:p>
            <a:r>
              <a:rPr lang="en-AU" sz="1400" dirty="0"/>
              <a:t>Click Icon to Add Image</a:t>
            </a:r>
            <a:endParaRPr lang="en-AU"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41" name="Text Placeholder 7">
            <a:extLst>
              <a:ext uri="{FF2B5EF4-FFF2-40B4-BE49-F238E27FC236}">
                <a16:creationId xmlns:a16="http://schemas.microsoft.com/office/drawing/2014/main" id="{249BAF2C-024F-493D-94ED-A02A44D4AD72}"/>
              </a:ext>
            </a:extLst>
          </p:cNvPr>
          <p:cNvSpPr>
            <a:spLocks noGrp="1"/>
          </p:cNvSpPr>
          <p:nvPr>
            <p:ph type="body" sz="quarter" idx="14" hasCustomPrompt="1"/>
          </p:nvPr>
        </p:nvSpPr>
        <p:spPr>
          <a:xfrm>
            <a:off x="482600" y="1393825"/>
            <a:ext cx="8286712" cy="4351338"/>
          </a:xfrm>
        </p:spPr>
        <p:txBody>
          <a:bodyPr numCol="2" spcCol="540000"/>
          <a:lstStyle>
            <a:lvl1pPr>
              <a:defRPr/>
            </a:lvl1pPr>
          </a:lstStyle>
          <a:p>
            <a:pPr lvl="0"/>
            <a:r>
              <a:rPr lang="en-US" dirty="0"/>
              <a:t>There are five type styles in the template, available as List Levels. Press the Increase / Decrease button in the paragraph section of the home ribbon to move through the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4D118920-C07F-4888-8C9B-585F0ADCFFE1}"/>
              </a:ext>
            </a:extLst>
          </p:cNvPr>
          <p:cNvSpPr>
            <a:spLocks noGrp="1"/>
          </p:cNvSpPr>
          <p:nvPr>
            <p:ph type="dt" sz="half" idx="15"/>
          </p:nvPr>
        </p:nvSpPr>
        <p:spPr/>
        <p:txBody>
          <a:bodyPr/>
          <a:lstStyle/>
          <a:p>
            <a:endParaRPr lang="en-GB" dirty="0"/>
          </a:p>
        </p:txBody>
      </p:sp>
      <p:sp>
        <p:nvSpPr>
          <p:cNvPr id="4" name="Slide Number Placeholder 3">
            <a:extLst>
              <a:ext uri="{FF2B5EF4-FFF2-40B4-BE49-F238E27FC236}">
                <a16:creationId xmlns:a16="http://schemas.microsoft.com/office/drawing/2014/main" id="{92F25DE8-DC1D-410C-A367-2AE8F6854D5A}"/>
              </a:ext>
            </a:extLst>
          </p:cNvPr>
          <p:cNvSpPr>
            <a:spLocks noGrp="1"/>
          </p:cNvSpPr>
          <p:nvPr>
            <p:ph type="sldNum" sz="quarter" idx="16"/>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425179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a:extLst>
              <a:ext uri="{FF2B5EF4-FFF2-40B4-BE49-F238E27FC236}">
                <a16:creationId xmlns:a16="http://schemas.microsoft.com/office/drawing/2014/main" id="{94303B84-34AA-4CF3-8091-F68C9E08919D}"/>
              </a:ext>
            </a:extLst>
          </p:cNvPr>
          <p:cNvSpPr>
            <a:spLocks noGrp="1"/>
          </p:cNvSpPr>
          <p:nvPr>
            <p:ph type="pic" sz="quarter" idx="14" hasCustomPrompt="1"/>
          </p:nvPr>
        </p:nvSpPr>
        <p:spPr>
          <a:xfrm>
            <a:off x="5318503" y="0"/>
            <a:ext cx="6873496" cy="6858000"/>
          </a:xfrm>
          <a:custGeom>
            <a:avLst/>
            <a:gdLst>
              <a:gd name="connsiteX0" fmla="*/ 0 w 6873496"/>
              <a:gd name="connsiteY0" fmla="*/ 0 h 6858000"/>
              <a:gd name="connsiteX1" fmla="*/ 6873496 w 6873496"/>
              <a:gd name="connsiteY1" fmla="*/ 0 h 6858000"/>
              <a:gd name="connsiteX2" fmla="*/ 6873496 w 6873496"/>
              <a:gd name="connsiteY2" fmla="*/ 2702626 h 6858000"/>
              <a:gd name="connsiteX3" fmla="*/ 6492648 w 6873496"/>
              <a:gd name="connsiteY3" fmla="*/ 3359543 h 6858000"/>
              <a:gd name="connsiteX4" fmla="*/ 4465777 w 6873496"/>
              <a:gd name="connsiteY4" fmla="*/ 6858000 h 6858000"/>
              <a:gd name="connsiteX5" fmla="*/ 3977804 w 6873496"/>
              <a:gd name="connsiteY5" fmla="*/ 6858000 h 6858000"/>
              <a:gd name="connsiteX6" fmla="*/ 1947696 w 6873496"/>
              <a:gd name="connsiteY6" fmla="*/ 33595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496" h="6858000">
                <a:moveTo>
                  <a:pt x="0" y="0"/>
                </a:moveTo>
                <a:lnTo>
                  <a:pt x="6873496" y="0"/>
                </a:lnTo>
                <a:lnTo>
                  <a:pt x="6873496" y="2702626"/>
                </a:lnTo>
                <a:lnTo>
                  <a:pt x="6492648" y="3359543"/>
                </a:lnTo>
                <a:lnTo>
                  <a:pt x="4465777" y="6858000"/>
                </a:lnTo>
                <a:lnTo>
                  <a:pt x="3977804" y="6858000"/>
                </a:lnTo>
                <a:lnTo>
                  <a:pt x="1947696" y="3359543"/>
                </a:lnTo>
                <a:close/>
              </a:path>
            </a:pathLst>
          </a:custGeom>
          <a:solidFill>
            <a:schemeClr val="bg1">
              <a:lumMod val="75000"/>
            </a:schemeClr>
          </a:solidFill>
        </p:spPr>
        <p:txBody>
          <a:bodyPr wrap="square" lIns="360000" tIns="144000">
            <a:noAutofit/>
          </a:bodyPr>
          <a:lstStyle>
            <a:lvl1pPr>
              <a:defRPr sz="1400">
                <a:solidFill>
                  <a:schemeClr val="bg1"/>
                </a:solidFill>
              </a:defRPr>
            </a:lvl1pPr>
          </a:lstStyle>
          <a:p>
            <a:r>
              <a:rPr lang="en-AU" dirty="0"/>
              <a:t>Click Icon to Add Image</a:t>
            </a:r>
          </a:p>
        </p:txBody>
      </p:sp>
      <p:grpSp>
        <p:nvGrpSpPr>
          <p:cNvPr id="7" name="Group 6">
            <a:extLst>
              <a:ext uri="{FF2B5EF4-FFF2-40B4-BE49-F238E27FC236}">
                <a16:creationId xmlns:a16="http://schemas.microsoft.com/office/drawing/2014/main" id="{D9035036-3F26-4DFE-9E0E-420BA75CA8A7}"/>
              </a:ext>
            </a:extLst>
          </p:cNvPr>
          <p:cNvGrpSpPr/>
          <p:nvPr userDrawn="1"/>
        </p:nvGrpSpPr>
        <p:grpSpPr>
          <a:xfrm>
            <a:off x="10928350" y="5589545"/>
            <a:ext cx="1062566" cy="1065213"/>
            <a:chOff x="10928350" y="5591175"/>
            <a:chExt cx="1062566" cy="1065213"/>
          </a:xfrm>
        </p:grpSpPr>
        <p:sp>
          <p:nvSpPr>
            <p:cNvPr id="8" name="Text Placeholder 5">
              <a:extLst>
                <a:ext uri="{FF2B5EF4-FFF2-40B4-BE49-F238E27FC236}">
                  <a16:creationId xmlns:a16="http://schemas.microsoft.com/office/drawing/2014/main" id="{9F086954-C9F8-4A70-8961-B0BA78334031}"/>
                </a:ext>
              </a:extLst>
            </p:cNvPr>
            <p:cNvSpPr txBox="1">
              <a:spLocks noChangeAspect="1"/>
            </p:cNvSpPr>
            <p:nvPr userDrawn="1"/>
          </p:nvSpPr>
          <p:spPr>
            <a:xfrm>
              <a:off x="10928916" y="5592758"/>
              <a:ext cx="1062000" cy="1062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9" name="Freeform 6">
              <a:extLst>
                <a:ext uri="{FF2B5EF4-FFF2-40B4-BE49-F238E27FC236}">
                  <a16:creationId xmlns:a16="http://schemas.microsoft.com/office/drawing/2014/main" id="{896B314C-9708-41CE-BDBE-392773F26041}"/>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10" name="Text Placeholder 7">
            <a:extLst>
              <a:ext uri="{FF2B5EF4-FFF2-40B4-BE49-F238E27FC236}">
                <a16:creationId xmlns:a16="http://schemas.microsoft.com/office/drawing/2014/main" id="{7A440D47-120F-417D-B465-94954774363E}"/>
              </a:ext>
            </a:extLst>
          </p:cNvPr>
          <p:cNvSpPr>
            <a:spLocks noGrp="1"/>
          </p:cNvSpPr>
          <p:nvPr>
            <p:ph type="body" sz="quarter" idx="13" hasCustomPrompt="1"/>
          </p:nvPr>
        </p:nvSpPr>
        <p:spPr>
          <a:xfrm>
            <a:off x="482600" y="1393825"/>
            <a:ext cx="6022975" cy="4802188"/>
          </a:xfrm>
        </p:spPr>
        <p:txBody>
          <a:bodyPr/>
          <a:lstStyle>
            <a:lvl1pPr>
              <a:spcBef>
                <a:spcPts val="0"/>
              </a:spcBef>
              <a:spcAft>
                <a:spcPts val="400"/>
              </a:spcAft>
              <a:defRPr/>
            </a:lvl1pPr>
            <a:lvl2pPr>
              <a:spcAft>
                <a:spcPts val="600"/>
              </a:spcAft>
              <a:defRPr sz="2000"/>
            </a:lvl2pPr>
            <a:lvl3pPr marL="0" indent="0">
              <a:buNone/>
              <a:defRPr>
                <a:latin typeface="Calibri Light" panose="020F0302020204030204" pitchFamily="34" charset="0"/>
                <a:cs typeface="Calibri Light" panose="020F0302020204030204" pitchFamily="34" charset="0"/>
              </a:defRPr>
            </a:lvl3pPr>
            <a:lvl4pPr marL="180000" indent="-180000">
              <a:buSzPct val="110000"/>
              <a:buFont typeface="Arial" panose="020B0604020202020204" pitchFamily="34" charset="0"/>
              <a:buChar char="•"/>
              <a:defRPr>
                <a:latin typeface="Calibri Light" panose="020F0302020204030204" pitchFamily="34" charset="0"/>
                <a:cs typeface="Calibri Light" panose="020F0302020204030204" pitchFamily="34" charset="0"/>
              </a:defRPr>
            </a:lvl4pPr>
            <a:lvl5pPr marL="360000" indent="-180000">
              <a:buFont typeface="Calibri" panose="020F0502020204030204" pitchFamily="34" charset="0"/>
              <a:buChar char="–"/>
              <a:defRPr>
                <a:latin typeface="Calibri Light" panose="020F0302020204030204" pitchFamily="34" charset="0"/>
                <a:cs typeface="Calibri Light" panose="020F0302020204030204" pitchFamily="34" charset="0"/>
              </a:defRPr>
            </a:lvl5pPr>
            <a:lvl6pPr marL="180000">
              <a:defRPr>
                <a:latin typeface="Calibri Light" panose="020F0302020204030204" pitchFamily="34" charset="0"/>
                <a:cs typeface="Calibri Light" panose="020F0302020204030204" pitchFamily="34" charset="0"/>
              </a:defRPr>
            </a:lvl6pPr>
            <a:lvl7pPr>
              <a:defRPr>
                <a:latin typeface="Calibri Light" panose="020F0302020204030204" pitchFamily="34" charset="0"/>
                <a:cs typeface="Calibri Light" panose="020F0302020204030204" pitchFamily="34" charset="0"/>
              </a:defRPr>
            </a:lvl7pPr>
            <a:lvl8pPr>
              <a:defRPr>
                <a:latin typeface="Calibri Light" panose="020F0302020204030204" pitchFamily="34" charset="0"/>
                <a:cs typeface="Calibri Light" panose="020F0302020204030204" pitchFamily="34" charset="0"/>
              </a:defRPr>
            </a:lvl8pPr>
            <a:lvl9pPr>
              <a:defRPr>
                <a:latin typeface="Calibri Light" panose="020F0302020204030204" pitchFamily="34" charset="0"/>
                <a:cs typeface="Calibri Light" panose="020F0302020204030204" pitchFamily="34" charset="0"/>
              </a:defRPr>
            </a:lvl9pPr>
          </a:lstStyle>
          <a:p>
            <a:pPr lvl="0"/>
            <a:r>
              <a:rPr lang="en-US" dirty="0"/>
              <a:t>First Level Heading</a:t>
            </a:r>
          </a:p>
          <a:p>
            <a:pPr lvl="1"/>
            <a:r>
              <a:rPr lang="en-US" dirty="0"/>
              <a:t>Add 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 </a:t>
            </a:r>
            <a:endParaRPr lang="en-GB"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F15CA97B-8799-449C-B49D-A0D4891F3A82}"/>
              </a:ext>
            </a:extLst>
          </p:cNvPr>
          <p:cNvSpPr>
            <a:spLocks noGrp="1"/>
          </p:cNvSpPr>
          <p:nvPr>
            <p:ph type="dt" sz="half" idx="15"/>
          </p:nvPr>
        </p:nvSpPr>
        <p:spPr/>
        <p:txBody>
          <a:bodyPr/>
          <a:lstStyle/>
          <a:p>
            <a:endParaRPr lang="en-GB" dirty="0"/>
          </a:p>
        </p:txBody>
      </p:sp>
      <p:sp>
        <p:nvSpPr>
          <p:cNvPr id="5" name="Slide Number Placeholder 4">
            <a:extLst>
              <a:ext uri="{FF2B5EF4-FFF2-40B4-BE49-F238E27FC236}">
                <a16:creationId xmlns:a16="http://schemas.microsoft.com/office/drawing/2014/main" id="{AC0547D1-E222-4D09-AEA5-54AED1B52507}"/>
              </a:ext>
            </a:extLst>
          </p:cNvPr>
          <p:cNvSpPr>
            <a:spLocks noGrp="1"/>
          </p:cNvSpPr>
          <p:nvPr>
            <p:ph type="sldNum" sz="quarter" idx="16"/>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917967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Three Box 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dirty="0"/>
              <a:t>Deakin University CRICOS Provider Code: 00113B</a:t>
            </a:r>
            <a:endParaRPr lang="en-GB" dirty="0"/>
          </a:p>
        </p:txBody>
      </p:sp>
      <p:sp>
        <p:nvSpPr>
          <p:cNvPr id="10" name="Text Placeholder 7">
            <a:extLst>
              <a:ext uri="{FF2B5EF4-FFF2-40B4-BE49-F238E27FC236}">
                <a16:creationId xmlns:a16="http://schemas.microsoft.com/office/drawing/2014/main" id="{853CAFBE-951E-4246-BA1D-725A804EE618}"/>
              </a:ext>
            </a:extLst>
          </p:cNvPr>
          <p:cNvSpPr>
            <a:spLocks noGrp="1"/>
          </p:cNvSpPr>
          <p:nvPr>
            <p:ph type="body" sz="quarter" idx="15" hasCustomPrompt="1"/>
          </p:nvPr>
        </p:nvSpPr>
        <p:spPr>
          <a:xfrm>
            <a:off x="6569075" y="1866899"/>
            <a:ext cx="2879725" cy="4310063"/>
          </a:xfrm>
        </p:spPr>
        <p:txBody>
          <a:bodyPr/>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9" name="Text Placeholder 7">
            <a:extLst>
              <a:ext uri="{FF2B5EF4-FFF2-40B4-BE49-F238E27FC236}">
                <a16:creationId xmlns:a16="http://schemas.microsoft.com/office/drawing/2014/main" id="{31550AFC-90F7-4DB2-BCDA-549CDDC409A4}"/>
              </a:ext>
            </a:extLst>
          </p:cNvPr>
          <p:cNvSpPr>
            <a:spLocks noGrp="1"/>
          </p:cNvSpPr>
          <p:nvPr>
            <p:ph type="body" sz="quarter" idx="14" hasCustomPrompt="1"/>
          </p:nvPr>
        </p:nvSpPr>
        <p:spPr>
          <a:xfrm>
            <a:off x="3502025" y="1866899"/>
            <a:ext cx="2879725" cy="4310063"/>
          </a:xfrm>
        </p:spPr>
        <p:txBody>
          <a:bodyPr/>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8" name="Text Placeholder 7"/>
          <p:cNvSpPr>
            <a:spLocks noGrp="1"/>
          </p:cNvSpPr>
          <p:nvPr>
            <p:ph type="body" sz="quarter" idx="13" hasCustomPrompt="1"/>
          </p:nvPr>
        </p:nvSpPr>
        <p:spPr>
          <a:xfrm>
            <a:off x="434975" y="1866899"/>
            <a:ext cx="2879725" cy="4310063"/>
          </a:xfrm>
        </p:spPr>
        <p:txBody>
          <a:bodyPr/>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13A58BAC-17E8-4D6C-A595-98034819CD9A}"/>
              </a:ext>
            </a:extLst>
          </p:cNvPr>
          <p:cNvSpPr>
            <a:spLocks noGrp="1"/>
          </p:cNvSpPr>
          <p:nvPr>
            <p:ph type="dt" sz="half" idx="16"/>
          </p:nvPr>
        </p:nvSpPr>
        <p:spPr/>
        <p:txBody>
          <a:bodyPr/>
          <a:lstStyle/>
          <a:p>
            <a:endParaRPr lang="en-GB" dirty="0"/>
          </a:p>
        </p:txBody>
      </p:sp>
      <p:sp>
        <p:nvSpPr>
          <p:cNvPr id="4" name="Slide Number Placeholder 3">
            <a:extLst>
              <a:ext uri="{FF2B5EF4-FFF2-40B4-BE49-F238E27FC236}">
                <a16:creationId xmlns:a16="http://schemas.microsoft.com/office/drawing/2014/main" id="{6FBB4778-4208-4AB5-A56C-AE25DB83AB95}"/>
              </a:ext>
            </a:extLst>
          </p:cNvPr>
          <p:cNvSpPr>
            <a:spLocks noGrp="1"/>
          </p:cNvSpPr>
          <p:nvPr>
            <p:ph type="sldNum" sz="quarter" idx="17"/>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903625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Three Box B">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12" name="Text Placeholder 7">
            <a:extLst>
              <a:ext uri="{FF2B5EF4-FFF2-40B4-BE49-F238E27FC236}">
                <a16:creationId xmlns:a16="http://schemas.microsoft.com/office/drawing/2014/main" id="{3AEA2733-1074-4E88-BFB1-608DFC511FB4}"/>
              </a:ext>
            </a:extLst>
          </p:cNvPr>
          <p:cNvSpPr>
            <a:spLocks noGrp="1"/>
          </p:cNvSpPr>
          <p:nvPr>
            <p:ph type="body" sz="quarter" idx="15" hasCustomPrompt="1"/>
          </p:nvPr>
        </p:nvSpPr>
        <p:spPr>
          <a:xfrm>
            <a:off x="7078980" y="1935480"/>
            <a:ext cx="2865120"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11" name="Text Placeholder 7">
            <a:extLst>
              <a:ext uri="{FF2B5EF4-FFF2-40B4-BE49-F238E27FC236}">
                <a16:creationId xmlns:a16="http://schemas.microsoft.com/office/drawing/2014/main" id="{55BB8D98-408E-46F3-8147-011B3F4094F4}"/>
              </a:ext>
            </a:extLst>
          </p:cNvPr>
          <p:cNvSpPr>
            <a:spLocks noGrp="1"/>
          </p:cNvSpPr>
          <p:nvPr>
            <p:ph type="body" sz="quarter" idx="14" hasCustomPrompt="1"/>
          </p:nvPr>
        </p:nvSpPr>
        <p:spPr>
          <a:xfrm>
            <a:off x="3787140" y="1935480"/>
            <a:ext cx="2865120"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8" name="Text Placeholder 7"/>
          <p:cNvSpPr>
            <a:spLocks noGrp="1"/>
          </p:cNvSpPr>
          <p:nvPr>
            <p:ph type="body" sz="quarter" idx="13" hasCustomPrompt="1"/>
          </p:nvPr>
        </p:nvSpPr>
        <p:spPr>
          <a:xfrm>
            <a:off x="502920" y="1935480"/>
            <a:ext cx="2865120"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45660EE5-4D23-4105-A8BF-FDAE7A1D5CA5}"/>
              </a:ext>
            </a:extLst>
          </p:cNvPr>
          <p:cNvSpPr>
            <a:spLocks noGrp="1"/>
          </p:cNvSpPr>
          <p:nvPr>
            <p:ph type="dt" sz="half" idx="16"/>
          </p:nvPr>
        </p:nvSpPr>
        <p:spPr/>
        <p:txBody>
          <a:bodyPr/>
          <a:lstStyle/>
          <a:p>
            <a:endParaRPr lang="en-GB" dirty="0"/>
          </a:p>
        </p:txBody>
      </p:sp>
      <p:sp>
        <p:nvSpPr>
          <p:cNvPr id="4" name="Slide Number Placeholder 3">
            <a:extLst>
              <a:ext uri="{FF2B5EF4-FFF2-40B4-BE49-F238E27FC236}">
                <a16:creationId xmlns:a16="http://schemas.microsoft.com/office/drawing/2014/main" id="{589ACE92-6221-450E-ABE8-EA74F928C6A9}"/>
              </a:ext>
            </a:extLst>
          </p:cNvPr>
          <p:cNvSpPr>
            <a:spLocks noGrp="1"/>
          </p:cNvSpPr>
          <p:nvPr>
            <p:ph type="sldNum" sz="quarter" idx="17"/>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205831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Two Box 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9" name="Text Placeholder 7">
            <a:extLst>
              <a:ext uri="{FF2B5EF4-FFF2-40B4-BE49-F238E27FC236}">
                <a16:creationId xmlns:a16="http://schemas.microsoft.com/office/drawing/2014/main" id="{31550AFC-90F7-4DB2-BCDA-549CDDC409A4}"/>
              </a:ext>
            </a:extLst>
          </p:cNvPr>
          <p:cNvSpPr>
            <a:spLocks noGrp="1"/>
          </p:cNvSpPr>
          <p:nvPr>
            <p:ph type="body" sz="quarter" idx="14" hasCustomPrompt="1"/>
          </p:nvPr>
        </p:nvSpPr>
        <p:spPr>
          <a:xfrm>
            <a:off x="4820285" y="1866899"/>
            <a:ext cx="3949027" cy="4310063"/>
          </a:xfrm>
        </p:spPr>
        <p:txBody>
          <a:bodyPr/>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8" name="Text Placeholder 7"/>
          <p:cNvSpPr>
            <a:spLocks noGrp="1"/>
          </p:cNvSpPr>
          <p:nvPr>
            <p:ph type="body" sz="quarter" idx="13" hasCustomPrompt="1"/>
          </p:nvPr>
        </p:nvSpPr>
        <p:spPr>
          <a:xfrm>
            <a:off x="434975" y="1866899"/>
            <a:ext cx="4060825" cy="4310063"/>
          </a:xfrm>
        </p:spPr>
        <p:txBody>
          <a:bodyPr/>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996E297F-AFFC-4C43-BC4A-7A8CB4E8AA82}"/>
              </a:ext>
            </a:extLst>
          </p:cNvPr>
          <p:cNvSpPr>
            <a:spLocks noGrp="1"/>
          </p:cNvSpPr>
          <p:nvPr>
            <p:ph type="dt" sz="half" idx="15"/>
          </p:nvPr>
        </p:nvSpPr>
        <p:spPr/>
        <p:txBody>
          <a:bodyPr/>
          <a:lstStyle/>
          <a:p>
            <a:endParaRPr lang="en-GB" dirty="0"/>
          </a:p>
        </p:txBody>
      </p:sp>
      <p:sp>
        <p:nvSpPr>
          <p:cNvPr id="4" name="Slide Number Placeholder 3">
            <a:extLst>
              <a:ext uri="{FF2B5EF4-FFF2-40B4-BE49-F238E27FC236}">
                <a16:creationId xmlns:a16="http://schemas.microsoft.com/office/drawing/2014/main" id="{97610F42-6B6F-4A1D-AC5F-6B3EF05DD59F}"/>
              </a:ext>
            </a:extLst>
          </p:cNvPr>
          <p:cNvSpPr>
            <a:spLocks noGrp="1"/>
          </p:cNvSpPr>
          <p:nvPr>
            <p:ph type="sldNum" sz="quarter" idx="16"/>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78978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1BC1A6-FA88-4814-A368-FA1F0C3E5EF9}"/>
              </a:ext>
            </a:extLst>
          </p:cNvPr>
          <p:cNvSpPr/>
          <p:nvPr userDrawn="1"/>
        </p:nvSpPr>
        <p:spPr>
          <a:xfrm>
            <a:off x="0" y="0"/>
            <a:ext cx="12191999" cy="6858000"/>
          </a:xfrm>
          <a:prstGeom prst="rect">
            <a:avLst/>
          </a:prstGeom>
          <a:solidFill>
            <a:srgbClr val="37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C1BCF969-F22E-4363-BD98-B53B34219A98}"/>
              </a:ext>
            </a:extLst>
          </p:cNvPr>
          <p:cNvGrpSpPr/>
          <p:nvPr userDrawn="1"/>
        </p:nvGrpSpPr>
        <p:grpSpPr>
          <a:xfrm>
            <a:off x="6875462" y="0"/>
            <a:ext cx="5316538" cy="6858000"/>
            <a:chOff x="6242051" y="0"/>
            <a:chExt cx="5316538" cy="6858000"/>
          </a:xfrm>
        </p:grpSpPr>
        <p:sp>
          <p:nvSpPr>
            <p:cNvPr id="10" name="Freeform 6">
              <a:extLst>
                <a:ext uri="{FF2B5EF4-FFF2-40B4-BE49-F238E27FC236}">
                  <a16:creationId xmlns:a16="http://schemas.microsoft.com/office/drawing/2014/main" id="{05E60E73-F1E3-409B-9111-F5BDA2C949A4}"/>
                </a:ext>
              </a:extLst>
            </p:cNvPr>
            <p:cNvSpPr>
              <a:spLocks/>
            </p:cNvSpPr>
            <p:nvPr userDrawn="1"/>
          </p:nvSpPr>
          <p:spPr bwMode="auto">
            <a:xfrm>
              <a:off x="6307138" y="0"/>
              <a:ext cx="5251450" cy="4816475"/>
            </a:xfrm>
            <a:custGeom>
              <a:avLst/>
              <a:gdLst>
                <a:gd name="T0" fmla="*/ 8701 w 16628"/>
                <a:gd name="T1" fmla="*/ 15209 h 15209"/>
                <a:gd name="T2" fmla="*/ 8701 w 16628"/>
                <a:gd name="T3" fmla="*/ 15209 h 15209"/>
                <a:gd name="T4" fmla="*/ 16628 w 16628"/>
                <a:gd name="T5" fmla="*/ 10101 h 15209"/>
                <a:gd name="T6" fmla="*/ 16628 w 16628"/>
                <a:gd name="T7" fmla="*/ 0 h 15209"/>
                <a:gd name="T8" fmla="*/ 0 w 16628"/>
                <a:gd name="T9" fmla="*/ 0 h 15209"/>
                <a:gd name="T10" fmla="*/ 0 w 16628"/>
                <a:gd name="T11" fmla="*/ 6508 h 15209"/>
                <a:gd name="T12" fmla="*/ 8701 w 16628"/>
                <a:gd name="T13" fmla="*/ 15209 h 15209"/>
              </a:gdLst>
              <a:ahLst/>
              <a:cxnLst>
                <a:cxn ang="0">
                  <a:pos x="T0" y="T1"/>
                </a:cxn>
                <a:cxn ang="0">
                  <a:pos x="T2" y="T3"/>
                </a:cxn>
                <a:cxn ang="0">
                  <a:pos x="T4" y="T5"/>
                </a:cxn>
                <a:cxn ang="0">
                  <a:pos x="T6" y="T7"/>
                </a:cxn>
                <a:cxn ang="0">
                  <a:pos x="T8" y="T9"/>
                </a:cxn>
                <a:cxn ang="0">
                  <a:pos x="T10" y="T11"/>
                </a:cxn>
                <a:cxn ang="0">
                  <a:pos x="T12" y="T13"/>
                </a:cxn>
              </a:cxnLst>
              <a:rect l="0" t="0" r="r" b="b"/>
              <a:pathLst>
                <a:path w="16628" h="15209">
                  <a:moveTo>
                    <a:pt x="8701" y="15209"/>
                  </a:moveTo>
                  <a:cubicBezTo>
                    <a:pt x="8701" y="15209"/>
                    <a:pt x="8701" y="15209"/>
                    <a:pt x="8701" y="15209"/>
                  </a:cubicBezTo>
                  <a:cubicBezTo>
                    <a:pt x="12225" y="15209"/>
                    <a:pt x="15260" y="13114"/>
                    <a:pt x="16628" y="10101"/>
                  </a:cubicBezTo>
                  <a:cubicBezTo>
                    <a:pt x="16628" y="0"/>
                    <a:pt x="16628" y="0"/>
                    <a:pt x="16628" y="0"/>
                  </a:cubicBezTo>
                  <a:cubicBezTo>
                    <a:pt x="0" y="0"/>
                    <a:pt x="0" y="0"/>
                    <a:pt x="0" y="0"/>
                  </a:cubicBezTo>
                  <a:cubicBezTo>
                    <a:pt x="0" y="6508"/>
                    <a:pt x="0" y="6508"/>
                    <a:pt x="0" y="6508"/>
                  </a:cubicBezTo>
                  <a:cubicBezTo>
                    <a:pt x="0" y="11314"/>
                    <a:pt x="3896" y="15209"/>
                    <a:pt x="8701" y="1520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5E1EC7C4-B361-4504-AACA-92C6878833E5}"/>
                </a:ext>
              </a:extLst>
            </p:cNvPr>
            <p:cNvSpPr>
              <a:spLocks/>
            </p:cNvSpPr>
            <p:nvPr userDrawn="1"/>
          </p:nvSpPr>
          <p:spPr bwMode="auto">
            <a:xfrm>
              <a:off x="6242051" y="4870450"/>
              <a:ext cx="5316538" cy="1987550"/>
            </a:xfrm>
            <a:custGeom>
              <a:avLst/>
              <a:gdLst>
                <a:gd name="T0" fmla="*/ 8906 w 16833"/>
                <a:gd name="T1" fmla="*/ 0 h 6279"/>
                <a:gd name="T2" fmla="*/ 0 w 16833"/>
                <a:gd name="T3" fmla="*/ 6279 h 6279"/>
                <a:gd name="T4" fmla="*/ 16833 w 16833"/>
                <a:gd name="T5" fmla="*/ 6279 h 6279"/>
                <a:gd name="T6" fmla="*/ 16833 w 16833"/>
                <a:gd name="T7" fmla="*/ 4302 h 6279"/>
                <a:gd name="T8" fmla="*/ 8906 w 16833"/>
                <a:gd name="T9" fmla="*/ 0 h 6279"/>
              </a:gdLst>
              <a:ahLst/>
              <a:cxnLst>
                <a:cxn ang="0">
                  <a:pos x="T0" y="T1"/>
                </a:cxn>
                <a:cxn ang="0">
                  <a:pos x="T2" y="T3"/>
                </a:cxn>
                <a:cxn ang="0">
                  <a:pos x="T4" y="T5"/>
                </a:cxn>
                <a:cxn ang="0">
                  <a:pos x="T6" y="T7"/>
                </a:cxn>
                <a:cxn ang="0">
                  <a:pos x="T8" y="T9"/>
                </a:cxn>
              </a:cxnLst>
              <a:rect l="0" t="0" r="r" b="b"/>
              <a:pathLst>
                <a:path w="16833" h="6279">
                  <a:moveTo>
                    <a:pt x="8906" y="0"/>
                  </a:moveTo>
                  <a:cubicBezTo>
                    <a:pt x="4799" y="0"/>
                    <a:pt x="1304" y="2619"/>
                    <a:pt x="0" y="6279"/>
                  </a:cubicBezTo>
                  <a:cubicBezTo>
                    <a:pt x="16833" y="6279"/>
                    <a:pt x="16833" y="6279"/>
                    <a:pt x="16833" y="6279"/>
                  </a:cubicBezTo>
                  <a:cubicBezTo>
                    <a:pt x="16833" y="4302"/>
                    <a:pt x="16833" y="4302"/>
                    <a:pt x="16833" y="4302"/>
                  </a:cubicBezTo>
                  <a:cubicBezTo>
                    <a:pt x="15147" y="1712"/>
                    <a:pt x="12227" y="0"/>
                    <a:pt x="89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2" name="Picture 11">
            <a:extLst>
              <a:ext uri="{FF2B5EF4-FFF2-40B4-BE49-F238E27FC236}">
                <a16:creationId xmlns:a16="http://schemas.microsoft.com/office/drawing/2014/main" id="{69E87CCB-CBBD-4B69-825A-5D4AEE2801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12748" y="3951912"/>
            <a:ext cx="1688726" cy="1686238"/>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lang="en-AU" dirty="0"/>
              <a:t>Deakin University CRICOS Provider Code: 00113B</a:t>
            </a:r>
            <a:endParaRPr lang="en-GB" dirty="0"/>
          </a:p>
        </p:txBody>
      </p:sp>
      <p:sp>
        <p:nvSpPr>
          <p:cNvPr id="3" name="Subtitle 2"/>
          <p:cNvSpPr>
            <a:spLocks noGrp="1"/>
          </p:cNvSpPr>
          <p:nvPr>
            <p:ph type="subTitle" idx="1" hasCustomPrompt="1"/>
          </p:nvPr>
        </p:nvSpPr>
        <p:spPr>
          <a:xfrm>
            <a:off x="403908" y="3051740"/>
            <a:ext cx="5040000" cy="2206060"/>
          </a:xfrm>
        </p:spPr>
        <p:txBody>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2" name="Title 1"/>
          <p:cNvSpPr>
            <a:spLocks noGrp="1"/>
          </p:cNvSpPr>
          <p:nvPr>
            <p:ph type="ctrTitle" hasCustomPrompt="1"/>
          </p:nvPr>
        </p:nvSpPr>
        <p:spPr>
          <a:xfrm>
            <a:off x="403907" y="1122363"/>
            <a:ext cx="5040000" cy="1835208"/>
          </a:xfrm>
        </p:spPr>
        <p:txBody>
          <a:bodyPr anchor="b"/>
          <a:lstStyle>
            <a:lvl1pPr algn="l">
              <a:defRPr sz="4500" b="0">
                <a:solidFill>
                  <a:schemeClr val="bg1"/>
                </a:solidFill>
              </a:defRPr>
            </a:lvl1pPr>
          </a:lstStyle>
          <a:p>
            <a:r>
              <a:rPr lang="en-US" dirty="0"/>
              <a:t>Click to add title</a:t>
            </a:r>
            <a:endParaRPr lang="en-GB" dirty="0"/>
          </a:p>
        </p:txBody>
      </p:sp>
    </p:spTree>
    <p:extLst>
      <p:ext uri="{BB962C8B-B14F-4D97-AF65-F5344CB8AC3E}">
        <p14:creationId xmlns:p14="http://schemas.microsoft.com/office/powerpoint/2010/main" val="260836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Two Box B">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11" name="Text Placeholder 7">
            <a:extLst>
              <a:ext uri="{FF2B5EF4-FFF2-40B4-BE49-F238E27FC236}">
                <a16:creationId xmlns:a16="http://schemas.microsoft.com/office/drawing/2014/main" id="{55BB8D98-408E-46F3-8147-011B3F4094F4}"/>
              </a:ext>
            </a:extLst>
          </p:cNvPr>
          <p:cNvSpPr>
            <a:spLocks noGrp="1"/>
          </p:cNvSpPr>
          <p:nvPr>
            <p:ph type="body" sz="quarter" idx="14" hasCustomPrompt="1"/>
          </p:nvPr>
        </p:nvSpPr>
        <p:spPr>
          <a:xfrm>
            <a:off x="5476368" y="1935480"/>
            <a:ext cx="4658232"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8" name="Text Placeholder 7"/>
          <p:cNvSpPr>
            <a:spLocks noGrp="1"/>
          </p:cNvSpPr>
          <p:nvPr>
            <p:ph type="body" sz="quarter" idx="13" hasCustomPrompt="1"/>
          </p:nvPr>
        </p:nvSpPr>
        <p:spPr>
          <a:xfrm>
            <a:off x="455294" y="1935480"/>
            <a:ext cx="4650105"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02D4F429-575C-4C96-A1A4-C9A9633C4ACD}"/>
              </a:ext>
            </a:extLst>
          </p:cNvPr>
          <p:cNvSpPr>
            <a:spLocks noGrp="1"/>
          </p:cNvSpPr>
          <p:nvPr>
            <p:ph type="dt" sz="half" idx="15"/>
          </p:nvPr>
        </p:nvSpPr>
        <p:spPr/>
        <p:txBody>
          <a:bodyPr/>
          <a:lstStyle/>
          <a:p>
            <a:endParaRPr lang="en-GB" dirty="0"/>
          </a:p>
        </p:txBody>
      </p:sp>
      <p:sp>
        <p:nvSpPr>
          <p:cNvPr id="4" name="Slide Number Placeholder 3">
            <a:extLst>
              <a:ext uri="{FF2B5EF4-FFF2-40B4-BE49-F238E27FC236}">
                <a16:creationId xmlns:a16="http://schemas.microsoft.com/office/drawing/2014/main" id="{4EE50ECC-2456-4D51-A9C7-11D8B075991B}"/>
              </a:ext>
            </a:extLst>
          </p:cNvPr>
          <p:cNvSpPr>
            <a:spLocks noGrp="1"/>
          </p:cNvSpPr>
          <p:nvPr>
            <p:ph type="sldNum" sz="quarter" idx="16"/>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279038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ll-out Tex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a:extLst>
              <a:ext uri="{FF2B5EF4-FFF2-40B4-BE49-F238E27FC236}">
                <a16:creationId xmlns:a16="http://schemas.microsoft.com/office/drawing/2014/main" id="{0FCE13B1-D79A-444F-B333-38B89203CDC6}"/>
              </a:ext>
            </a:extLst>
          </p:cNvPr>
          <p:cNvSpPr>
            <a:spLocks noGrp="1"/>
          </p:cNvSpPr>
          <p:nvPr>
            <p:ph type="pic" sz="quarter" idx="13" hasCustomPrompt="1"/>
          </p:nvPr>
        </p:nvSpPr>
        <p:spPr>
          <a:xfrm>
            <a:off x="0" y="1168527"/>
            <a:ext cx="6914081" cy="5040000"/>
          </a:xfrm>
          <a:custGeom>
            <a:avLst/>
            <a:gdLst>
              <a:gd name="connsiteX0" fmla="*/ 0 w 6914081"/>
              <a:gd name="connsiteY0" fmla="*/ 0 h 5040000"/>
              <a:gd name="connsiteX1" fmla="*/ 1718132 w 6914081"/>
              <a:gd name="connsiteY1" fmla="*/ 0 h 5040000"/>
              <a:gd name="connsiteX2" fmla="*/ 1849535 w 6914081"/>
              <a:gd name="connsiteY2" fmla="*/ 0 h 5040000"/>
              <a:gd name="connsiteX3" fmla="*/ 1961211 w 6914081"/>
              <a:gd name="connsiteY3" fmla="*/ 0 h 5040000"/>
              <a:gd name="connsiteX4" fmla="*/ 4393721 w 6914081"/>
              <a:gd name="connsiteY4" fmla="*/ 0 h 5040000"/>
              <a:gd name="connsiteX5" fmla="*/ 6914081 w 6914081"/>
              <a:gd name="connsiteY5" fmla="*/ 2520000 h 5040000"/>
              <a:gd name="connsiteX6" fmla="*/ 4393721 w 6914081"/>
              <a:gd name="connsiteY6" fmla="*/ 5040000 h 5040000"/>
              <a:gd name="connsiteX7" fmla="*/ 1859227 w 6914081"/>
              <a:gd name="connsiteY7" fmla="*/ 5040000 h 5040000"/>
              <a:gd name="connsiteX8" fmla="*/ 1849535 w 6914081"/>
              <a:gd name="connsiteY8" fmla="*/ 5040000 h 5040000"/>
              <a:gd name="connsiteX9" fmla="*/ 1799784 w 6914081"/>
              <a:gd name="connsiteY9" fmla="*/ 5040000 h 5040000"/>
              <a:gd name="connsiteX10" fmla="*/ 1718132 w 6914081"/>
              <a:gd name="connsiteY10" fmla="*/ 5040000 h 5040000"/>
              <a:gd name="connsiteX11" fmla="*/ 0 w 6914081"/>
              <a:gd name="connsiteY11" fmla="*/ 5040000 h 50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4081" h="5040000">
                <a:moveTo>
                  <a:pt x="0" y="0"/>
                </a:moveTo>
                <a:lnTo>
                  <a:pt x="1718132" y="0"/>
                </a:lnTo>
                <a:lnTo>
                  <a:pt x="1849535" y="0"/>
                </a:lnTo>
                <a:lnTo>
                  <a:pt x="1961211" y="0"/>
                </a:lnTo>
                <a:cubicBezTo>
                  <a:pt x="4393721" y="0"/>
                  <a:pt x="4393721" y="0"/>
                  <a:pt x="4393721" y="0"/>
                </a:cubicBezTo>
                <a:cubicBezTo>
                  <a:pt x="5785141" y="0"/>
                  <a:pt x="6914081" y="1128780"/>
                  <a:pt x="6914081" y="2520000"/>
                </a:cubicBezTo>
                <a:cubicBezTo>
                  <a:pt x="6914081" y="3911221"/>
                  <a:pt x="5785141" y="5040000"/>
                  <a:pt x="4393721" y="5040000"/>
                </a:cubicBezTo>
                <a:cubicBezTo>
                  <a:pt x="2721478" y="5040000"/>
                  <a:pt x="2094386" y="5040000"/>
                  <a:pt x="1859227" y="5040000"/>
                </a:cubicBezTo>
                <a:lnTo>
                  <a:pt x="1849535" y="5040000"/>
                </a:lnTo>
                <a:lnTo>
                  <a:pt x="1799784" y="5040000"/>
                </a:lnTo>
                <a:cubicBezTo>
                  <a:pt x="1718132" y="5040000"/>
                  <a:pt x="1718132" y="5040000"/>
                  <a:pt x="1718132" y="5040000"/>
                </a:cubicBezTo>
                <a:lnTo>
                  <a:pt x="0" y="5040000"/>
                </a:lnTo>
                <a:close/>
              </a:path>
            </a:pathLst>
          </a:custGeom>
          <a:solidFill>
            <a:schemeClr val="bg1">
              <a:lumMod val="75000"/>
            </a:schemeClr>
          </a:solidFill>
        </p:spPr>
        <p:txBody>
          <a:bodyPr wrap="square" lIns="144000" tIns="144000">
            <a:noAutofit/>
          </a:bodyPr>
          <a:lstStyle>
            <a:lvl1pPr>
              <a:defRPr sz="1400">
                <a:solidFill>
                  <a:schemeClr val="bg1"/>
                </a:solidFill>
              </a:defRPr>
            </a:lvl1pPr>
          </a:lstStyle>
          <a:p>
            <a:r>
              <a:rPr lang="en-AU" sz="1400" dirty="0"/>
              <a:t>Click Icon to Add Image</a:t>
            </a:r>
            <a:endParaRPr lang="en-AU" dirty="0"/>
          </a:p>
        </p:txBody>
      </p:sp>
      <p:grpSp>
        <p:nvGrpSpPr>
          <p:cNvPr id="7" name="Group 6">
            <a:extLst>
              <a:ext uri="{FF2B5EF4-FFF2-40B4-BE49-F238E27FC236}">
                <a16:creationId xmlns:a16="http://schemas.microsoft.com/office/drawing/2014/main" id="{C6C220E7-CF4D-42E3-BD00-DA74E54897BF}"/>
              </a:ext>
            </a:extLst>
          </p:cNvPr>
          <p:cNvGrpSpPr/>
          <p:nvPr userDrawn="1"/>
        </p:nvGrpSpPr>
        <p:grpSpPr>
          <a:xfrm>
            <a:off x="10928350" y="5589545"/>
            <a:ext cx="1062566" cy="1065213"/>
            <a:chOff x="10928350" y="5591175"/>
            <a:chExt cx="1062566" cy="1065213"/>
          </a:xfrm>
        </p:grpSpPr>
        <p:sp>
          <p:nvSpPr>
            <p:cNvPr id="8" name="Text Placeholder 5">
              <a:extLst>
                <a:ext uri="{FF2B5EF4-FFF2-40B4-BE49-F238E27FC236}">
                  <a16:creationId xmlns:a16="http://schemas.microsoft.com/office/drawing/2014/main" id="{5993699A-7443-40CA-9240-B436BDA493CB}"/>
                </a:ext>
              </a:extLst>
            </p:cNvPr>
            <p:cNvSpPr txBox="1">
              <a:spLocks noChangeAspect="1"/>
            </p:cNvSpPr>
            <p:nvPr userDrawn="1"/>
          </p:nvSpPr>
          <p:spPr>
            <a:xfrm>
              <a:off x="10928916" y="5592758"/>
              <a:ext cx="1062000" cy="1062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9" name="Freeform 6">
              <a:extLst>
                <a:ext uri="{FF2B5EF4-FFF2-40B4-BE49-F238E27FC236}">
                  <a16:creationId xmlns:a16="http://schemas.microsoft.com/office/drawing/2014/main" id="{5CFBE4F2-3A6B-4A6A-B942-FE41CF7D718A}"/>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20" name="Text Placeholder 19">
            <a:extLst>
              <a:ext uri="{FF2B5EF4-FFF2-40B4-BE49-F238E27FC236}">
                <a16:creationId xmlns:a16="http://schemas.microsoft.com/office/drawing/2014/main" id="{B7538734-08FE-4AEA-8C4B-1B9FD40865F2}"/>
              </a:ext>
            </a:extLst>
          </p:cNvPr>
          <p:cNvSpPr>
            <a:spLocks noGrp="1"/>
          </p:cNvSpPr>
          <p:nvPr>
            <p:ph type="body" sz="quarter" idx="14" hasCustomPrompt="1"/>
          </p:nvPr>
        </p:nvSpPr>
        <p:spPr>
          <a:xfrm>
            <a:off x="7172323" y="1276415"/>
            <a:ext cx="4744800" cy="4744800"/>
          </a:xfrm>
          <a:custGeom>
            <a:avLst/>
            <a:gdLst>
              <a:gd name="connsiteX0" fmla="*/ 2372400 w 4744800"/>
              <a:gd name="connsiteY0" fmla="*/ 0 h 4744800"/>
              <a:gd name="connsiteX1" fmla="*/ 4744800 w 4744800"/>
              <a:gd name="connsiteY1" fmla="*/ 2372400 h 4744800"/>
              <a:gd name="connsiteX2" fmla="*/ 2372400 w 4744800"/>
              <a:gd name="connsiteY2" fmla="*/ 4744800 h 4744800"/>
              <a:gd name="connsiteX3" fmla="*/ 0 w 4744800"/>
              <a:gd name="connsiteY3" fmla="*/ 2372400 h 4744800"/>
              <a:gd name="connsiteX4" fmla="*/ 2372400 w 4744800"/>
              <a:gd name="connsiteY4" fmla="*/ 0 h 474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4800" h="4744800">
                <a:moveTo>
                  <a:pt x="2372400" y="0"/>
                </a:moveTo>
                <a:cubicBezTo>
                  <a:pt x="3682640" y="0"/>
                  <a:pt x="4744800" y="1062160"/>
                  <a:pt x="4744800" y="2372400"/>
                </a:cubicBezTo>
                <a:cubicBezTo>
                  <a:pt x="4744800" y="3682640"/>
                  <a:pt x="3682640" y="4744800"/>
                  <a:pt x="2372400" y="4744800"/>
                </a:cubicBezTo>
                <a:cubicBezTo>
                  <a:pt x="1062160" y="4744800"/>
                  <a:pt x="0" y="3682640"/>
                  <a:pt x="0" y="2372400"/>
                </a:cubicBezTo>
                <a:cubicBezTo>
                  <a:pt x="0" y="1062160"/>
                  <a:pt x="1062160" y="0"/>
                  <a:pt x="2372400" y="0"/>
                </a:cubicBezTo>
                <a:close/>
              </a:path>
            </a:pathLst>
          </a:custGeom>
          <a:solidFill>
            <a:schemeClr val="tx2"/>
          </a:solidFill>
        </p:spPr>
        <p:txBody>
          <a:bodyPr wrap="square" lIns="108000" tIns="144000" rIns="108000" bIns="144000" anchor="ctr">
            <a:noAutofit/>
          </a:bodyPr>
          <a:lstStyle>
            <a:lvl1pPr algn="ctr">
              <a:spcBef>
                <a:spcPts val="0"/>
              </a:spcBef>
              <a:spcAft>
                <a:spcPts val="0"/>
              </a:spcAft>
              <a:defRPr sz="3000" b="1">
                <a:solidFill>
                  <a:schemeClr val="bg1"/>
                </a:solidFill>
              </a:defRPr>
            </a:lvl1pPr>
            <a:lvl2pPr algn="ctr">
              <a:defRPr sz="2400">
                <a:solidFill>
                  <a:schemeClr val="bg1"/>
                </a:solidFill>
                <a:latin typeface="Calibri Light" panose="020F0302020204030204" pitchFamily="34" charset="0"/>
                <a:cs typeface="Calibri Light" panose="020F0302020204030204" pitchFamily="34" charset="0"/>
              </a:defRPr>
            </a:lvl2pPr>
            <a:lvl3pPr marL="0" indent="0" algn="ctr">
              <a:buNone/>
              <a:defRPr sz="2400">
                <a:solidFill>
                  <a:schemeClr val="bg1"/>
                </a:solidFill>
                <a:latin typeface="Calibri Light" panose="020F0302020204030204" pitchFamily="34" charset="0"/>
                <a:cs typeface="Calibri Light" panose="020F0302020204030204" pitchFamily="34" charset="0"/>
              </a:defRPr>
            </a:lvl3pPr>
            <a:lvl4pPr marL="0" indent="0" algn="ctr">
              <a:buNone/>
              <a:defRPr sz="2400">
                <a:solidFill>
                  <a:schemeClr val="bg1"/>
                </a:solidFill>
                <a:latin typeface="Calibri Light" panose="020F0302020204030204" pitchFamily="34" charset="0"/>
                <a:cs typeface="Calibri Light" panose="020F0302020204030204" pitchFamily="34" charset="0"/>
              </a:defRPr>
            </a:lvl4pPr>
            <a:lvl5pPr marL="0" algn="ctr">
              <a:defRPr sz="2400">
                <a:solidFill>
                  <a:schemeClr val="bg1"/>
                </a:solidFill>
                <a:latin typeface="Calibri Light" panose="020F0302020204030204" pitchFamily="34" charset="0"/>
                <a:cs typeface="Calibri Light" panose="020F0302020204030204" pitchFamily="34" charset="0"/>
              </a:defRPr>
            </a:lvl5pPr>
            <a:lvl6pPr algn="ctr">
              <a:defRPr sz="2400">
                <a:solidFill>
                  <a:schemeClr val="bg1"/>
                </a:solidFill>
                <a:latin typeface="Calibri Light" panose="020F0302020204030204" pitchFamily="34" charset="0"/>
                <a:cs typeface="Calibri Light" panose="020F0302020204030204" pitchFamily="34" charset="0"/>
              </a:defRPr>
            </a:lvl6pPr>
            <a:lvl7pPr algn="ctr">
              <a:defRPr sz="2400">
                <a:solidFill>
                  <a:schemeClr val="bg1"/>
                </a:solidFill>
                <a:latin typeface="Calibri Light" panose="020F0302020204030204" pitchFamily="34" charset="0"/>
                <a:cs typeface="Calibri Light" panose="020F0302020204030204" pitchFamily="34" charset="0"/>
              </a:defRPr>
            </a:lvl7pPr>
            <a:lvl8pPr algn="ctr">
              <a:defRPr sz="2400">
                <a:solidFill>
                  <a:schemeClr val="bg1"/>
                </a:solidFill>
                <a:latin typeface="Calibri Light" panose="020F0302020204030204" pitchFamily="34" charset="0"/>
                <a:cs typeface="Calibri Light" panose="020F0302020204030204" pitchFamily="34" charset="0"/>
              </a:defRPr>
            </a:lvl8pPr>
            <a:lvl9pPr algn="ctr">
              <a:defRPr sz="2400">
                <a:solidFill>
                  <a:schemeClr val="bg1"/>
                </a:solidFill>
                <a:latin typeface="Calibri Light" panose="020F0302020204030204" pitchFamily="34" charset="0"/>
                <a:cs typeface="Calibri Light" panose="020F0302020204030204" pitchFamily="34" charset="0"/>
              </a:defRPr>
            </a:lvl9pPr>
          </a:lstStyle>
          <a:p>
            <a:pPr lvl="0"/>
            <a:r>
              <a:rPr lang="en-US" dirty="0"/>
              <a:t>Pull-out copy</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54D84C19-1013-4845-B4FB-13502D740BA6}"/>
              </a:ext>
            </a:extLst>
          </p:cNvPr>
          <p:cNvSpPr>
            <a:spLocks noGrp="1"/>
          </p:cNvSpPr>
          <p:nvPr>
            <p:ph type="dt" sz="half" idx="15"/>
          </p:nvPr>
        </p:nvSpPr>
        <p:spPr/>
        <p:txBody>
          <a:bodyPr/>
          <a:lstStyle/>
          <a:p>
            <a:endParaRPr lang="en-GB" dirty="0"/>
          </a:p>
        </p:txBody>
      </p:sp>
      <p:sp>
        <p:nvSpPr>
          <p:cNvPr id="5" name="Slide Number Placeholder 4">
            <a:extLst>
              <a:ext uri="{FF2B5EF4-FFF2-40B4-BE49-F238E27FC236}">
                <a16:creationId xmlns:a16="http://schemas.microsoft.com/office/drawing/2014/main" id="{269E64DA-4ACB-46BF-9E62-FAC0E0D0529D}"/>
              </a:ext>
            </a:extLst>
          </p:cNvPr>
          <p:cNvSpPr>
            <a:spLocks noGrp="1"/>
          </p:cNvSpPr>
          <p:nvPr>
            <p:ph type="sldNum" sz="quarter" idx="16"/>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239521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A">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84956DFD-7DE9-4BDA-81D6-710A98B0D144}"/>
              </a:ext>
            </a:extLst>
          </p:cNvPr>
          <p:cNvGrpSpPr/>
          <p:nvPr userDrawn="1"/>
        </p:nvGrpSpPr>
        <p:grpSpPr>
          <a:xfrm>
            <a:off x="10928350" y="5589545"/>
            <a:ext cx="1062566" cy="1065213"/>
            <a:chOff x="10928350" y="5591175"/>
            <a:chExt cx="1062566" cy="1065213"/>
          </a:xfrm>
        </p:grpSpPr>
        <p:sp>
          <p:nvSpPr>
            <p:cNvPr id="8" name="Text Placeholder 5">
              <a:extLst>
                <a:ext uri="{FF2B5EF4-FFF2-40B4-BE49-F238E27FC236}">
                  <a16:creationId xmlns:a16="http://schemas.microsoft.com/office/drawing/2014/main" id="{96B380C3-4B95-4998-A67E-BC6FF1DD8F47}"/>
                </a:ext>
              </a:extLst>
            </p:cNvPr>
            <p:cNvSpPr txBox="1">
              <a:spLocks noChangeAspect="1"/>
            </p:cNvSpPr>
            <p:nvPr userDrawn="1"/>
          </p:nvSpPr>
          <p:spPr>
            <a:xfrm>
              <a:off x="10928916" y="5592758"/>
              <a:ext cx="1062000" cy="1062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9" name="Freeform 6">
              <a:extLst>
                <a:ext uri="{FF2B5EF4-FFF2-40B4-BE49-F238E27FC236}">
                  <a16:creationId xmlns:a16="http://schemas.microsoft.com/office/drawing/2014/main" id="{D3D7AE1B-77BB-4791-B363-9BA8F794539E}"/>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18" name="Text Placeholder 17">
            <a:extLst>
              <a:ext uri="{FF2B5EF4-FFF2-40B4-BE49-F238E27FC236}">
                <a16:creationId xmlns:a16="http://schemas.microsoft.com/office/drawing/2014/main" id="{A16D5FAB-27FB-4A02-AF32-8E7F184C40EC}"/>
              </a:ext>
            </a:extLst>
          </p:cNvPr>
          <p:cNvSpPr>
            <a:spLocks noGrp="1"/>
          </p:cNvSpPr>
          <p:nvPr>
            <p:ph type="body" sz="quarter" idx="14" hasCustomPrompt="1"/>
          </p:nvPr>
        </p:nvSpPr>
        <p:spPr>
          <a:xfrm>
            <a:off x="6989777" y="1260602"/>
            <a:ext cx="5202223" cy="3996000"/>
          </a:xfrm>
          <a:custGeom>
            <a:avLst/>
            <a:gdLst>
              <a:gd name="connsiteX0" fmla="*/ 2001099 w 5202223"/>
              <a:gd name="connsiteY0" fmla="*/ 0 h 3996000"/>
              <a:gd name="connsiteX1" fmla="*/ 5202223 w 5202223"/>
              <a:gd name="connsiteY1" fmla="*/ 0 h 3996000"/>
              <a:gd name="connsiteX2" fmla="*/ 5202223 w 5202223"/>
              <a:gd name="connsiteY2" fmla="*/ 3996000 h 3996000"/>
              <a:gd name="connsiteX3" fmla="*/ 2001099 w 5202223"/>
              <a:gd name="connsiteY3" fmla="*/ 3996000 h 3996000"/>
              <a:gd name="connsiteX4" fmla="*/ 0 w 5202223"/>
              <a:gd name="connsiteY4" fmla="*/ 1996418 h 3996000"/>
              <a:gd name="connsiteX5" fmla="*/ 2001099 w 5202223"/>
              <a:gd name="connsiteY5" fmla="*/ 0 h 39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2223" h="3996000">
                <a:moveTo>
                  <a:pt x="2001099" y="0"/>
                </a:moveTo>
                <a:cubicBezTo>
                  <a:pt x="2001099" y="0"/>
                  <a:pt x="2001099" y="0"/>
                  <a:pt x="5202223" y="0"/>
                </a:cubicBezTo>
                <a:lnTo>
                  <a:pt x="5202223" y="3996000"/>
                </a:lnTo>
                <a:cubicBezTo>
                  <a:pt x="5202223" y="3996000"/>
                  <a:pt x="5202223" y="3996000"/>
                  <a:pt x="2001099" y="3996000"/>
                </a:cubicBezTo>
                <a:cubicBezTo>
                  <a:pt x="896062" y="3996000"/>
                  <a:pt x="0" y="3100618"/>
                  <a:pt x="0" y="1996418"/>
                </a:cubicBezTo>
                <a:cubicBezTo>
                  <a:pt x="0" y="892219"/>
                  <a:pt x="896062" y="0"/>
                  <a:pt x="2001099" y="0"/>
                </a:cubicBezTo>
                <a:close/>
              </a:path>
            </a:pathLst>
          </a:custGeom>
          <a:solidFill>
            <a:schemeClr val="tx2"/>
          </a:solidFill>
        </p:spPr>
        <p:txBody>
          <a:bodyPr wrap="square" lIns="1224000" tIns="108000" rIns="144000" bIns="108000" anchor="ctr">
            <a:noAutofit/>
          </a:bodyPr>
          <a:lstStyle>
            <a:lvl1pPr marL="90000" indent="-90000">
              <a:lnSpc>
                <a:spcPct val="100000"/>
              </a:lnSpc>
              <a:spcBef>
                <a:spcPts val="0"/>
              </a:spcBef>
              <a:spcAft>
                <a:spcPts val="0"/>
              </a:spcAft>
              <a:buFont typeface="Calibri" panose="020F0502020204030204" pitchFamily="34" charset="0"/>
              <a:buChar char="‘"/>
              <a:defRPr sz="2800">
                <a:solidFill>
                  <a:schemeClr val="bg1"/>
                </a:solidFill>
                <a:latin typeface="Calibri Light" panose="020F0302020204030204" pitchFamily="34" charset="0"/>
                <a:cs typeface="Calibri Light" panose="020F0302020204030204" pitchFamily="34" charset="0"/>
              </a:defRPr>
            </a:lvl1pPr>
            <a:lvl2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2pPr>
            <a:lvl3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3pPr>
            <a:lvl4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4pPr>
            <a:lvl5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5pPr>
            <a:lvl6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6pPr>
            <a:lvl7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7pPr>
            <a:lvl8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8pPr>
            <a:lvl9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9pPr>
          </a:lstStyle>
          <a:p>
            <a:pPr lvl="0"/>
            <a:r>
              <a:rPr lang="en-US" dirty="0"/>
              <a:t>Pull-out quote</a:t>
            </a:r>
          </a:p>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10" name="Text Placeholder 7">
            <a:extLst>
              <a:ext uri="{FF2B5EF4-FFF2-40B4-BE49-F238E27FC236}">
                <a16:creationId xmlns:a16="http://schemas.microsoft.com/office/drawing/2014/main" id="{7A440D47-120F-417D-B465-94954774363E}"/>
              </a:ext>
            </a:extLst>
          </p:cNvPr>
          <p:cNvSpPr>
            <a:spLocks noGrp="1"/>
          </p:cNvSpPr>
          <p:nvPr>
            <p:ph type="body" sz="quarter" idx="13" hasCustomPrompt="1"/>
          </p:nvPr>
        </p:nvSpPr>
        <p:spPr>
          <a:xfrm>
            <a:off x="438150" y="1403350"/>
            <a:ext cx="6067425" cy="4792663"/>
          </a:xfrm>
        </p:spPr>
        <p:txBody>
          <a:bodyPr/>
          <a:lstStyle>
            <a:lvl1pPr>
              <a:spcBef>
                <a:spcPts val="0"/>
              </a:spcBef>
              <a:spcAft>
                <a:spcPts val="400"/>
              </a:spcAft>
              <a:defRPr/>
            </a:lvl1pPr>
            <a:lvl2pPr>
              <a:spcAft>
                <a:spcPts val="600"/>
              </a:spcAft>
              <a:defRPr sz="2000"/>
            </a:lvl2pPr>
            <a:lvl3pPr marL="0" indent="0">
              <a:buNone/>
              <a:defRPr>
                <a:latin typeface="Calibri Light" panose="020F0302020204030204" pitchFamily="34" charset="0"/>
                <a:cs typeface="Calibri Light" panose="020F0302020204030204" pitchFamily="34" charset="0"/>
              </a:defRPr>
            </a:lvl3pPr>
            <a:lvl4pPr marL="180000" indent="-180000">
              <a:buSzPct val="110000"/>
              <a:buFont typeface="Arial" panose="020B0604020202020204" pitchFamily="34" charset="0"/>
              <a:buChar char="•"/>
              <a:defRPr>
                <a:latin typeface="Calibri Light" panose="020F0302020204030204" pitchFamily="34" charset="0"/>
                <a:cs typeface="Calibri Light" panose="020F0302020204030204" pitchFamily="34" charset="0"/>
              </a:defRPr>
            </a:lvl4pPr>
            <a:lvl5pPr marL="360000" indent="-180000">
              <a:buFont typeface="Calibri" panose="020F0502020204030204" pitchFamily="34" charset="0"/>
              <a:buChar char="–"/>
              <a:defRPr>
                <a:latin typeface="Calibri Light" panose="020F0302020204030204" pitchFamily="34" charset="0"/>
                <a:cs typeface="Calibri Light" panose="020F0302020204030204" pitchFamily="34" charset="0"/>
              </a:defRPr>
            </a:lvl5pPr>
            <a:lvl6pPr marL="180000">
              <a:defRPr>
                <a:latin typeface="Calibri Light" panose="020F0302020204030204" pitchFamily="34" charset="0"/>
                <a:cs typeface="Calibri Light" panose="020F0302020204030204" pitchFamily="34" charset="0"/>
              </a:defRPr>
            </a:lvl6pPr>
            <a:lvl7pPr>
              <a:defRPr>
                <a:latin typeface="Calibri Light" panose="020F0302020204030204" pitchFamily="34" charset="0"/>
                <a:cs typeface="Calibri Light" panose="020F0302020204030204" pitchFamily="34" charset="0"/>
              </a:defRPr>
            </a:lvl7pPr>
            <a:lvl8pPr>
              <a:defRPr>
                <a:latin typeface="Calibri Light" panose="020F0302020204030204" pitchFamily="34" charset="0"/>
                <a:cs typeface="Calibri Light" panose="020F0302020204030204" pitchFamily="34" charset="0"/>
              </a:defRPr>
            </a:lvl8pPr>
            <a:lvl9pPr>
              <a:defRPr>
                <a:latin typeface="Calibri Light" panose="020F0302020204030204" pitchFamily="34" charset="0"/>
                <a:cs typeface="Calibri Light" panose="020F0302020204030204" pitchFamily="34" charset="0"/>
              </a:defRPr>
            </a:lvl9pPr>
          </a:lstStyle>
          <a:p>
            <a:pPr lvl="0"/>
            <a:r>
              <a:rPr lang="en-US" dirty="0"/>
              <a:t>First Level Heading</a:t>
            </a:r>
          </a:p>
          <a:p>
            <a:pPr lvl="1"/>
            <a:r>
              <a:rPr lang="en-US" dirty="0"/>
              <a:t>Add 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 </a:t>
            </a:r>
            <a:endParaRPr lang="en-GB"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62A565AD-8F39-47AC-8206-717F47FBDEE4}"/>
              </a:ext>
            </a:extLst>
          </p:cNvPr>
          <p:cNvSpPr>
            <a:spLocks noGrp="1"/>
          </p:cNvSpPr>
          <p:nvPr>
            <p:ph type="dt" sz="half" idx="15"/>
          </p:nvPr>
        </p:nvSpPr>
        <p:spPr/>
        <p:txBody>
          <a:bodyPr/>
          <a:lstStyle/>
          <a:p>
            <a:endParaRPr lang="en-GB" dirty="0"/>
          </a:p>
        </p:txBody>
      </p:sp>
      <p:sp>
        <p:nvSpPr>
          <p:cNvPr id="5" name="Slide Number Placeholder 4">
            <a:extLst>
              <a:ext uri="{FF2B5EF4-FFF2-40B4-BE49-F238E27FC236}">
                <a16:creationId xmlns:a16="http://schemas.microsoft.com/office/drawing/2014/main" id="{E9189AF0-E866-43D9-B96D-7DA237F325D7}"/>
              </a:ext>
            </a:extLst>
          </p:cNvPr>
          <p:cNvSpPr>
            <a:spLocks noGrp="1"/>
          </p:cNvSpPr>
          <p:nvPr>
            <p:ph type="sldNum" sz="quarter" idx="16"/>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30405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B">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696DD276-2021-4E72-9004-5E975B6896C8}"/>
              </a:ext>
            </a:extLst>
          </p:cNvPr>
          <p:cNvGrpSpPr/>
          <p:nvPr userDrawn="1"/>
        </p:nvGrpSpPr>
        <p:grpSpPr>
          <a:xfrm>
            <a:off x="10928350" y="5589545"/>
            <a:ext cx="1062566" cy="1065213"/>
            <a:chOff x="10928350" y="5591175"/>
            <a:chExt cx="1062566" cy="1065213"/>
          </a:xfrm>
        </p:grpSpPr>
        <p:sp>
          <p:nvSpPr>
            <p:cNvPr id="8" name="Text Placeholder 5">
              <a:extLst>
                <a:ext uri="{FF2B5EF4-FFF2-40B4-BE49-F238E27FC236}">
                  <a16:creationId xmlns:a16="http://schemas.microsoft.com/office/drawing/2014/main" id="{201E62EF-F85C-4206-BFBC-4D89406A0D24}"/>
                </a:ext>
              </a:extLst>
            </p:cNvPr>
            <p:cNvSpPr txBox="1">
              <a:spLocks noChangeAspect="1"/>
            </p:cNvSpPr>
            <p:nvPr userDrawn="1"/>
          </p:nvSpPr>
          <p:spPr>
            <a:xfrm>
              <a:off x="10928916" y="5592758"/>
              <a:ext cx="1062000" cy="1062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9" name="Freeform 6">
              <a:extLst>
                <a:ext uri="{FF2B5EF4-FFF2-40B4-BE49-F238E27FC236}">
                  <a16:creationId xmlns:a16="http://schemas.microsoft.com/office/drawing/2014/main" id="{5121C8AF-764F-4612-9902-7FC960F613BF}"/>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12" name="Text Placeholder 11">
            <a:extLst>
              <a:ext uri="{FF2B5EF4-FFF2-40B4-BE49-F238E27FC236}">
                <a16:creationId xmlns:a16="http://schemas.microsoft.com/office/drawing/2014/main" id="{5E8209D8-622A-4868-9E3A-BA1344D6CF06}"/>
              </a:ext>
            </a:extLst>
          </p:cNvPr>
          <p:cNvSpPr>
            <a:spLocks noGrp="1"/>
          </p:cNvSpPr>
          <p:nvPr>
            <p:ph type="body" sz="quarter" idx="14" hasCustomPrompt="1"/>
          </p:nvPr>
        </p:nvSpPr>
        <p:spPr>
          <a:xfrm>
            <a:off x="5318502" y="0"/>
            <a:ext cx="6873496" cy="6858000"/>
          </a:xfrm>
          <a:custGeom>
            <a:avLst/>
            <a:gdLst>
              <a:gd name="connsiteX0" fmla="*/ 0 w 6873496"/>
              <a:gd name="connsiteY0" fmla="*/ 0 h 6858000"/>
              <a:gd name="connsiteX1" fmla="*/ 6873496 w 6873496"/>
              <a:gd name="connsiteY1" fmla="*/ 0 h 6858000"/>
              <a:gd name="connsiteX2" fmla="*/ 6873496 w 6873496"/>
              <a:gd name="connsiteY2" fmla="*/ 2702626 h 6858000"/>
              <a:gd name="connsiteX3" fmla="*/ 6492648 w 6873496"/>
              <a:gd name="connsiteY3" fmla="*/ 3359543 h 6858000"/>
              <a:gd name="connsiteX4" fmla="*/ 6438448 w 6873496"/>
              <a:gd name="connsiteY4" fmla="*/ 3453094 h 6858000"/>
              <a:gd name="connsiteX5" fmla="*/ 6438448 w 6873496"/>
              <a:gd name="connsiteY5" fmla="*/ 3491915 h 6858000"/>
              <a:gd name="connsiteX6" fmla="*/ 6415957 w 6873496"/>
              <a:gd name="connsiteY6" fmla="*/ 3491915 h 6858000"/>
              <a:gd name="connsiteX7" fmla="*/ 4465777 w 6873496"/>
              <a:gd name="connsiteY7" fmla="*/ 6858000 h 6858000"/>
              <a:gd name="connsiteX8" fmla="*/ 3977804 w 6873496"/>
              <a:gd name="connsiteY8" fmla="*/ 6858000 h 6858000"/>
              <a:gd name="connsiteX9" fmla="*/ 1947696 w 6873496"/>
              <a:gd name="connsiteY9" fmla="*/ 33595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3496" h="6858000">
                <a:moveTo>
                  <a:pt x="0" y="0"/>
                </a:moveTo>
                <a:lnTo>
                  <a:pt x="6873496" y="0"/>
                </a:lnTo>
                <a:lnTo>
                  <a:pt x="6873496" y="2702626"/>
                </a:lnTo>
                <a:lnTo>
                  <a:pt x="6492648" y="3359543"/>
                </a:lnTo>
                <a:lnTo>
                  <a:pt x="6438448" y="3453094"/>
                </a:lnTo>
                <a:lnTo>
                  <a:pt x="6438448" y="3491915"/>
                </a:lnTo>
                <a:lnTo>
                  <a:pt x="6415957" y="3491915"/>
                </a:lnTo>
                <a:lnTo>
                  <a:pt x="4465777" y="6858000"/>
                </a:lnTo>
                <a:lnTo>
                  <a:pt x="3977804" y="6858000"/>
                </a:lnTo>
                <a:lnTo>
                  <a:pt x="1947696" y="3359543"/>
                </a:lnTo>
                <a:close/>
              </a:path>
            </a:pathLst>
          </a:custGeom>
          <a:solidFill>
            <a:schemeClr val="tx2"/>
          </a:solidFill>
        </p:spPr>
        <p:txBody>
          <a:bodyPr wrap="square" lIns="2412000" tIns="108000" rIns="1080000" bIns="828000" anchor="ctr">
            <a:noAutofit/>
          </a:bodyPr>
          <a:lstStyle>
            <a:lvl1pPr marL="90000" indent="-90000">
              <a:lnSpc>
                <a:spcPct val="100000"/>
              </a:lnSpc>
              <a:spcBef>
                <a:spcPts val="0"/>
              </a:spcBef>
              <a:spcAft>
                <a:spcPts val="0"/>
              </a:spcAft>
              <a:buFont typeface="Calibri" panose="020F0502020204030204" pitchFamily="34" charset="0"/>
              <a:buChar char="‘"/>
              <a:defRPr sz="2400">
                <a:solidFill>
                  <a:schemeClr val="bg1"/>
                </a:solidFill>
              </a:defRPr>
            </a:lvl1pPr>
            <a:lvl2pPr marL="90000">
              <a:spcBef>
                <a:spcPts val="0"/>
              </a:spcBef>
              <a:defRPr sz="2400">
                <a:solidFill>
                  <a:schemeClr val="bg1"/>
                </a:solidFill>
              </a:defRPr>
            </a:lvl2pPr>
            <a:lvl3pPr marL="90000" indent="0">
              <a:spcBef>
                <a:spcPts val="0"/>
              </a:spcBef>
              <a:buNone/>
              <a:defRPr sz="2400">
                <a:solidFill>
                  <a:schemeClr val="bg1"/>
                </a:solidFill>
              </a:defRPr>
            </a:lvl3pPr>
            <a:lvl4pPr marL="90000" indent="0">
              <a:spcBef>
                <a:spcPts val="0"/>
              </a:spcBef>
              <a:buNone/>
              <a:defRPr sz="2400">
                <a:solidFill>
                  <a:schemeClr val="bg1"/>
                </a:solidFill>
              </a:defRPr>
            </a:lvl4pPr>
            <a:lvl5pPr marL="90000">
              <a:spcBef>
                <a:spcPts val="0"/>
              </a:spcBef>
              <a:defRPr sz="2400">
                <a:solidFill>
                  <a:schemeClr val="bg1"/>
                </a:solidFill>
              </a:defRPr>
            </a:lvl5pPr>
            <a:lvl6pPr marL="90000">
              <a:spcBef>
                <a:spcPts val="0"/>
              </a:spcBef>
              <a:defRPr sz="2400">
                <a:solidFill>
                  <a:schemeClr val="bg1"/>
                </a:solidFill>
              </a:defRPr>
            </a:lvl6pPr>
            <a:lvl7pPr marL="90000">
              <a:spcBef>
                <a:spcPts val="0"/>
              </a:spcBef>
              <a:defRPr sz="2400">
                <a:solidFill>
                  <a:schemeClr val="bg1"/>
                </a:solidFill>
              </a:defRPr>
            </a:lvl7pPr>
            <a:lvl8pPr marL="90000">
              <a:spcBef>
                <a:spcPts val="0"/>
              </a:spcBef>
              <a:defRPr sz="2400">
                <a:solidFill>
                  <a:schemeClr val="bg1"/>
                </a:solidFill>
              </a:defRPr>
            </a:lvl8pPr>
            <a:lvl9pPr marL="90000">
              <a:spcBef>
                <a:spcPts val="0"/>
              </a:spcBef>
              <a:defRPr sz="2400">
                <a:solidFill>
                  <a:schemeClr val="bg1"/>
                </a:solidFill>
              </a:defRPr>
            </a:lvl9pPr>
          </a:lstStyle>
          <a:p>
            <a:pPr lvl="0"/>
            <a:r>
              <a:rPr lang="en-US" dirty="0"/>
              <a:t>Pull-out quote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10" name="Text Placeholder 7">
            <a:extLst>
              <a:ext uri="{FF2B5EF4-FFF2-40B4-BE49-F238E27FC236}">
                <a16:creationId xmlns:a16="http://schemas.microsoft.com/office/drawing/2014/main" id="{7A440D47-120F-417D-B465-94954774363E}"/>
              </a:ext>
            </a:extLst>
          </p:cNvPr>
          <p:cNvSpPr>
            <a:spLocks noGrp="1"/>
          </p:cNvSpPr>
          <p:nvPr>
            <p:ph type="body" sz="quarter" idx="13" hasCustomPrompt="1"/>
          </p:nvPr>
        </p:nvSpPr>
        <p:spPr>
          <a:xfrm>
            <a:off x="438150" y="1403350"/>
            <a:ext cx="6067425" cy="4792663"/>
          </a:xfrm>
        </p:spPr>
        <p:txBody>
          <a:bodyPr/>
          <a:lstStyle>
            <a:lvl1pPr>
              <a:spcBef>
                <a:spcPts val="0"/>
              </a:spcBef>
              <a:spcAft>
                <a:spcPts val="400"/>
              </a:spcAft>
              <a:defRPr/>
            </a:lvl1pPr>
            <a:lvl2pPr>
              <a:spcAft>
                <a:spcPts val="600"/>
              </a:spcAft>
              <a:defRPr sz="2000"/>
            </a:lvl2pPr>
            <a:lvl3pPr marL="0" indent="0">
              <a:buNone/>
              <a:defRPr>
                <a:latin typeface="Calibri Light" panose="020F0302020204030204" pitchFamily="34" charset="0"/>
                <a:cs typeface="Calibri Light" panose="020F0302020204030204" pitchFamily="34" charset="0"/>
              </a:defRPr>
            </a:lvl3pPr>
            <a:lvl4pPr marL="180000" indent="-180000">
              <a:buSzPct val="110000"/>
              <a:buFont typeface="Arial" panose="020B0604020202020204" pitchFamily="34" charset="0"/>
              <a:buChar char="•"/>
              <a:defRPr>
                <a:latin typeface="Calibri Light" panose="020F0302020204030204" pitchFamily="34" charset="0"/>
                <a:cs typeface="Calibri Light" panose="020F0302020204030204" pitchFamily="34" charset="0"/>
              </a:defRPr>
            </a:lvl4pPr>
            <a:lvl5pPr marL="360000" indent="-180000">
              <a:buFont typeface="Calibri" panose="020F0502020204030204" pitchFamily="34" charset="0"/>
              <a:buChar char="–"/>
              <a:defRPr>
                <a:latin typeface="Calibri Light" panose="020F0302020204030204" pitchFamily="34" charset="0"/>
                <a:cs typeface="Calibri Light" panose="020F0302020204030204" pitchFamily="34" charset="0"/>
              </a:defRPr>
            </a:lvl5pPr>
            <a:lvl6pPr marL="180000">
              <a:defRPr>
                <a:latin typeface="Calibri Light" panose="020F0302020204030204" pitchFamily="34" charset="0"/>
                <a:cs typeface="Calibri Light" panose="020F0302020204030204" pitchFamily="34" charset="0"/>
              </a:defRPr>
            </a:lvl6pPr>
            <a:lvl7pPr>
              <a:defRPr>
                <a:latin typeface="Calibri Light" panose="020F0302020204030204" pitchFamily="34" charset="0"/>
                <a:cs typeface="Calibri Light" panose="020F0302020204030204" pitchFamily="34" charset="0"/>
              </a:defRPr>
            </a:lvl7pPr>
            <a:lvl8pPr>
              <a:defRPr>
                <a:latin typeface="Calibri Light" panose="020F0302020204030204" pitchFamily="34" charset="0"/>
                <a:cs typeface="Calibri Light" panose="020F0302020204030204" pitchFamily="34" charset="0"/>
              </a:defRPr>
            </a:lvl8pPr>
            <a:lvl9pPr>
              <a:defRPr>
                <a:latin typeface="Calibri Light" panose="020F0302020204030204" pitchFamily="34" charset="0"/>
                <a:cs typeface="Calibri Light" panose="020F0302020204030204" pitchFamily="34" charset="0"/>
              </a:defRPr>
            </a:lvl9pPr>
          </a:lstStyle>
          <a:p>
            <a:pPr lvl="0"/>
            <a:r>
              <a:rPr lang="en-US" dirty="0"/>
              <a:t>First Level Heading</a:t>
            </a:r>
          </a:p>
          <a:p>
            <a:pPr lvl="1"/>
            <a:r>
              <a:rPr lang="en-US" dirty="0"/>
              <a:t>Add 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 </a:t>
            </a:r>
            <a:endParaRPr lang="en-GB"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5BD597DA-4280-4B1B-B14B-16E9E753CE57}"/>
              </a:ext>
            </a:extLst>
          </p:cNvPr>
          <p:cNvSpPr>
            <a:spLocks noGrp="1"/>
          </p:cNvSpPr>
          <p:nvPr>
            <p:ph type="dt" sz="half" idx="15"/>
          </p:nvPr>
        </p:nvSpPr>
        <p:spPr/>
        <p:txBody>
          <a:bodyPr/>
          <a:lstStyle/>
          <a:p>
            <a:endParaRPr lang="en-GB" dirty="0"/>
          </a:p>
        </p:txBody>
      </p:sp>
      <p:sp>
        <p:nvSpPr>
          <p:cNvPr id="5" name="Slide Number Placeholder 4">
            <a:extLst>
              <a:ext uri="{FF2B5EF4-FFF2-40B4-BE49-F238E27FC236}">
                <a16:creationId xmlns:a16="http://schemas.microsoft.com/office/drawing/2014/main" id="{95A8DA0E-9FCE-4E3A-B07E-230A087A07E2}"/>
              </a:ext>
            </a:extLst>
          </p:cNvPr>
          <p:cNvSpPr>
            <a:spLocks noGrp="1"/>
          </p:cNvSpPr>
          <p:nvPr>
            <p:ph type="sldNum" sz="quarter" idx="16"/>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813459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6AF1E7F6-17F6-4655-A9C0-671169E14B10}"/>
              </a:ext>
            </a:extLst>
          </p:cNvPr>
          <p:cNvGrpSpPr/>
          <p:nvPr userDrawn="1"/>
        </p:nvGrpSpPr>
        <p:grpSpPr>
          <a:xfrm>
            <a:off x="10928350" y="164909"/>
            <a:ext cx="1062566" cy="1065213"/>
            <a:chOff x="10928350" y="5591175"/>
            <a:chExt cx="1062566" cy="1065213"/>
          </a:xfrm>
        </p:grpSpPr>
        <p:sp>
          <p:nvSpPr>
            <p:cNvPr id="10" name="Text Placeholder 5">
              <a:extLst>
                <a:ext uri="{FF2B5EF4-FFF2-40B4-BE49-F238E27FC236}">
                  <a16:creationId xmlns:a16="http://schemas.microsoft.com/office/drawing/2014/main" id="{B9CCFF6E-A0F0-4D1D-B760-5962844BDC49}"/>
                </a:ext>
              </a:extLst>
            </p:cNvPr>
            <p:cNvSpPr txBox="1">
              <a:spLocks noChangeAspect="1"/>
            </p:cNvSpPr>
            <p:nvPr userDrawn="1"/>
          </p:nvSpPr>
          <p:spPr>
            <a:xfrm>
              <a:off x="10928916" y="5592758"/>
              <a:ext cx="1062000" cy="1062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1" name="Freeform 6">
              <a:extLst>
                <a:ext uri="{FF2B5EF4-FFF2-40B4-BE49-F238E27FC236}">
                  <a16:creationId xmlns:a16="http://schemas.microsoft.com/office/drawing/2014/main" id="{1564359A-69E3-4098-A99D-597B252EE8F1}"/>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4" name="Table Placeholder 3">
            <a:extLst>
              <a:ext uri="{FF2B5EF4-FFF2-40B4-BE49-F238E27FC236}">
                <a16:creationId xmlns:a16="http://schemas.microsoft.com/office/drawing/2014/main" id="{D9448B89-E1A9-48D1-ACE5-F2C703E0A813}"/>
              </a:ext>
            </a:extLst>
          </p:cNvPr>
          <p:cNvSpPr>
            <a:spLocks noGrp="1"/>
          </p:cNvSpPr>
          <p:nvPr>
            <p:ph type="tbl" sz="quarter" idx="13"/>
          </p:nvPr>
        </p:nvSpPr>
        <p:spPr>
          <a:xfrm>
            <a:off x="600075" y="1878013"/>
            <a:ext cx="10083800" cy="3568700"/>
          </a:xfrm>
        </p:spPr>
        <p:txBody>
          <a:bodyPr/>
          <a:lstStyle>
            <a:lvl1pPr>
              <a:defRPr sz="1400">
                <a:solidFill>
                  <a:schemeClr val="tx1"/>
                </a:solidFill>
              </a:defRPr>
            </a:lvl1pPr>
          </a:lstStyle>
          <a:p>
            <a:r>
              <a:rPr lang="en-US"/>
              <a:t>Click icon to add table</a:t>
            </a:r>
            <a:endParaRPr lang="en-GB"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Table</a:t>
            </a:r>
            <a:endParaRPr lang="en-GB" dirty="0"/>
          </a:p>
        </p:txBody>
      </p:sp>
      <p:sp>
        <p:nvSpPr>
          <p:cNvPr id="3" name="Date Placeholder 2">
            <a:extLst>
              <a:ext uri="{FF2B5EF4-FFF2-40B4-BE49-F238E27FC236}">
                <a16:creationId xmlns:a16="http://schemas.microsoft.com/office/drawing/2014/main" id="{C1014663-45FB-48F5-BDBF-A924B65B94AB}"/>
              </a:ext>
            </a:extLst>
          </p:cNvPr>
          <p:cNvSpPr>
            <a:spLocks noGrp="1"/>
          </p:cNvSpPr>
          <p:nvPr>
            <p:ph type="dt" sz="half" idx="14"/>
          </p:nvPr>
        </p:nvSpPr>
        <p:spPr/>
        <p:txBody>
          <a:bodyPr/>
          <a:lstStyle/>
          <a:p>
            <a:endParaRPr lang="en-GB" dirty="0"/>
          </a:p>
        </p:txBody>
      </p:sp>
      <p:sp>
        <p:nvSpPr>
          <p:cNvPr id="6" name="Slide Number Placeholder 5">
            <a:extLst>
              <a:ext uri="{FF2B5EF4-FFF2-40B4-BE49-F238E27FC236}">
                <a16:creationId xmlns:a16="http://schemas.microsoft.com/office/drawing/2014/main" id="{08415158-E5F3-49D5-B89F-EAED980EE5ED}"/>
              </a:ext>
            </a:extLst>
          </p:cNvPr>
          <p:cNvSpPr>
            <a:spLocks noGrp="1"/>
          </p:cNvSpPr>
          <p:nvPr>
            <p:ph type="sldNum" sz="quarter" idx="15"/>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990215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A7BDFDDC-C227-40E7-A408-9773DA04F8DA}"/>
              </a:ext>
            </a:extLst>
          </p:cNvPr>
          <p:cNvGrpSpPr/>
          <p:nvPr userDrawn="1"/>
        </p:nvGrpSpPr>
        <p:grpSpPr>
          <a:xfrm>
            <a:off x="10928350" y="164909"/>
            <a:ext cx="1062566" cy="1065213"/>
            <a:chOff x="10928350" y="5591175"/>
            <a:chExt cx="1062566" cy="1065213"/>
          </a:xfrm>
        </p:grpSpPr>
        <p:sp>
          <p:nvSpPr>
            <p:cNvPr id="9" name="Text Placeholder 5">
              <a:extLst>
                <a:ext uri="{FF2B5EF4-FFF2-40B4-BE49-F238E27FC236}">
                  <a16:creationId xmlns:a16="http://schemas.microsoft.com/office/drawing/2014/main" id="{3D8A7078-64E9-4715-9296-DD6D9B5E9851}"/>
                </a:ext>
              </a:extLst>
            </p:cNvPr>
            <p:cNvSpPr txBox="1">
              <a:spLocks noChangeAspect="1"/>
            </p:cNvSpPr>
            <p:nvPr userDrawn="1"/>
          </p:nvSpPr>
          <p:spPr>
            <a:xfrm>
              <a:off x="10928916" y="5592758"/>
              <a:ext cx="1062000" cy="1062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0" name="Freeform 6">
              <a:extLst>
                <a:ext uri="{FF2B5EF4-FFF2-40B4-BE49-F238E27FC236}">
                  <a16:creationId xmlns:a16="http://schemas.microsoft.com/office/drawing/2014/main" id="{A28E8C8E-8530-4F10-A533-C9DE31B71DE9}"/>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Chart Placeholder 5">
            <a:extLst>
              <a:ext uri="{FF2B5EF4-FFF2-40B4-BE49-F238E27FC236}">
                <a16:creationId xmlns:a16="http://schemas.microsoft.com/office/drawing/2014/main" id="{C30153EA-3427-4574-AE3C-5EC559671C53}"/>
              </a:ext>
            </a:extLst>
          </p:cNvPr>
          <p:cNvSpPr>
            <a:spLocks noGrp="1"/>
          </p:cNvSpPr>
          <p:nvPr>
            <p:ph type="chart" sz="quarter" idx="14"/>
          </p:nvPr>
        </p:nvSpPr>
        <p:spPr>
          <a:xfrm>
            <a:off x="600074" y="1230122"/>
            <a:ext cx="10083801" cy="4197542"/>
          </a:xfrm>
        </p:spPr>
        <p:txBody>
          <a:bodyPr/>
          <a:lstStyle>
            <a:lvl1pPr>
              <a:defRPr sz="1400">
                <a:solidFill>
                  <a:schemeClr val="tx1"/>
                </a:solidFill>
              </a:defRPr>
            </a:lvl1pPr>
          </a:lstStyle>
          <a:p>
            <a:r>
              <a:rPr lang="en-US"/>
              <a:t>Click icon to add chart</a:t>
            </a:r>
            <a:endParaRPr lang="en-GB"/>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One Chart</a:t>
            </a:r>
            <a:endParaRPr lang="en-GB" dirty="0"/>
          </a:p>
        </p:txBody>
      </p:sp>
      <p:sp>
        <p:nvSpPr>
          <p:cNvPr id="3" name="Date Placeholder 2">
            <a:extLst>
              <a:ext uri="{FF2B5EF4-FFF2-40B4-BE49-F238E27FC236}">
                <a16:creationId xmlns:a16="http://schemas.microsoft.com/office/drawing/2014/main" id="{397278F2-1EE7-4A37-8C2D-54DED0C6CA46}"/>
              </a:ext>
            </a:extLst>
          </p:cNvPr>
          <p:cNvSpPr>
            <a:spLocks noGrp="1"/>
          </p:cNvSpPr>
          <p:nvPr>
            <p:ph type="dt" sz="half" idx="15"/>
          </p:nvPr>
        </p:nvSpPr>
        <p:spPr/>
        <p:txBody>
          <a:bodyPr/>
          <a:lstStyle/>
          <a:p>
            <a:endParaRPr lang="en-GB" dirty="0"/>
          </a:p>
        </p:txBody>
      </p:sp>
      <p:sp>
        <p:nvSpPr>
          <p:cNvPr id="4" name="Slide Number Placeholder 3">
            <a:extLst>
              <a:ext uri="{FF2B5EF4-FFF2-40B4-BE49-F238E27FC236}">
                <a16:creationId xmlns:a16="http://schemas.microsoft.com/office/drawing/2014/main" id="{90BE200D-FF10-4884-8029-CF82D4A134D3}"/>
              </a:ext>
            </a:extLst>
          </p:cNvPr>
          <p:cNvSpPr>
            <a:spLocks noGrp="1"/>
          </p:cNvSpPr>
          <p:nvPr>
            <p:ph type="sldNum" sz="quarter" idx="16"/>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497232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9029665-4F2C-4B20-B415-F421D3AE1E83}"/>
              </a:ext>
            </a:extLst>
          </p:cNvPr>
          <p:cNvGrpSpPr/>
          <p:nvPr userDrawn="1"/>
        </p:nvGrpSpPr>
        <p:grpSpPr>
          <a:xfrm>
            <a:off x="10928350" y="164909"/>
            <a:ext cx="1062566" cy="1065213"/>
            <a:chOff x="10928350" y="5591175"/>
            <a:chExt cx="1062566" cy="1065213"/>
          </a:xfrm>
        </p:grpSpPr>
        <p:sp>
          <p:nvSpPr>
            <p:cNvPr id="10" name="Text Placeholder 5">
              <a:extLst>
                <a:ext uri="{FF2B5EF4-FFF2-40B4-BE49-F238E27FC236}">
                  <a16:creationId xmlns:a16="http://schemas.microsoft.com/office/drawing/2014/main" id="{BC6C6DEB-240C-43FF-853C-CE320779E9AA}"/>
                </a:ext>
              </a:extLst>
            </p:cNvPr>
            <p:cNvSpPr txBox="1">
              <a:spLocks noChangeAspect="1"/>
            </p:cNvSpPr>
            <p:nvPr userDrawn="1"/>
          </p:nvSpPr>
          <p:spPr>
            <a:xfrm>
              <a:off x="10928916" y="5592758"/>
              <a:ext cx="1062000" cy="1062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1" name="Freeform 6">
              <a:extLst>
                <a:ext uri="{FF2B5EF4-FFF2-40B4-BE49-F238E27FC236}">
                  <a16:creationId xmlns:a16="http://schemas.microsoft.com/office/drawing/2014/main" id="{51DE006D-4F59-4C22-AA46-1E29E0305C97}"/>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Chart Placeholder 5">
            <a:extLst>
              <a:ext uri="{FF2B5EF4-FFF2-40B4-BE49-F238E27FC236}">
                <a16:creationId xmlns:a16="http://schemas.microsoft.com/office/drawing/2014/main" id="{E458C3C2-CF33-4CB9-8804-AE329310D4BD}"/>
              </a:ext>
            </a:extLst>
          </p:cNvPr>
          <p:cNvSpPr>
            <a:spLocks noGrp="1"/>
          </p:cNvSpPr>
          <p:nvPr>
            <p:ph type="chart" sz="quarter" idx="15"/>
          </p:nvPr>
        </p:nvSpPr>
        <p:spPr>
          <a:xfrm>
            <a:off x="6053496" y="1230122"/>
            <a:ext cx="4650351" cy="4197542"/>
          </a:xfrm>
        </p:spPr>
        <p:txBody>
          <a:bodyPr/>
          <a:lstStyle>
            <a:lvl1pPr>
              <a:defRPr sz="1400">
                <a:solidFill>
                  <a:schemeClr val="tx1"/>
                </a:solidFill>
              </a:defRPr>
            </a:lvl1pPr>
          </a:lstStyle>
          <a:p>
            <a:r>
              <a:rPr lang="en-US"/>
              <a:t>Click icon to add chart</a:t>
            </a:r>
            <a:endParaRPr lang="en-GB" dirty="0"/>
          </a:p>
        </p:txBody>
      </p:sp>
      <p:sp>
        <p:nvSpPr>
          <p:cNvPr id="6" name="Chart Placeholder 5">
            <a:extLst>
              <a:ext uri="{FF2B5EF4-FFF2-40B4-BE49-F238E27FC236}">
                <a16:creationId xmlns:a16="http://schemas.microsoft.com/office/drawing/2014/main" id="{23A387DA-AE79-4488-A710-E2CB8440BAE5}"/>
              </a:ext>
            </a:extLst>
          </p:cNvPr>
          <p:cNvSpPr>
            <a:spLocks noGrp="1"/>
          </p:cNvSpPr>
          <p:nvPr>
            <p:ph type="chart" sz="quarter" idx="14"/>
          </p:nvPr>
        </p:nvSpPr>
        <p:spPr>
          <a:xfrm>
            <a:off x="600074" y="1230122"/>
            <a:ext cx="4650351" cy="4197542"/>
          </a:xfrm>
        </p:spPr>
        <p:txBody>
          <a:bodyPr/>
          <a:lstStyle>
            <a:lvl1pPr>
              <a:defRPr sz="1400">
                <a:solidFill>
                  <a:schemeClr val="tx1"/>
                </a:solidFill>
              </a:defRPr>
            </a:lvl1pPr>
          </a:lstStyle>
          <a:p>
            <a:r>
              <a:rPr lang="en-US"/>
              <a:t>Click icon to add chart</a:t>
            </a:r>
            <a:endParaRPr lang="en-GB"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Two Charts</a:t>
            </a:r>
            <a:endParaRPr lang="en-GB" dirty="0"/>
          </a:p>
        </p:txBody>
      </p:sp>
      <p:sp>
        <p:nvSpPr>
          <p:cNvPr id="3" name="Date Placeholder 2">
            <a:extLst>
              <a:ext uri="{FF2B5EF4-FFF2-40B4-BE49-F238E27FC236}">
                <a16:creationId xmlns:a16="http://schemas.microsoft.com/office/drawing/2014/main" id="{1AC028ED-0EAA-4C68-BC54-368E7CE60910}"/>
              </a:ext>
            </a:extLst>
          </p:cNvPr>
          <p:cNvSpPr>
            <a:spLocks noGrp="1"/>
          </p:cNvSpPr>
          <p:nvPr>
            <p:ph type="dt" sz="half" idx="16"/>
          </p:nvPr>
        </p:nvSpPr>
        <p:spPr/>
        <p:txBody>
          <a:bodyPr/>
          <a:lstStyle/>
          <a:p>
            <a:endParaRPr lang="en-GB" dirty="0"/>
          </a:p>
        </p:txBody>
      </p:sp>
      <p:sp>
        <p:nvSpPr>
          <p:cNvPr id="4" name="Slide Number Placeholder 3">
            <a:extLst>
              <a:ext uri="{FF2B5EF4-FFF2-40B4-BE49-F238E27FC236}">
                <a16:creationId xmlns:a16="http://schemas.microsoft.com/office/drawing/2014/main" id="{448C4F87-AA56-4CB8-9E39-E8DAD1342CB5}"/>
              </a:ext>
            </a:extLst>
          </p:cNvPr>
          <p:cNvSpPr>
            <a:spLocks noGrp="1"/>
          </p:cNvSpPr>
          <p:nvPr>
            <p:ph type="sldNum" sz="quarter" idx="17"/>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875645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60C4316-19A7-4B68-A13B-6FE901D519F2}"/>
              </a:ext>
            </a:extLst>
          </p:cNvPr>
          <p:cNvGrpSpPr/>
          <p:nvPr userDrawn="1"/>
        </p:nvGrpSpPr>
        <p:grpSpPr>
          <a:xfrm>
            <a:off x="10928350" y="164909"/>
            <a:ext cx="1062566" cy="1065213"/>
            <a:chOff x="10928350" y="5591175"/>
            <a:chExt cx="1062566" cy="1065213"/>
          </a:xfrm>
        </p:grpSpPr>
        <p:sp>
          <p:nvSpPr>
            <p:cNvPr id="8" name="Text Placeholder 5">
              <a:extLst>
                <a:ext uri="{FF2B5EF4-FFF2-40B4-BE49-F238E27FC236}">
                  <a16:creationId xmlns:a16="http://schemas.microsoft.com/office/drawing/2014/main" id="{DD65950F-A117-4F3B-959F-13966699AE29}"/>
                </a:ext>
              </a:extLst>
            </p:cNvPr>
            <p:cNvSpPr txBox="1">
              <a:spLocks noChangeAspect="1"/>
            </p:cNvSpPr>
            <p:nvPr userDrawn="1"/>
          </p:nvSpPr>
          <p:spPr>
            <a:xfrm>
              <a:off x="10928916" y="5592758"/>
              <a:ext cx="1062000" cy="1062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9" name="Freeform 6">
              <a:extLst>
                <a:ext uri="{FF2B5EF4-FFF2-40B4-BE49-F238E27FC236}">
                  <a16:creationId xmlns:a16="http://schemas.microsoft.com/office/drawing/2014/main" id="{B455B32D-BAB4-4F7A-8899-B194E47ED85E}"/>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4" name="SmartArt Placeholder 3">
            <a:extLst>
              <a:ext uri="{FF2B5EF4-FFF2-40B4-BE49-F238E27FC236}">
                <a16:creationId xmlns:a16="http://schemas.microsoft.com/office/drawing/2014/main" id="{33CEEB8A-45DE-442C-B018-839DF31F2C9D}"/>
              </a:ext>
            </a:extLst>
          </p:cNvPr>
          <p:cNvSpPr>
            <a:spLocks noGrp="1"/>
          </p:cNvSpPr>
          <p:nvPr>
            <p:ph type="dgm" sz="quarter" idx="15"/>
          </p:nvPr>
        </p:nvSpPr>
        <p:spPr>
          <a:xfrm>
            <a:off x="600075" y="1230313"/>
            <a:ext cx="10083800" cy="4197351"/>
          </a:xfrm>
        </p:spPr>
        <p:txBody>
          <a:bodyPr lIns="144000" tIns="108000"/>
          <a:lstStyle>
            <a:lvl1pPr>
              <a:defRPr sz="1400">
                <a:solidFill>
                  <a:schemeClr val="tx1"/>
                </a:solidFill>
              </a:defRPr>
            </a:lvl1pPr>
          </a:lstStyle>
          <a:p>
            <a:r>
              <a:rPr lang="en-US"/>
              <a:t>Click icon to add SmartArt graphic</a:t>
            </a:r>
            <a:endParaRPr lang="en-GB"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SmartArt</a:t>
            </a:r>
            <a:endParaRPr lang="en-GB" dirty="0"/>
          </a:p>
        </p:txBody>
      </p:sp>
      <p:sp>
        <p:nvSpPr>
          <p:cNvPr id="3" name="Date Placeholder 2">
            <a:extLst>
              <a:ext uri="{FF2B5EF4-FFF2-40B4-BE49-F238E27FC236}">
                <a16:creationId xmlns:a16="http://schemas.microsoft.com/office/drawing/2014/main" id="{9BA92AEE-A3E2-44BC-8085-4E46E1FC80E8}"/>
              </a:ext>
            </a:extLst>
          </p:cNvPr>
          <p:cNvSpPr>
            <a:spLocks noGrp="1"/>
          </p:cNvSpPr>
          <p:nvPr>
            <p:ph type="dt" sz="half" idx="16"/>
          </p:nvPr>
        </p:nvSpPr>
        <p:spPr/>
        <p:txBody>
          <a:bodyPr/>
          <a:lstStyle/>
          <a:p>
            <a:endParaRPr lang="en-GB" dirty="0"/>
          </a:p>
        </p:txBody>
      </p:sp>
      <p:sp>
        <p:nvSpPr>
          <p:cNvPr id="10" name="Slide Number Placeholder 9">
            <a:extLst>
              <a:ext uri="{FF2B5EF4-FFF2-40B4-BE49-F238E27FC236}">
                <a16:creationId xmlns:a16="http://schemas.microsoft.com/office/drawing/2014/main" id="{E0A3EA45-C69C-458F-BBC6-9D298DD2BEBC}"/>
              </a:ext>
            </a:extLst>
          </p:cNvPr>
          <p:cNvSpPr>
            <a:spLocks noGrp="1"/>
          </p:cNvSpPr>
          <p:nvPr>
            <p:ph type="sldNum" sz="quarter" idx="17"/>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371768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Graphic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C32F99FA-C571-4C63-B406-DCD5E2CDB355}"/>
              </a:ext>
            </a:extLst>
          </p:cNvPr>
          <p:cNvGrpSpPr/>
          <p:nvPr userDrawn="1"/>
        </p:nvGrpSpPr>
        <p:grpSpPr>
          <a:xfrm>
            <a:off x="10928350" y="164909"/>
            <a:ext cx="1062566" cy="1065213"/>
            <a:chOff x="10928350" y="5591175"/>
            <a:chExt cx="1062566" cy="1065213"/>
          </a:xfrm>
        </p:grpSpPr>
        <p:sp>
          <p:nvSpPr>
            <p:cNvPr id="14" name="Text Placeholder 5">
              <a:extLst>
                <a:ext uri="{FF2B5EF4-FFF2-40B4-BE49-F238E27FC236}">
                  <a16:creationId xmlns:a16="http://schemas.microsoft.com/office/drawing/2014/main" id="{71967865-6ED7-41F3-BE33-EA861FD85BA1}"/>
                </a:ext>
              </a:extLst>
            </p:cNvPr>
            <p:cNvSpPr txBox="1">
              <a:spLocks noChangeAspect="1"/>
            </p:cNvSpPr>
            <p:nvPr userDrawn="1"/>
          </p:nvSpPr>
          <p:spPr>
            <a:xfrm>
              <a:off x="10928916" y="5592758"/>
              <a:ext cx="1062000" cy="1062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5" name="Freeform 6">
              <a:extLst>
                <a:ext uri="{FF2B5EF4-FFF2-40B4-BE49-F238E27FC236}">
                  <a16:creationId xmlns:a16="http://schemas.microsoft.com/office/drawing/2014/main" id="{7276B36F-584D-437B-AD70-3443B1D6DAEB}"/>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13" name="Text Placeholder 3">
            <a:extLst>
              <a:ext uri="{FF2B5EF4-FFF2-40B4-BE49-F238E27FC236}">
                <a16:creationId xmlns:a16="http://schemas.microsoft.com/office/drawing/2014/main" id="{4D7DFDB3-DCB5-4B48-9EEA-A4734FB47415}"/>
              </a:ext>
            </a:extLst>
          </p:cNvPr>
          <p:cNvSpPr>
            <a:spLocks noGrp="1"/>
          </p:cNvSpPr>
          <p:nvPr>
            <p:ph type="body" sz="quarter" idx="16" hasCustomPrompt="1"/>
          </p:nvPr>
        </p:nvSpPr>
        <p:spPr>
          <a:xfrm>
            <a:off x="591527" y="5034586"/>
            <a:ext cx="3960000" cy="792000"/>
          </a:xfrm>
          <a:noFill/>
        </p:spPr>
        <p:txBody>
          <a:bodyPr lIns="144000" tIns="144000" rIns="144000" bIns="14400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a:solidFill>
                  <a:schemeClr val="tx1"/>
                </a:solidFill>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3">
            <a:extLst>
              <a:ext uri="{FF2B5EF4-FFF2-40B4-BE49-F238E27FC236}">
                <a16:creationId xmlns:a16="http://schemas.microsoft.com/office/drawing/2014/main" id="{26813962-FD3C-4FB9-B491-C767A671C6A8}"/>
              </a:ext>
            </a:extLst>
          </p:cNvPr>
          <p:cNvSpPr>
            <a:spLocks noGrp="1"/>
          </p:cNvSpPr>
          <p:nvPr>
            <p:ph type="body" sz="quarter" idx="15" hasCustomPrompt="1"/>
          </p:nvPr>
        </p:nvSpPr>
        <p:spPr>
          <a:xfrm>
            <a:off x="591527" y="4127675"/>
            <a:ext cx="3960000" cy="792000"/>
          </a:xfrm>
          <a:solidFill>
            <a:schemeClr val="bg1"/>
          </a:solidFill>
          <a:ln w="25400">
            <a:noFill/>
          </a:ln>
        </p:spPr>
        <p:txBody>
          <a:bodyPr lIns="144000" tIns="144000" rIns="144000" bIns="144000"/>
          <a:lstStyle>
            <a:lvl1pPr algn="ctr">
              <a:spcBef>
                <a:spcPts val="0"/>
              </a:spcBef>
              <a:spcAft>
                <a:spcPts val="0"/>
              </a:spcAft>
              <a:defRPr sz="1800" b="1">
                <a:solidFill>
                  <a:schemeClr val="tx1"/>
                </a:solidFill>
              </a:defRPr>
            </a:lvl1pPr>
            <a:lvl2pPr algn="ctr">
              <a:spcBef>
                <a:spcPts val="0"/>
              </a:spcBef>
              <a:defRPr>
                <a:solidFill>
                  <a:schemeClr val="tx1"/>
                </a:solidFill>
              </a:defRPr>
            </a:lvl2pPr>
            <a:lvl3pPr marL="0" indent="0" algn="ctr">
              <a:spcBef>
                <a:spcPts val="0"/>
              </a:spcBef>
              <a:buNone/>
              <a:defRPr>
                <a:solidFill>
                  <a:schemeClr val="tx1"/>
                </a:solidFill>
              </a:defRPr>
            </a:lvl3pPr>
            <a:lvl4pPr marL="0" indent="0" algn="ctr">
              <a:spcBef>
                <a:spcPts val="0"/>
              </a:spcBef>
              <a:buNone/>
              <a:defRPr>
                <a:solidFill>
                  <a:schemeClr val="tx1"/>
                </a:solidFill>
              </a:defRPr>
            </a:lvl4pPr>
            <a:lvl5pPr algn="ctr">
              <a:spcBef>
                <a:spcPts val="0"/>
              </a:spcBef>
              <a:defRPr>
                <a:solidFill>
                  <a:schemeClr val="tx1"/>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3">
            <a:extLst>
              <a:ext uri="{FF2B5EF4-FFF2-40B4-BE49-F238E27FC236}">
                <a16:creationId xmlns:a16="http://schemas.microsoft.com/office/drawing/2014/main" id="{E2A84125-9005-4533-BECC-81A7366A665C}"/>
              </a:ext>
            </a:extLst>
          </p:cNvPr>
          <p:cNvSpPr>
            <a:spLocks noGrp="1"/>
          </p:cNvSpPr>
          <p:nvPr>
            <p:ph type="body" sz="quarter" idx="14" hasCustomPrompt="1"/>
          </p:nvPr>
        </p:nvSpPr>
        <p:spPr>
          <a:xfrm>
            <a:off x="591527" y="3220764"/>
            <a:ext cx="3960000" cy="792000"/>
          </a:xfrm>
          <a:solidFill>
            <a:schemeClr val="bg1"/>
          </a:solidFill>
          <a:ln w="25400">
            <a:solidFill>
              <a:schemeClr val="accent1"/>
            </a:solidFill>
          </a:ln>
        </p:spPr>
        <p:txBody>
          <a:bodyPr lIns="144000" tIns="144000" rIns="144000" bIns="144000" anchor="ctr" anchorCtr="0"/>
          <a:lstStyle>
            <a:lvl1pPr algn="ctr">
              <a:spcBef>
                <a:spcPts val="0"/>
              </a:spcBef>
              <a:spcAft>
                <a:spcPts val="0"/>
              </a:spcAft>
              <a:defRPr sz="1800" b="1">
                <a:solidFill>
                  <a:schemeClr val="tx1"/>
                </a:solidFill>
              </a:defRPr>
            </a:lvl1pPr>
            <a:lvl2pPr algn="ctr">
              <a:spcBef>
                <a:spcPts val="0"/>
              </a:spcBef>
              <a:defRPr>
                <a:solidFill>
                  <a:schemeClr val="tx1"/>
                </a:solidFill>
              </a:defRPr>
            </a:lvl2pPr>
            <a:lvl3pPr marL="0" indent="0" algn="ctr">
              <a:spcBef>
                <a:spcPts val="0"/>
              </a:spcBef>
              <a:buNone/>
              <a:defRPr>
                <a:solidFill>
                  <a:schemeClr val="tx1"/>
                </a:solidFill>
              </a:defRPr>
            </a:lvl3pPr>
            <a:lvl4pPr marL="0" indent="0" algn="ctr">
              <a:spcBef>
                <a:spcPts val="0"/>
              </a:spcBef>
              <a:buNone/>
              <a:defRPr>
                <a:solidFill>
                  <a:schemeClr val="tx1"/>
                </a:solidFill>
              </a:defRPr>
            </a:lvl4pPr>
            <a:lvl5pPr algn="ctr">
              <a:spcBef>
                <a:spcPts val="0"/>
              </a:spcBef>
              <a:defRPr>
                <a:solidFill>
                  <a:schemeClr val="tx1"/>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3">
            <a:extLst>
              <a:ext uri="{FF2B5EF4-FFF2-40B4-BE49-F238E27FC236}">
                <a16:creationId xmlns:a16="http://schemas.microsoft.com/office/drawing/2014/main" id="{60303E1E-61F6-443C-A0F7-1058BB4E43B1}"/>
              </a:ext>
            </a:extLst>
          </p:cNvPr>
          <p:cNvSpPr>
            <a:spLocks noGrp="1"/>
          </p:cNvSpPr>
          <p:nvPr>
            <p:ph type="body" sz="quarter" idx="13" hasCustomPrompt="1"/>
          </p:nvPr>
        </p:nvSpPr>
        <p:spPr>
          <a:xfrm>
            <a:off x="591527" y="2313853"/>
            <a:ext cx="3960000" cy="792000"/>
          </a:xfrm>
          <a:solidFill>
            <a:schemeClr val="tx2"/>
          </a:solidFill>
        </p:spPr>
        <p:txBody>
          <a:bodyPr lIns="144000" tIns="144000" rIns="144000" bIns="14400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a:solidFill>
                  <a:schemeClr val="bg1"/>
                </a:solidFill>
              </a:defRPr>
            </a:lvl1pPr>
            <a:lvl2pPr>
              <a:spcBef>
                <a:spcPts val="0"/>
              </a:spcBef>
              <a:defRPr>
                <a:solidFill>
                  <a:schemeClr val="bg1"/>
                </a:solidFill>
              </a:defRPr>
            </a:lvl2pPr>
            <a:lvl3pPr>
              <a:spcBef>
                <a:spcPts val="0"/>
              </a:spcBef>
              <a:defRPr>
                <a:solidFill>
                  <a:schemeClr val="bg1"/>
                </a:solidFill>
              </a:defRPr>
            </a:lvl3pPr>
            <a:lvl4pPr>
              <a:spcBef>
                <a:spcPts val="0"/>
              </a:spcBef>
              <a:defRPr>
                <a:solidFill>
                  <a:schemeClr val="bg1"/>
                </a:solidFill>
              </a:defRPr>
            </a:lvl4pPr>
            <a:lvl5pPr>
              <a:spcBef>
                <a:spcPts val="0"/>
              </a:spcBef>
              <a:defRPr>
                <a:solidFill>
                  <a:schemeClr val="bg1"/>
                </a:solidFill>
              </a:defRPr>
            </a:lvl5pPr>
          </a:lstStyle>
          <a:p>
            <a:pPr marL="0" marR="0" lvl="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DD279792-438F-4540-B064-59FF4CB006E5}"/>
              </a:ext>
            </a:extLst>
          </p:cNvPr>
          <p:cNvSpPr>
            <a:spLocks noGrp="1"/>
          </p:cNvSpPr>
          <p:nvPr>
            <p:ph type="body" sz="quarter" idx="12" hasCustomPrompt="1"/>
          </p:nvPr>
        </p:nvSpPr>
        <p:spPr>
          <a:xfrm>
            <a:off x="591527" y="1406942"/>
            <a:ext cx="3960000" cy="792000"/>
          </a:xfrm>
          <a:solidFill>
            <a:schemeClr val="tx1"/>
          </a:solidFill>
        </p:spPr>
        <p:txBody>
          <a:bodyPr lIns="144000" tIns="144000" rIns="144000" bIns="144000"/>
          <a:lstStyle>
            <a:lvl1pPr>
              <a:spcBef>
                <a:spcPts val="0"/>
              </a:spcBef>
              <a:spcAft>
                <a:spcPts val="0"/>
              </a:spcAft>
              <a:defRPr sz="1800" b="1">
                <a:solidFill>
                  <a:schemeClr val="bg2"/>
                </a:solidFill>
              </a:defRPr>
            </a:lvl1pPr>
            <a:lvl2pPr>
              <a:spcBef>
                <a:spcPts val="0"/>
              </a:spcBef>
              <a:defRPr>
                <a:solidFill>
                  <a:schemeClr val="bg2"/>
                </a:solidFill>
              </a:defRPr>
            </a:lvl2pPr>
            <a:lvl3pPr>
              <a:spcBef>
                <a:spcPts val="0"/>
              </a:spcBef>
              <a:defRPr>
                <a:solidFill>
                  <a:schemeClr val="bg2"/>
                </a:solidFill>
              </a:defRPr>
            </a:lvl3pPr>
            <a:lvl4pPr>
              <a:spcBef>
                <a:spcPts val="0"/>
              </a:spcBef>
              <a:defRPr>
                <a:solidFill>
                  <a:schemeClr val="bg2"/>
                </a:solidFill>
              </a:defRPr>
            </a:lvl4pPr>
            <a:lvl5pPr>
              <a:spcBef>
                <a:spcPts val="0"/>
              </a:spcBef>
              <a:defRPr>
                <a:solidFill>
                  <a:schemeClr val="bg2"/>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Custom Graphics</a:t>
            </a:r>
            <a:endParaRPr lang="en-GB" dirty="0"/>
          </a:p>
        </p:txBody>
      </p:sp>
      <p:sp>
        <p:nvSpPr>
          <p:cNvPr id="3" name="Date Placeholder 2">
            <a:extLst>
              <a:ext uri="{FF2B5EF4-FFF2-40B4-BE49-F238E27FC236}">
                <a16:creationId xmlns:a16="http://schemas.microsoft.com/office/drawing/2014/main" id="{47EFE461-4204-428F-90CD-9D3F32E4E4A3}"/>
              </a:ext>
            </a:extLst>
          </p:cNvPr>
          <p:cNvSpPr>
            <a:spLocks noGrp="1"/>
          </p:cNvSpPr>
          <p:nvPr>
            <p:ph type="dt" sz="half" idx="17"/>
          </p:nvPr>
        </p:nvSpPr>
        <p:spPr/>
        <p:txBody>
          <a:bodyPr/>
          <a:lstStyle/>
          <a:p>
            <a:endParaRPr lang="en-GB" dirty="0"/>
          </a:p>
        </p:txBody>
      </p:sp>
      <p:sp>
        <p:nvSpPr>
          <p:cNvPr id="6" name="Slide Number Placeholder 5">
            <a:extLst>
              <a:ext uri="{FF2B5EF4-FFF2-40B4-BE49-F238E27FC236}">
                <a16:creationId xmlns:a16="http://schemas.microsoft.com/office/drawing/2014/main" id="{AA6B1EC4-07D9-4E89-A9E3-6466F6D89826}"/>
              </a:ext>
            </a:extLst>
          </p:cNvPr>
          <p:cNvSpPr>
            <a:spLocks noGrp="1"/>
          </p:cNvSpPr>
          <p:nvPr>
            <p:ph type="sldNum" sz="quarter" idx="18"/>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927606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0F725C87-85E4-4451-8B79-B055377CE4DD}"/>
              </a:ext>
            </a:extLst>
          </p:cNvPr>
          <p:cNvGrpSpPr/>
          <p:nvPr userDrawn="1"/>
        </p:nvGrpSpPr>
        <p:grpSpPr>
          <a:xfrm>
            <a:off x="10928350" y="164909"/>
            <a:ext cx="1062566" cy="1065213"/>
            <a:chOff x="10928350" y="5591175"/>
            <a:chExt cx="1062566" cy="1065213"/>
          </a:xfrm>
        </p:grpSpPr>
        <p:sp>
          <p:nvSpPr>
            <p:cNvPr id="14" name="Text Placeholder 5">
              <a:extLst>
                <a:ext uri="{FF2B5EF4-FFF2-40B4-BE49-F238E27FC236}">
                  <a16:creationId xmlns:a16="http://schemas.microsoft.com/office/drawing/2014/main" id="{25A121E9-B425-4922-A452-E4B262578AD4}"/>
                </a:ext>
              </a:extLst>
            </p:cNvPr>
            <p:cNvSpPr txBox="1">
              <a:spLocks noChangeAspect="1"/>
            </p:cNvSpPr>
            <p:nvPr userDrawn="1"/>
          </p:nvSpPr>
          <p:spPr>
            <a:xfrm>
              <a:off x="10928916" y="5592758"/>
              <a:ext cx="1062000" cy="1062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5" name="Freeform 6">
              <a:extLst>
                <a:ext uri="{FF2B5EF4-FFF2-40B4-BE49-F238E27FC236}">
                  <a16:creationId xmlns:a16="http://schemas.microsoft.com/office/drawing/2014/main" id="{B16EBE21-8D6D-40AD-A674-46BA69A4CF17}"/>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11" name="Text Placeholder 7">
            <a:extLst>
              <a:ext uri="{FF2B5EF4-FFF2-40B4-BE49-F238E27FC236}">
                <a16:creationId xmlns:a16="http://schemas.microsoft.com/office/drawing/2014/main" id="{A0A35F0C-1A2A-4382-9CE0-662C7D94B027}"/>
              </a:ext>
            </a:extLst>
          </p:cNvPr>
          <p:cNvSpPr>
            <a:spLocks noGrp="1"/>
          </p:cNvSpPr>
          <p:nvPr>
            <p:ph type="body" sz="quarter" idx="14"/>
          </p:nvPr>
        </p:nvSpPr>
        <p:spPr>
          <a:xfrm>
            <a:off x="6256825" y="4076290"/>
            <a:ext cx="3379544" cy="1575908"/>
          </a:xfrm>
          <a:prstGeom prst="wedgeRoundRectCallout">
            <a:avLst>
              <a:gd name="adj1" fmla="val 37888"/>
              <a:gd name="adj2" fmla="val 65661"/>
              <a:gd name="adj3" fmla="val 16667"/>
            </a:avLst>
          </a:prstGeom>
          <a:solidFill>
            <a:schemeClr val="accent6"/>
          </a:solidFill>
        </p:spPr>
        <p:txBody>
          <a:bodyPr/>
          <a:lstStyle>
            <a:lvl1pPr>
              <a:spcBef>
                <a:spcPts val="500"/>
              </a:spcBef>
              <a:spcAft>
                <a:spcPts val="0"/>
              </a:spcAft>
              <a:defRPr sz="1700">
                <a:solidFill>
                  <a:schemeClr val="tx1"/>
                </a:solidFill>
              </a:defRPr>
            </a:lvl1pPr>
            <a:lvl2pPr marL="180000" indent="-180000">
              <a:buSzPct val="110000"/>
              <a:buFont typeface="Arial" panose="020B0604020202020204" pitchFamily="34" charset="0"/>
              <a:buChar char="•"/>
              <a:defRPr/>
            </a:lvl2pPr>
            <a:lvl3pPr marL="180000" indent="0">
              <a:buNone/>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6744FA5E-A949-41D0-8825-88D17F22D9E5}"/>
              </a:ext>
            </a:extLst>
          </p:cNvPr>
          <p:cNvSpPr>
            <a:spLocks noGrp="1"/>
          </p:cNvSpPr>
          <p:nvPr>
            <p:ph type="body" sz="quarter" idx="15"/>
          </p:nvPr>
        </p:nvSpPr>
        <p:spPr>
          <a:xfrm>
            <a:off x="2337968" y="3793252"/>
            <a:ext cx="3379544" cy="2100105"/>
          </a:xfrm>
          <a:prstGeom prst="wedgeRoundRectCallout">
            <a:avLst>
              <a:gd name="adj1" fmla="val 4736"/>
              <a:gd name="adj2" fmla="val 67336"/>
              <a:gd name="adj3" fmla="val 16667"/>
            </a:avLst>
          </a:prstGeom>
          <a:solidFill>
            <a:schemeClr val="tx1"/>
          </a:solidFill>
        </p:spPr>
        <p:txBody>
          <a:bodyPr/>
          <a:lstStyle>
            <a:lvl1pPr>
              <a:spcBef>
                <a:spcPts val="500"/>
              </a:spcBef>
              <a:spcAft>
                <a:spcPts val="0"/>
              </a:spcAft>
              <a:defRPr sz="1700">
                <a:solidFill>
                  <a:schemeClr val="bg1"/>
                </a:solidFill>
              </a:defRPr>
            </a:lvl1pPr>
            <a:lvl2pPr marL="180000" indent="-180000">
              <a:buSzPct val="110000"/>
              <a:buFont typeface="Arial" panose="020B0604020202020204" pitchFamily="34" charset="0"/>
              <a:buChar char="•"/>
              <a:defRPr>
                <a:solidFill>
                  <a:schemeClr val="bg1"/>
                </a:solidFill>
              </a:defRPr>
            </a:lvl2pPr>
            <a:lvl3pPr marL="180000" indent="0">
              <a:buNone/>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a:extLst>
              <a:ext uri="{FF2B5EF4-FFF2-40B4-BE49-F238E27FC236}">
                <a16:creationId xmlns:a16="http://schemas.microsoft.com/office/drawing/2014/main" id="{72FD5BAD-4E1C-4BA1-A864-AD6B442766B7}"/>
              </a:ext>
            </a:extLst>
          </p:cNvPr>
          <p:cNvSpPr>
            <a:spLocks noGrp="1"/>
          </p:cNvSpPr>
          <p:nvPr>
            <p:ph type="body" sz="quarter" idx="13"/>
          </p:nvPr>
        </p:nvSpPr>
        <p:spPr>
          <a:xfrm>
            <a:off x="6256825" y="1271116"/>
            <a:ext cx="3379544" cy="2131936"/>
          </a:xfrm>
          <a:prstGeom prst="wedgeRoundRectCallout">
            <a:avLst>
              <a:gd name="adj1" fmla="val 3699"/>
              <a:gd name="adj2" fmla="val 63310"/>
              <a:gd name="adj3" fmla="val 16667"/>
            </a:avLst>
          </a:prstGeom>
          <a:solidFill>
            <a:schemeClr val="tx2"/>
          </a:solidFill>
        </p:spPr>
        <p:txBody>
          <a:bodyPr/>
          <a:lstStyle>
            <a:lvl1pPr>
              <a:spcBef>
                <a:spcPts val="500"/>
              </a:spcBef>
              <a:spcAft>
                <a:spcPts val="0"/>
              </a:spcAft>
              <a:defRPr sz="1700">
                <a:solidFill>
                  <a:schemeClr val="bg1"/>
                </a:solidFill>
              </a:defRPr>
            </a:lvl1pPr>
            <a:lvl2pPr marL="180000" indent="-180000">
              <a:buSzPct val="110000"/>
              <a:buFont typeface="Arial" panose="020B0604020202020204" pitchFamily="34" charset="0"/>
              <a:buChar char="•"/>
              <a:defRPr>
                <a:solidFill>
                  <a:schemeClr val="bg1"/>
                </a:solidFill>
              </a:defRPr>
            </a:lvl2pPr>
            <a:lvl3pPr marL="180000" indent="0">
              <a:buNone/>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F085DE56-C228-4F1A-AD46-9A998DCBDF74}"/>
              </a:ext>
            </a:extLst>
          </p:cNvPr>
          <p:cNvSpPr>
            <a:spLocks noGrp="1"/>
          </p:cNvSpPr>
          <p:nvPr>
            <p:ph type="body" sz="quarter" idx="12"/>
          </p:nvPr>
        </p:nvSpPr>
        <p:spPr>
          <a:xfrm>
            <a:off x="2337968" y="1594348"/>
            <a:ext cx="3379544" cy="1485472"/>
          </a:xfrm>
          <a:prstGeom prst="wedgeRoundRectCallout">
            <a:avLst>
              <a:gd name="adj1" fmla="val 40118"/>
              <a:gd name="adj2" fmla="val 73896"/>
              <a:gd name="adj3" fmla="val 16667"/>
            </a:avLst>
          </a:prstGeom>
          <a:solidFill>
            <a:schemeClr val="accent2"/>
          </a:solidFill>
        </p:spPr>
        <p:txBody>
          <a:bodyPr/>
          <a:lstStyle>
            <a:lvl1pPr>
              <a:spcBef>
                <a:spcPts val="500"/>
              </a:spcBef>
              <a:spcAft>
                <a:spcPts val="0"/>
              </a:spcAft>
              <a:defRPr sz="1700">
                <a:solidFill>
                  <a:schemeClr val="tx1"/>
                </a:solidFill>
              </a:defRPr>
            </a:lvl1pPr>
            <a:lvl2pPr marL="180000" indent="-180000">
              <a:buSzPct val="110000"/>
              <a:buFont typeface="Arial" panose="020B0604020202020204" pitchFamily="34" charset="0"/>
              <a:buChar char="•"/>
              <a:defRPr/>
            </a:lvl2pPr>
            <a:lvl3pPr marL="180000" indent="0">
              <a:buNone/>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8">
            <a:extLst>
              <a:ext uri="{FF2B5EF4-FFF2-40B4-BE49-F238E27FC236}">
                <a16:creationId xmlns:a16="http://schemas.microsoft.com/office/drawing/2014/main" id="{2A30D1EE-4D1E-499A-A8ED-95AEBD77D534}"/>
              </a:ext>
            </a:extLst>
          </p:cNvPr>
          <p:cNvSpPr>
            <a:spLocks noGrp="1"/>
          </p:cNvSpPr>
          <p:nvPr>
            <p:ph type="title" hasCustomPrompt="1"/>
          </p:nvPr>
        </p:nvSpPr>
        <p:spPr/>
        <p:txBody>
          <a:bodyPr/>
          <a:lstStyle>
            <a:lvl1pPr>
              <a:defRPr>
                <a:solidFill>
                  <a:schemeClr val="tx1"/>
                </a:solidFill>
              </a:defRPr>
            </a:lvl1pPr>
          </a:lstStyle>
          <a:p>
            <a:r>
              <a:rPr lang="en-US" dirty="0"/>
              <a:t>Speech Bubbles</a:t>
            </a:r>
            <a:endParaRPr lang="en-GB" dirty="0"/>
          </a:p>
        </p:txBody>
      </p:sp>
      <p:sp>
        <p:nvSpPr>
          <p:cNvPr id="2" name="Date Placeholder 1">
            <a:extLst>
              <a:ext uri="{FF2B5EF4-FFF2-40B4-BE49-F238E27FC236}">
                <a16:creationId xmlns:a16="http://schemas.microsoft.com/office/drawing/2014/main" id="{33D4854C-2BD9-4013-B559-F539E6AD71E1}"/>
              </a:ext>
            </a:extLst>
          </p:cNvPr>
          <p:cNvSpPr>
            <a:spLocks noGrp="1"/>
          </p:cNvSpPr>
          <p:nvPr>
            <p:ph type="dt" sz="half" idx="16"/>
          </p:nvPr>
        </p:nvSpPr>
        <p:spPr/>
        <p:txBody>
          <a:bodyPr/>
          <a:lstStyle/>
          <a:p>
            <a:endParaRPr lang="en-GB" dirty="0"/>
          </a:p>
        </p:txBody>
      </p:sp>
      <p:sp>
        <p:nvSpPr>
          <p:cNvPr id="3" name="Slide Number Placeholder 2">
            <a:extLst>
              <a:ext uri="{FF2B5EF4-FFF2-40B4-BE49-F238E27FC236}">
                <a16:creationId xmlns:a16="http://schemas.microsoft.com/office/drawing/2014/main" id="{B660E969-7D4E-4B50-A5D8-6667E6F865A1}"/>
              </a:ext>
            </a:extLst>
          </p:cNvPr>
          <p:cNvSpPr>
            <a:spLocks noGrp="1"/>
          </p:cNvSpPr>
          <p:nvPr>
            <p:ph type="sldNum" sz="quarter" idx="17"/>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58442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1BC1A6-FA88-4814-A368-FA1F0C3E5EF9}"/>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a:extLst>
              <a:ext uri="{FF2B5EF4-FFF2-40B4-BE49-F238E27FC236}">
                <a16:creationId xmlns:a16="http://schemas.microsoft.com/office/drawing/2014/main" id="{30A4702B-2D34-4ADF-9BC5-6B1C45BD0F79}"/>
              </a:ext>
            </a:extLst>
          </p:cNvPr>
          <p:cNvSpPr>
            <a:spLocks noGrp="1"/>
          </p:cNvSpPr>
          <p:nvPr>
            <p:ph type="pic" sz="quarter" idx="12"/>
          </p:nvPr>
        </p:nvSpPr>
        <p:spPr>
          <a:xfrm>
            <a:off x="6940548" y="0"/>
            <a:ext cx="5251450" cy="4816475"/>
          </a:xfrm>
          <a:custGeom>
            <a:avLst/>
            <a:gdLst>
              <a:gd name="connsiteX0" fmla="*/ 0 w 5251450"/>
              <a:gd name="connsiteY0" fmla="*/ 0 h 4816475"/>
              <a:gd name="connsiteX1" fmla="*/ 5251450 w 5251450"/>
              <a:gd name="connsiteY1" fmla="*/ 0 h 4816475"/>
              <a:gd name="connsiteX2" fmla="*/ 5251450 w 5251450"/>
              <a:gd name="connsiteY2" fmla="*/ 3198844 h 4816475"/>
              <a:gd name="connsiteX3" fmla="*/ 2747947 w 5251450"/>
              <a:gd name="connsiteY3" fmla="*/ 4816475 h 4816475"/>
              <a:gd name="connsiteX4" fmla="*/ 0 w 5251450"/>
              <a:gd name="connsiteY4" fmla="*/ 2060992 h 4816475"/>
              <a:gd name="connsiteX5" fmla="*/ 0 w 5251450"/>
              <a:gd name="connsiteY5" fmla="*/ 0 h 481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1450" h="4816475">
                <a:moveTo>
                  <a:pt x="0" y="0"/>
                </a:moveTo>
                <a:cubicBezTo>
                  <a:pt x="0" y="0"/>
                  <a:pt x="0" y="0"/>
                  <a:pt x="5251450" y="0"/>
                </a:cubicBezTo>
                <a:cubicBezTo>
                  <a:pt x="5251450" y="0"/>
                  <a:pt x="5251450" y="0"/>
                  <a:pt x="5251450" y="3198844"/>
                </a:cubicBezTo>
                <a:cubicBezTo>
                  <a:pt x="4819409" y="4153018"/>
                  <a:pt x="3860896" y="4816475"/>
                  <a:pt x="2747947" y="4816475"/>
                </a:cubicBezTo>
                <a:cubicBezTo>
                  <a:pt x="1230434" y="4816475"/>
                  <a:pt x="0" y="3582984"/>
                  <a:pt x="0" y="2060992"/>
                </a:cubicBezTo>
                <a:cubicBezTo>
                  <a:pt x="0" y="2060992"/>
                  <a:pt x="0" y="2060992"/>
                  <a:pt x="0" y="0"/>
                </a:cubicBezTo>
                <a:close/>
              </a:path>
            </a:pathLst>
          </a:custGeom>
          <a:solidFill>
            <a:schemeClr val="accent6">
              <a:lumMod val="90000"/>
            </a:schemeClr>
          </a:solidFill>
        </p:spPr>
        <p:txBody>
          <a:bodyPr wrap="square" lIns="144000" tIns="144000">
            <a:noAutofit/>
          </a:bodyPr>
          <a:lstStyle>
            <a:lvl1pPr>
              <a:defRPr sz="1400">
                <a:solidFill>
                  <a:schemeClr val="bg1"/>
                </a:solidFill>
              </a:defRPr>
            </a:lvl1pPr>
          </a:lstStyle>
          <a:p>
            <a:r>
              <a:rPr lang="en-US"/>
              <a:t>Click icon to add picture</a:t>
            </a:r>
            <a:endParaRPr lang="en-GB"/>
          </a:p>
        </p:txBody>
      </p:sp>
      <p:sp>
        <p:nvSpPr>
          <p:cNvPr id="11" name="Freeform 7">
            <a:extLst>
              <a:ext uri="{FF2B5EF4-FFF2-40B4-BE49-F238E27FC236}">
                <a16:creationId xmlns:a16="http://schemas.microsoft.com/office/drawing/2014/main" id="{5E1EC7C4-B361-4504-AACA-92C6878833E5}"/>
              </a:ext>
            </a:extLst>
          </p:cNvPr>
          <p:cNvSpPr>
            <a:spLocks/>
          </p:cNvSpPr>
          <p:nvPr userDrawn="1"/>
        </p:nvSpPr>
        <p:spPr bwMode="auto">
          <a:xfrm>
            <a:off x="6875462" y="4870450"/>
            <a:ext cx="5316538" cy="1987550"/>
          </a:xfrm>
          <a:custGeom>
            <a:avLst/>
            <a:gdLst>
              <a:gd name="T0" fmla="*/ 8906 w 16833"/>
              <a:gd name="T1" fmla="*/ 0 h 6279"/>
              <a:gd name="T2" fmla="*/ 0 w 16833"/>
              <a:gd name="T3" fmla="*/ 6279 h 6279"/>
              <a:gd name="T4" fmla="*/ 16833 w 16833"/>
              <a:gd name="T5" fmla="*/ 6279 h 6279"/>
              <a:gd name="T6" fmla="*/ 16833 w 16833"/>
              <a:gd name="T7" fmla="*/ 4302 h 6279"/>
              <a:gd name="T8" fmla="*/ 8906 w 16833"/>
              <a:gd name="T9" fmla="*/ 0 h 6279"/>
            </a:gdLst>
            <a:ahLst/>
            <a:cxnLst>
              <a:cxn ang="0">
                <a:pos x="T0" y="T1"/>
              </a:cxn>
              <a:cxn ang="0">
                <a:pos x="T2" y="T3"/>
              </a:cxn>
              <a:cxn ang="0">
                <a:pos x="T4" y="T5"/>
              </a:cxn>
              <a:cxn ang="0">
                <a:pos x="T6" y="T7"/>
              </a:cxn>
              <a:cxn ang="0">
                <a:pos x="T8" y="T9"/>
              </a:cxn>
            </a:cxnLst>
            <a:rect l="0" t="0" r="r" b="b"/>
            <a:pathLst>
              <a:path w="16833" h="6279">
                <a:moveTo>
                  <a:pt x="8906" y="0"/>
                </a:moveTo>
                <a:cubicBezTo>
                  <a:pt x="4799" y="0"/>
                  <a:pt x="1304" y="2619"/>
                  <a:pt x="0" y="6279"/>
                </a:cubicBezTo>
                <a:cubicBezTo>
                  <a:pt x="16833" y="6279"/>
                  <a:pt x="16833" y="6279"/>
                  <a:pt x="16833" y="6279"/>
                </a:cubicBezTo>
                <a:cubicBezTo>
                  <a:pt x="16833" y="4302"/>
                  <a:pt x="16833" y="4302"/>
                  <a:pt x="16833" y="4302"/>
                </a:cubicBezTo>
                <a:cubicBezTo>
                  <a:pt x="15147" y="1712"/>
                  <a:pt x="12227" y="0"/>
                  <a:pt x="890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Text Placeholder 5">
            <a:extLst>
              <a:ext uri="{FF2B5EF4-FFF2-40B4-BE49-F238E27FC236}">
                <a16:creationId xmlns:a16="http://schemas.microsoft.com/office/drawing/2014/main" id="{86A7A4D3-DC75-4624-B5C5-55F94869F68C}"/>
              </a:ext>
            </a:extLst>
          </p:cNvPr>
          <p:cNvSpPr>
            <a:spLocks noGrp="1" noChangeAspect="1"/>
          </p:cNvSpPr>
          <p:nvPr>
            <p:ph type="body" sz="quarter" idx="19" hasCustomPrompt="1"/>
          </p:nvPr>
        </p:nvSpPr>
        <p:spPr>
          <a:xfrm>
            <a:off x="8807877" y="3944914"/>
            <a:ext cx="1699200" cy="16992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
        <p:nvSpPr>
          <p:cNvPr id="5" name="Footer Placeholder 4"/>
          <p:cNvSpPr>
            <a:spLocks noGrp="1"/>
          </p:cNvSpPr>
          <p:nvPr>
            <p:ph type="ftr" sz="quarter" idx="11"/>
          </p:nvPr>
        </p:nvSpPr>
        <p:spPr/>
        <p:txBody>
          <a:bodyPr/>
          <a:lstStyle/>
          <a:p>
            <a:r>
              <a:rPr lang="en-AU" dirty="0"/>
              <a:t>Deakin University CRICOS Provider Code: 00113B</a:t>
            </a:r>
            <a:endParaRPr lang="en-GB" dirty="0"/>
          </a:p>
        </p:txBody>
      </p:sp>
      <p:sp>
        <p:nvSpPr>
          <p:cNvPr id="3" name="Subtitle 2"/>
          <p:cNvSpPr>
            <a:spLocks noGrp="1"/>
          </p:cNvSpPr>
          <p:nvPr>
            <p:ph type="subTitle" idx="1" hasCustomPrompt="1"/>
          </p:nvPr>
        </p:nvSpPr>
        <p:spPr>
          <a:xfrm>
            <a:off x="403908" y="3051740"/>
            <a:ext cx="5040000" cy="2206060"/>
          </a:xfrm>
        </p:spPr>
        <p:txBody>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2" name="Title 1"/>
          <p:cNvSpPr>
            <a:spLocks noGrp="1"/>
          </p:cNvSpPr>
          <p:nvPr>
            <p:ph type="ctrTitle" hasCustomPrompt="1"/>
          </p:nvPr>
        </p:nvSpPr>
        <p:spPr>
          <a:xfrm>
            <a:off x="403907" y="1122363"/>
            <a:ext cx="5040000" cy="1835208"/>
          </a:xfrm>
        </p:spPr>
        <p:txBody>
          <a:bodyPr anchor="b"/>
          <a:lstStyle>
            <a:lvl1pPr algn="l">
              <a:defRPr sz="4500" b="0">
                <a:solidFill>
                  <a:schemeClr val="tx1"/>
                </a:solidFill>
              </a:defRPr>
            </a:lvl1pPr>
          </a:lstStyle>
          <a:p>
            <a:r>
              <a:rPr lang="en-US" dirty="0"/>
              <a:t>Click to add title</a:t>
            </a:r>
            <a:endParaRPr lang="en-GB" dirty="0"/>
          </a:p>
        </p:txBody>
      </p:sp>
    </p:spTree>
    <p:extLst>
      <p:ext uri="{BB962C8B-B14F-4D97-AF65-F5344CB8AC3E}">
        <p14:creationId xmlns:p14="http://schemas.microsoft.com/office/powerpoint/2010/main" val="13437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0474969-1787-479A-924E-1D2D1F2AE7AC}"/>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icture Placeholder 29">
            <a:extLst>
              <a:ext uri="{FF2B5EF4-FFF2-40B4-BE49-F238E27FC236}">
                <a16:creationId xmlns:a16="http://schemas.microsoft.com/office/drawing/2014/main" id="{E7AE052A-B77F-4049-9BBA-BEC841AE0D99}"/>
              </a:ext>
            </a:extLst>
          </p:cNvPr>
          <p:cNvSpPr>
            <a:spLocks noGrp="1"/>
          </p:cNvSpPr>
          <p:nvPr>
            <p:ph type="pic" sz="quarter" idx="14" hasCustomPrompt="1"/>
          </p:nvPr>
        </p:nvSpPr>
        <p:spPr>
          <a:xfrm>
            <a:off x="8326436" y="601980"/>
            <a:ext cx="3865565" cy="5657444"/>
          </a:xfrm>
          <a:custGeom>
            <a:avLst/>
            <a:gdLst>
              <a:gd name="connsiteX0" fmla="*/ 2632641 w 3865565"/>
              <a:gd name="connsiteY0" fmla="*/ 0 h 5657444"/>
              <a:gd name="connsiteX1" fmla="*/ 3039129 w 3865565"/>
              <a:gd name="connsiteY1" fmla="*/ 0 h 5657444"/>
              <a:gd name="connsiteX2" fmla="*/ 3830041 w 3865565"/>
              <a:gd name="connsiteY2" fmla="*/ 172187 h 5657444"/>
              <a:gd name="connsiteX3" fmla="*/ 3865565 w 3865565"/>
              <a:gd name="connsiteY3" fmla="*/ 186581 h 5657444"/>
              <a:gd name="connsiteX4" fmla="*/ 3865565 w 3865565"/>
              <a:gd name="connsiteY4" fmla="*/ 5462255 h 5657444"/>
              <a:gd name="connsiteX5" fmla="*/ 3760710 w 3865565"/>
              <a:gd name="connsiteY5" fmla="*/ 5502445 h 5657444"/>
              <a:gd name="connsiteX6" fmla="*/ 2835885 w 3865565"/>
              <a:gd name="connsiteY6" fmla="*/ 5657444 h 5657444"/>
              <a:gd name="connsiteX7" fmla="*/ 0 w 3865565"/>
              <a:gd name="connsiteY7" fmla="*/ 2825551 h 5657444"/>
              <a:gd name="connsiteX8" fmla="*/ 2632641 w 3865565"/>
              <a:gd name="connsiteY8" fmla="*/ 0 h 565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5565" h="5657444">
                <a:moveTo>
                  <a:pt x="2632641" y="0"/>
                </a:moveTo>
                <a:lnTo>
                  <a:pt x="3039129" y="0"/>
                </a:lnTo>
                <a:cubicBezTo>
                  <a:pt x="3315017" y="19820"/>
                  <a:pt x="3580980" y="79280"/>
                  <a:pt x="3830041" y="172187"/>
                </a:cubicBezTo>
                <a:lnTo>
                  <a:pt x="3865565" y="186581"/>
                </a:lnTo>
                <a:lnTo>
                  <a:pt x="3865565" y="5462255"/>
                </a:lnTo>
                <a:lnTo>
                  <a:pt x="3760710" y="5502445"/>
                </a:lnTo>
                <a:cubicBezTo>
                  <a:pt x="3470525" y="5602939"/>
                  <a:pt x="3159407" y="5657444"/>
                  <a:pt x="2835885" y="5657444"/>
                </a:cubicBezTo>
                <a:cubicBezTo>
                  <a:pt x="1270273" y="5657444"/>
                  <a:pt x="0" y="4388959"/>
                  <a:pt x="0" y="2825551"/>
                </a:cubicBezTo>
                <a:cubicBezTo>
                  <a:pt x="0" y="1328738"/>
                  <a:pt x="1162300" y="104650"/>
                  <a:pt x="2632641" y="0"/>
                </a:cubicBezTo>
                <a:close/>
              </a:path>
            </a:pathLst>
          </a:custGeom>
          <a:solidFill>
            <a:schemeClr val="bg1">
              <a:lumMod val="75000"/>
            </a:schemeClr>
          </a:solidFill>
        </p:spPr>
        <p:txBody>
          <a:bodyPr wrap="square" tIns="1548000">
            <a:noAutofit/>
          </a:bodyPr>
          <a:lstStyle>
            <a:lvl1pPr algn="ctr">
              <a:defRPr sz="1400">
                <a:solidFill>
                  <a:schemeClr val="bg1"/>
                </a:solidFill>
              </a:defRPr>
            </a:lvl1pPr>
          </a:lstStyle>
          <a:p>
            <a:r>
              <a:rPr lang="en-AU" sz="1400" dirty="0"/>
              <a:t>Click Icon to Add Image</a:t>
            </a:r>
            <a:endParaRPr lang="en-AU" dirty="0"/>
          </a:p>
        </p:txBody>
      </p:sp>
      <p:sp>
        <p:nvSpPr>
          <p:cNvPr id="19" name="Freeform: Shape 18">
            <a:extLst>
              <a:ext uri="{FF2B5EF4-FFF2-40B4-BE49-F238E27FC236}">
                <a16:creationId xmlns:a16="http://schemas.microsoft.com/office/drawing/2014/main" id="{AC22E693-5B73-479C-B297-AC021617C7C9}"/>
              </a:ext>
            </a:extLst>
          </p:cNvPr>
          <p:cNvSpPr>
            <a:spLocks/>
          </p:cNvSpPr>
          <p:nvPr userDrawn="1"/>
        </p:nvSpPr>
        <p:spPr bwMode="auto">
          <a:xfrm>
            <a:off x="0" y="601980"/>
            <a:ext cx="8245719" cy="5657444"/>
          </a:xfrm>
          <a:custGeom>
            <a:avLst/>
            <a:gdLst>
              <a:gd name="connsiteX0" fmla="*/ 0 w 8245719"/>
              <a:gd name="connsiteY0" fmla="*/ 0 h 5657444"/>
              <a:gd name="connsiteX1" fmla="*/ 2413221 w 8245719"/>
              <a:gd name="connsiteY1" fmla="*/ 0 h 5657444"/>
              <a:gd name="connsiteX2" fmla="*/ 2560722 w 8245719"/>
              <a:gd name="connsiteY2" fmla="*/ 0 h 5657444"/>
              <a:gd name="connsiteX3" fmla="*/ 2686080 w 8245719"/>
              <a:gd name="connsiteY3" fmla="*/ 0 h 5657444"/>
              <a:gd name="connsiteX4" fmla="*/ 5416593 w 8245719"/>
              <a:gd name="connsiteY4" fmla="*/ 0 h 5657444"/>
              <a:gd name="connsiteX5" fmla="*/ 8245719 w 8245719"/>
              <a:gd name="connsiteY5" fmla="*/ 2828722 h 5657444"/>
              <a:gd name="connsiteX6" fmla="*/ 5416593 w 8245719"/>
              <a:gd name="connsiteY6" fmla="*/ 5657444 h 5657444"/>
              <a:gd name="connsiteX7" fmla="*/ 2571602 w 8245719"/>
              <a:gd name="connsiteY7" fmla="*/ 5657444 h 5657444"/>
              <a:gd name="connsiteX8" fmla="*/ 2560722 w 8245719"/>
              <a:gd name="connsiteY8" fmla="*/ 5657444 h 5657444"/>
              <a:gd name="connsiteX9" fmla="*/ 2504877 w 8245719"/>
              <a:gd name="connsiteY9" fmla="*/ 5657444 h 5657444"/>
              <a:gd name="connsiteX10" fmla="*/ 2413221 w 8245719"/>
              <a:gd name="connsiteY10" fmla="*/ 5657444 h 5657444"/>
              <a:gd name="connsiteX11" fmla="*/ 0 w 8245719"/>
              <a:gd name="connsiteY11" fmla="*/ 5657444 h 565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5719" h="5657444">
                <a:moveTo>
                  <a:pt x="0" y="0"/>
                </a:moveTo>
                <a:lnTo>
                  <a:pt x="2413221" y="0"/>
                </a:lnTo>
                <a:lnTo>
                  <a:pt x="2560722" y="0"/>
                </a:lnTo>
                <a:lnTo>
                  <a:pt x="2686080" y="0"/>
                </a:lnTo>
                <a:cubicBezTo>
                  <a:pt x="5416593" y="0"/>
                  <a:pt x="5416593" y="0"/>
                  <a:pt x="5416593" y="0"/>
                </a:cubicBezTo>
                <a:cubicBezTo>
                  <a:pt x="6978474" y="0"/>
                  <a:pt x="8245719" y="1267065"/>
                  <a:pt x="8245719" y="2828722"/>
                </a:cubicBezTo>
                <a:cubicBezTo>
                  <a:pt x="8245719" y="4390380"/>
                  <a:pt x="6978474" y="5657444"/>
                  <a:pt x="5416593" y="5657444"/>
                </a:cubicBezTo>
                <a:cubicBezTo>
                  <a:pt x="3539486" y="5657444"/>
                  <a:pt x="2835570" y="5657444"/>
                  <a:pt x="2571602" y="5657444"/>
                </a:cubicBezTo>
                <a:lnTo>
                  <a:pt x="2560722" y="5657444"/>
                </a:lnTo>
                <a:lnTo>
                  <a:pt x="2504877" y="5657444"/>
                </a:lnTo>
                <a:cubicBezTo>
                  <a:pt x="2413221" y="5657444"/>
                  <a:pt x="2413221" y="5657444"/>
                  <a:pt x="2413221" y="5657444"/>
                </a:cubicBezTo>
                <a:lnTo>
                  <a:pt x="0" y="5657444"/>
                </a:ln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AU"/>
          </a:p>
        </p:txBody>
      </p:sp>
      <p:sp>
        <p:nvSpPr>
          <p:cNvPr id="9" name="Text Placeholder 5">
            <a:extLst>
              <a:ext uri="{FF2B5EF4-FFF2-40B4-BE49-F238E27FC236}">
                <a16:creationId xmlns:a16="http://schemas.microsoft.com/office/drawing/2014/main" id="{9017768F-8DC2-477F-9ECD-81F29364F3DD}"/>
              </a:ext>
            </a:extLst>
          </p:cNvPr>
          <p:cNvSpPr>
            <a:spLocks noGrp="1" noChangeAspect="1"/>
          </p:cNvSpPr>
          <p:nvPr>
            <p:ph type="body" sz="quarter" idx="19" hasCustomPrompt="1"/>
          </p:nvPr>
        </p:nvSpPr>
        <p:spPr>
          <a:xfrm>
            <a:off x="7476836" y="2579400"/>
            <a:ext cx="1699200" cy="16992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
        <p:nvSpPr>
          <p:cNvPr id="5" name="Footer Placeholder 4"/>
          <p:cNvSpPr>
            <a:spLocks noGrp="1"/>
          </p:cNvSpPr>
          <p:nvPr userDrawn="1">
            <p:ph type="ftr" sz="quarter" idx="11"/>
          </p:nvPr>
        </p:nvSpPr>
        <p:spPr/>
        <p:txBody>
          <a:bodyPr/>
          <a:lstStyle/>
          <a:p>
            <a:r>
              <a:rPr lang="en-AU" dirty="0"/>
              <a:t>Deakin University CRICOS Provider Code: 00113B</a:t>
            </a:r>
            <a:endParaRPr lang="en-GB" dirty="0"/>
          </a:p>
        </p:txBody>
      </p:sp>
      <p:sp>
        <p:nvSpPr>
          <p:cNvPr id="11" name="Text Placeholder 5">
            <a:extLst>
              <a:ext uri="{FF2B5EF4-FFF2-40B4-BE49-F238E27FC236}">
                <a16:creationId xmlns:a16="http://schemas.microsoft.com/office/drawing/2014/main" id="{B36ACC5A-D2CF-40E7-8984-09E0560FD4B7}"/>
              </a:ext>
            </a:extLst>
          </p:cNvPr>
          <p:cNvSpPr>
            <a:spLocks noGrp="1"/>
          </p:cNvSpPr>
          <p:nvPr userDrawn="1">
            <p:ph type="body" sz="quarter" idx="13" hasCustomPrompt="1"/>
          </p:nvPr>
        </p:nvSpPr>
        <p:spPr>
          <a:xfrm>
            <a:off x="584954" y="3212433"/>
            <a:ext cx="6040436" cy="211714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a:spcBef>
                <a:spcPts val="0"/>
              </a:spcBef>
              <a:defRPr sz="2500">
                <a:solidFill>
                  <a:schemeClr val="bg1"/>
                </a:solidFill>
              </a:defRPr>
            </a:lvl2pPr>
            <a:lvl3pPr marL="0" indent="0">
              <a:spcBef>
                <a:spcPts val="0"/>
              </a:spcBef>
              <a:buNone/>
              <a:defRPr sz="2500">
                <a:solidFill>
                  <a:schemeClr val="bg1"/>
                </a:solidFill>
              </a:defRPr>
            </a:lvl3pPr>
            <a:lvl4pPr marL="0" indent="0">
              <a:spcBef>
                <a:spcPts val="0"/>
              </a:spcBef>
              <a:buNone/>
              <a:defRPr sz="2500">
                <a:solidFill>
                  <a:schemeClr val="bg1"/>
                </a:solidFill>
              </a:defRPr>
            </a:lvl4pPr>
            <a:lvl5pPr marL="0">
              <a:spcBef>
                <a:spcPts val="0"/>
              </a:spcBef>
              <a:defRPr sz="2500">
                <a:solidFill>
                  <a:schemeClr val="bg1"/>
                </a:solidFill>
              </a:defRPr>
            </a:lvl5pPr>
            <a:lvl6pPr>
              <a:spcBef>
                <a:spcPts val="0"/>
              </a:spcBef>
              <a:defRPr sz="2500">
                <a:solidFill>
                  <a:schemeClr val="bg1"/>
                </a:solidFill>
              </a:defRPr>
            </a:lvl6pPr>
            <a:lvl7pPr>
              <a:spcBef>
                <a:spcPts val="0"/>
              </a:spcBef>
              <a:defRPr sz="2500">
                <a:solidFill>
                  <a:schemeClr val="bg1"/>
                </a:solidFill>
              </a:defRPr>
            </a:lvl7pPr>
            <a:lvl8pPr>
              <a:spcBef>
                <a:spcPts val="0"/>
              </a:spcBef>
              <a:defRPr sz="2500">
                <a:solidFill>
                  <a:schemeClr val="bg1"/>
                </a:solidFill>
              </a:defRPr>
            </a:lvl8pPr>
            <a:lvl9pPr>
              <a:spcBef>
                <a:spcPts val="0"/>
              </a:spcBef>
              <a:defRPr sz="25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2" name="Title 1"/>
          <p:cNvSpPr>
            <a:spLocks noGrp="1"/>
          </p:cNvSpPr>
          <p:nvPr userDrawn="1">
            <p:ph type="title" hasCustomPrompt="1"/>
          </p:nvPr>
        </p:nvSpPr>
        <p:spPr>
          <a:xfrm>
            <a:off x="585538" y="1693697"/>
            <a:ext cx="6039852" cy="1490662"/>
          </a:xfrm>
        </p:spPr>
        <p:txBody>
          <a:bodyPr anchor="b"/>
          <a:lstStyle>
            <a:lvl1pPr>
              <a:defRPr sz="4500" b="0">
                <a:solidFill>
                  <a:schemeClr val="bg1"/>
                </a:solidFill>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CAB5E3CE-8CB8-4B24-9C3C-7FB9A7F935DB}"/>
              </a:ext>
            </a:extLst>
          </p:cNvPr>
          <p:cNvSpPr>
            <a:spLocks noGrp="1"/>
          </p:cNvSpPr>
          <p:nvPr>
            <p:ph type="dt" sz="half" idx="20"/>
          </p:nvPr>
        </p:nvSpPr>
        <p:spPr/>
        <p:txBody>
          <a:bodyPr/>
          <a:lstStyle/>
          <a:p>
            <a:endParaRPr lang="en-GB" dirty="0"/>
          </a:p>
        </p:txBody>
      </p:sp>
      <p:sp>
        <p:nvSpPr>
          <p:cNvPr id="4" name="Slide Number Placeholder 3">
            <a:extLst>
              <a:ext uri="{FF2B5EF4-FFF2-40B4-BE49-F238E27FC236}">
                <a16:creationId xmlns:a16="http://schemas.microsoft.com/office/drawing/2014/main" id="{E49D1FA1-B828-46C4-A5A6-45C61AEB1392}"/>
              </a:ext>
            </a:extLst>
          </p:cNvPr>
          <p:cNvSpPr>
            <a:spLocks noGrp="1"/>
          </p:cNvSpPr>
          <p:nvPr>
            <p:ph type="sldNum" sz="quarter" idx="21"/>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63503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B">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67BA4DE8-38D7-442D-A110-51B4EF65A77C}"/>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Picture Placeholder 52">
            <a:extLst>
              <a:ext uri="{FF2B5EF4-FFF2-40B4-BE49-F238E27FC236}">
                <a16:creationId xmlns:a16="http://schemas.microsoft.com/office/drawing/2014/main" id="{A8485562-E630-4C57-98C3-B101EF15FC6C}"/>
              </a:ext>
            </a:extLst>
          </p:cNvPr>
          <p:cNvSpPr>
            <a:spLocks noGrp="1"/>
          </p:cNvSpPr>
          <p:nvPr>
            <p:ph type="pic" sz="quarter" idx="14" hasCustomPrompt="1"/>
          </p:nvPr>
        </p:nvSpPr>
        <p:spPr>
          <a:xfrm>
            <a:off x="2769693" y="-3667"/>
            <a:ext cx="9422307" cy="6876000"/>
          </a:xfrm>
          <a:custGeom>
            <a:avLst/>
            <a:gdLst>
              <a:gd name="connsiteX0" fmla="*/ 3980197 w 9422307"/>
              <a:gd name="connsiteY0" fmla="*/ 0 h 6858000"/>
              <a:gd name="connsiteX1" fmla="*/ 9422307 w 9422307"/>
              <a:gd name="connsiteY1" fmla="*/ 0 h 6858000"/>
              <a:gd name="connsiteX2" fmla="*/ 9422307 w 9422307"/>
              <a:gd name="connsiteY2" fmla="*/ 6858000 h 6858000"/>
              <a:gd name="connsiteX3" fmla="*/ 0 w 9422307"/>
              <a:gd name="connsiteY3" fmla="*/ 6858000 h 6858000"/>
              <a:gd name="connsiteX4" fmla="*/ 1570767 w 9422307"/>
              <a:gd name="connsiteY4" fmla="*/ 41502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2307" h="6858000">
                <a:moveTo>
                  <a:pt x="3980197" y="0"/>
                </a:moveTo>
                <a:lnTo>
                  <a:pt x="9422307" y="0"/>
                </a:lnTo>
                <a:lnTo>
                  <a:pt x="9422307" y="6858000"/>
                </a:lnTo>
                <a:lnTo>
                  <a:pt x="0" y="6858000"/>
                </a:lnTo>
                <a:lnTo>
                  <a:pt x="1570767" y="4150214"/>
                </a:lnTo>
                <a:close/>
              </a:path>
            </a:pathLst>
          </a:custGeom>
          <a:solidFill>
            <a:schemeClr val="bg1">
              <a:lumMod val="75000"/>
            </a:schemeClr>
          </a:solidFill>
        </p:spPr>
        <p:txBody>
          <a:bodyPr wrap="square" tIns="144000" rIns="180000">
            <a:noAutofit/>
          </a:bodyPr>
          <a:lstStyle>
            <a:lvl1pPr algn="r">
              <a:defRPr sz="1400">
                <a:solidFill>
                  <a:schemeClr val="bg1"/>
                </a:solidFill>
              </a:defRPr>
            </a:lvl1pPr>
          </a:lstStyle>
          <a:p>
            <a:r>
              <a:rPr lang="en-AU" dirty="0"/>
              <a:t>Click Icon to Add Image</a:t>
            </a:r>
          </a:p>
        </p:txBody>
      </p:sp>
      <p:sp>
        <p:nvSpPr>
          <p:cNvPr id="44" name="Freeform: Shape 43">
            <a:extLst>
              <a:ext uri="{FF2B5EF4-FFF2-40B4-BE49-F238E27FC236}">
                <a16:creationId xmlns:a16="http://schemas.microsoft.com/office/drawing/2014/main" id="{97A055C5-456B-4769-A5F8-9C3D2A1ADEE2}"/>
              </a:ext>
            </a:extLst>
          </p:cNvPr>
          <p:cNvSpPr/>
          <p:nvPr userDrawn="1"/>
        </p:nvSpPr>
        <p:spPr>
          <a:xfrm>
            <a:off x="1" y="5265083"/>
            <a:ext cx="924688" cy="1596583"/>
          </a:xfrm>
          <a:custGeom>
            <a:avLst/>
            <a:gdLst>
              <a:gd name="connsiteX0" fmla="*/ 0 w 924688"/>
              <a:gd name="connsiteY0" fmla="*/ 0 h 1596583"/>
              <a:gd name="connsiteX1" fmla="*/ 924688 w 924688"/>
              <a:gd name="connsiteY1" fmla="*/ 1596583 h 1596583"/>
              <a:gd name="connsiteX2" fmla="*/ 0 w 924688"/>
              <a:gd name="connsiteY2" fmla="*/ 1596583 h 1596583"/>
              <a:gd name="connsiteX3" fmla="*/ 0 w 924688"/>
              <a:gd name="connsiteY3" fmla="*/ 0 h 1596583"/>
            </a:gdLst>
            <a:ahLst/>
            <a:cxnLst>
              <a:cxn ang="0">
                <a:pos x="connsiteX0" y="connsiteY0"/>
              </a:cxn>
              <a:cxn ang="0">
                <a:pos x="connsiteX1" y="connsiteY1"/>
              </a:cxn>
              <a:cxn ang="0">
                <a:pos x="connsiteX2" y="connsiteY2"/>
              </a:cxn>
              <a:cxn ang="0">
                <a:pos x="connsiteX3" y="connsiteY3"/>
              </a:cxn>
            </a:cxnLst>
            <a:rect l="l" t="t" r="r" b="b"/>
            <a:pathLst>
              <a:path w="924688" h="1596583">
                <a:moveTo>
                  <a:pt x="0" y="0"/>
                </a:moveTo>
                <a:lnTo>
                  <a:pt x="924688" y="1596583"/>
                </a:lnTo>
                <a:lnTo>
                  <a:pt x="0" y="1596583"/>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Text Placeholder 5">
            <a:extLst>
              <a:ext uri="{FF2B5EF4-FFF2-40B4-BE49-F238E27FC236}">
                <a16:creationId xmlns:a16="http://schemas.microsoft.com/office/drawing/2014/main" id="{BA07B5EF-3EE8-4180-965B-121B37F648B0}"/>
              </a:ext>
            </a:extLst>
          </p:cNvPr>
          <p:cNvSpPr>
            <a:spLocks noGrp="1" noChangeAspect="1"/>
          </p:cNvSpPr>
          <p:nvPr>
            <p:ph type="body" sz="quarter" idx="19" hasCustomPrompt="1"/>
          </p:nvPr>
        </p:nvSpPr>
        <p:spPr>
          <a:xfrm>
            <a:off x="10928916" y="5592758"/>
            <a:ext cx="1062000" cy="10620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
        <p:nvSpPr>
          <p:cNvPr id="5" name="Footer Placeholder 4"/>
          <p:cNvSpPr>
            <a:spLocks noGrp="1"/>
          </p:cNvSpPr>
          <p:nvPr userDrawn="1">
            <p:ph type="ftr" sz="quarter" idx="11"/>
          </p:nvPr>
        </p:nvSpPr>
        <p:spPr>
          <a:xfrm>
            <a:off x="3022977" y="6538912"/>
            <a:ext cx="6624000" cy="204248"/>
          </a:xfrm>
        </p:spPr>
        <p:txBody>
          <a:bodyPr/>
          <a:lstStyle/>
          <a:p>
            <a:r>
              <a:rPr lang="en-AU" dirty="0"/>
              <a:t>Deakin University CRICOS Provider Code: 00113B</a:t>
            </a:r>
            <a:endParaRPr lang="en-GB" dirty="0"/>
          </a:p>
        </p:txBody>
      </p:sp>
      <p:sp>
        <p:nvSpPr>
          <p:cNvPr id="11" name="Text Placeholder 5">
            <a:extLst>
              <a:ext uri="{FF2B5EF4-FFF2-40B4-BE49-F238E27FC236}">
                <a16:creationId xmlns:a16="http://schemas.microsoft.com/office/drawing/2014/main" id="{B36ACC5A-D2CF-40E7-8984-09E0560FD4B7}"/>
              </a:ext>
            </a:extLst>
          </p:cNvPr>
          <p:cNvSpPr>
            <a:spLocks noGrp="1"/>
          </p:cNvSpPr>
          <p:nvPr userDrawn="1">
            <p:ph type="body" sz="quarter" idx="13" hasCustomPrompt="1"/>
          </p:nvPr>
        </p:nvSpPr>
        <p:spPr>
          <a:xfrm>
            <a:off x="584954" y="2074841"/>
            <a:ext cx="4952246" cy="211714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a:spcBef>
                <a:spcPts val="0"/>
              </a:spcBef>
              <a:defRPr sz="2500">
                <a:solidFill>
                  <a:schemeClr val="bg1"/>
                </a:solidFill>
              </a:defRPr>
            </a:lvl2pPr>
            <a:lvl3pPr marL="0" indent="0">
              <a:spcBef>
                <a:spcPts val="0"/>
              </a:spcBef>
              <a:buNone/>
              <a:defRPr sz="2500">
                <a:solidFill>
                  <a:schemeClr val="bg1"/>
                </a:solidFill>
              </a:defRPr>
            </a:lvl3pPr>
            <a:lvl4pPr marL="0" indent="0">
              <a:spcBef>
                <a:spcPts val="0"/>
              </a:spcBef>
              <a:buNone/>
              <a:defRPr sz="2500">
                <a:solidFill>
                  <a:schemeClr val="bg1"/>
                </a:solidFill>
              </a:defRPr>
            </a:lvl4pPr>
            <a:lvl5pPr marL="0">
              <a:spcBef>
                <a:spcPts val="0"/>
              </a:spcBef>
              <a:defRPr sz="2500">
                <a:solidFill>
                  <a:schemeClr val="bg1"/>
                </a:solidFill>
              </a:defRPr>
            </a:lvl5pPr>
            <a:lvl6pPr>
              <a:spcBef>
                <a:spcPts val="0"/>
              </a:spcBef>
              <a:defRPr sz="2500">
                <a:solidFill>
                  <a:schemeClr val="bg1"/>
                </a:solidFill>
              </a:defRPr>
            </a:lvl6pPr>
            <a:lvl7pPr>
              <a:spcBef>
                <a:spcPts val="0"/>
              </a:spcBef>
              <a:defRPr sz="2500">
                <a:solidFill>
                  <a:schemeClr val="bg1"/>
                </a:solidFill>
              </a:defRPr>
            </a:lvl7pPr>
            <a:lvl8pPr>
              <a:spcBef>
                <a:spcPts val="0"/>
              </a:spcBef>
              <a:defRPr sz="2500">
                <a:solidFill>
                  <a:schemeClr val="bg1"/>
                </a:solidFill>
              </a:defRPr>
            </a:lvl8pPr>
            <a:lvl9pPr>
              <a:spcBef>
                <a:spcPts val="0"/>
              </a:spcBef>
              <a:defRPr sz="25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2" name="Title 1"/>
          <p:cNvSpPr>
            <a:spLocks noGrp="1"/>
          </p:cNvSpPr>
          <p:nvPr userDrawn="1">
            <p:ph type="title" hasCustomPrompt="1"/>
          </p:nvPr>
        </p:nvSpPr>
        <p:spPr>
          <a:xfrm>
            <a:off x="585538" y="838201"/>
            <a:ext cx="4951662" cy="1152194"/>
          </a:xfrm>
        </p:spPr>
        <p:txBody>
          <a:bodyPr anchor="b"/>
          <a:lstStyle>
            <a:lvl1pPr>
              <a:defRPr sz="4500" b="0">
                <a:solidFill>
                  <a:schemeClr val="bg1"/>
                </a:solidFill>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B09D6ED2-EF17-4548-B973-EBB43BD38612}"/>
              </a:ext>
            </a:extLst>
          </p:cNvPr>
          <p:cNvSpPr>
            <a:spLocks noGrp="1"/>
          </p:cNvSpPr>
          <p:nvPr>
            <p:ph type="dt" sz="half" idx="20"/>
          </p:nvPr>
        </p:nvSpPr>
        <p:spPr>
          <a:xfrm>
            <a:off x="818456" y="6538912"/>
            <a:ext cx="1656000" cy="204248"/>
          </a:xfrm>
        </p:spPr>
        <p:txBody>
          <a:bodyPr/>
          <a:lstStyle/>
          <a:p>
            <a:endParaRPr lang="en-GB" dirty="0"/>
          </a:p>
        </p:txBody>
      </p:sp>
      <p:sp>
        <p:nvSpPr>
          <p:cNvPr id="4" name="Slide Number Placeholder 3">
            <a:extLst>
              <a:ext uri="{FF2B5EF4-FFF2-40B4-BE49-F238E27FC236}">
                <a16:creationId xmlns:a16="http://schemas.microsoft.com/office/drawing/2014/main" id="{F1CBED38-6003-4678-9BB5-7D20FD81EBB6}"/>
              </a:ext>
            </a:extLst>
          </p:cNvPr>
          <p:cNvSpPr>
            <a:spLocks noGrp="1"/>
          </p:cNvSpPr>
          <p:nvPr>
            <p:ph type="sldNum" sz="quarter" idx="21"/>
          </p:nvPr>
        </p:nvSpPr>
        <p:spPr>
          <a:xfrm>
            <a:off x="242456" y="6495602"/>
            <a:ext cx="576000" cy="247558"/>
          </a:xfrm>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97236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quot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6" name="Content Placeholder 5">
            <a:extLst>
              <a:ext uri="{FF2B5EF4-FFF2-40B4-BE49-F238E27FC236}">
                <a16:creationId xmlns:a16="http://schemas.microsoft.com/office/drawing/2014/main" id="{BA9360C9-D6E6-46AC-8EF9-EEF25F267E14}"/>
              </a:ext>
            </a:extLst>
          </p:cNvPr>
          <p:cNvSpPr>
            <a:spLocks noGrp="1"/>
          </p:cNvSpPr>
          <p:nvPr>
            <p:ph sz="quarter" idx="12"/>
          </p:nvPr>
        </p:nvSpPr>
        <p:spPr>
          <a:xfrm>
            <a:off x="241200" y="1490400"/>
            <a:ext cx="11667599" cy="4683600"/>
          </a:xfrm>
        </p:spPr>
        <p:txBody>
          <a:bodyPr lIns="90000">
            <a:normAutofit/>
          </a:bodyPr>
          <a:lstStyle>
            <a:lvl1pPr marL="0" marR="0" indent="0" algn="ctr" defTabSz="914400" rtl="0" eaLnBrk="1" fontAlgn="auto" latinLnBrk="0" hangingPunct="1">
              <a:lnSpc>
                <a:spcPct val="150000"/>
              </a:lnSpc>
              <a:spcBef>
                <a:spcPts val="0"/>
              </a:spcBef>
              <a:spcAft>
                <a:spcPts val="0"/>
              </a:spcAft>
              <a:buClr>
                <a:schemeClr val="tx2"/>
              </a:buClr>
              <a:buSzTx/>
              <a:buFont typeface="Arial" panose="020B0604020202020204" pitchFamily="34" charset="0"/>
              <a:buNone/>
              <a:tabLst/>
              <a:defRPr sz="4000"/>
            </a:lvl1pPr>
            <a:lvl2pPr marL="315912" indent="0" algn="ctr">
              <a:lnSpc>
                <a:spcPct val="150000"/>
              </a:lnSpc>
              <a:spcBef>
                <a:spcPts val="0"/>
              </a:spcBef>
              <a:spcAft>
                <a:spcPts val="0"/>
              </a:spcAft>
              <a:buClr>
                <a:schemeClr val="tx2"/>
              </a:buClr>
              <a:buFont typeface="Courier New" panose="02070309020205020404" pitchFamily="49" charset="0"/>
              <a:buNone/>
              <a:tabLst/>
              <a:defRPr sz="3600"/>
            </a:lvl2pPr>
            <a:lvl3pPr marL="577850" indent="0" algn="ctr">
              <a:lnSpc>
                <a:spcPct val="150000"/>
              </a:lnSpc>
              <a:spcBef>
                <a:spcPts val="0"/>
              </a:spcBef>
              <a:spcAft>
                <a:spcPts val="0"/>
              </a:spcAft>
              <a:buClr>
                <a:schemeClr val="accent1"/>
              </a:buClr>
              <a:buFont typeface="Courier New" panose="02070309020205020404" pitchFamily="49" charset="0"/>
              <a:buNone/>
              <a:tabLst/>
              <a:defRPr sz="3200"/>
            </a:lvl3pPr>
            <a:lvl4pPr marL="804862" indent="0" algn="ctr">
              <a:lnSpc>
                <a:spcPct val="150000"/>
              </a:lnSpc>
              <a:spcBef>
                <a:spcPts val="0"/>
              </a:spcBef>
              <a:spcAft>
                <a:spcPts val="0"/>
              </a:spcAft>
              <a:buClr>
                <a:schemeClr val="accent1"/>
              </a:buClr>
              <a:buFont typeface="Arial" panose="020B0604020202020204" pitchFamily="34" charset="0"/>
              <a:buNone/>
              <a:tabLst/>
              <a:defRPr sz="2800"/>
            </a:lvl4pPr>
            <a:lvl5pPr marL="804862" indent="0" algn="ctr">
              <a:lnSpc>
                <a:spcPct val="150000"/>
              </a:lnSpc>
              <a:spcBef>
                <a:spcPts val="0"/>
              </a:spcBef>
              <a:spcAft>
                <a:spcPts val="0"/>
              </a:spcAft>
              <a:buClr>
                <a:schemeClr val="tx2"/>
              </a:buClr>
              <a:buFont typeface="Arial" panose="020B0604020202020204" pitchFamily="34" charset="0"/>
              <a:buNone/>
              <a:tabLst/>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8DD31D76-E5CB-429A-9B45-398ECFBE8DB1}"/>
              </a:ext>
            </a:extLst>
          </p:cNvPr>
          <p:cNvSpPr>
            <a:spLocks noGrp="1"/>
          </p:cNvSpPr>
          <p:nvPr>
            <p:ph type="dt" sz="half" idx="13"/>
          </p:nvPr>
        </p:nvSpPr>
        <p:spPr/>
        <p:txBody>
          <a:bodyPr/>
          <a:lstStyle/>
          <a:p>
            <a:endParaRPr lang="en-GB" dirty="0"/>
          </a:p>
        </p:txBody>
      </p:sp>
      <p:sp>
        <p:nvSpPr>
          <p:cNvPr id="4" name="Slide Number Placeholder 3">
            <a:extLst>
              <a:ext uri="{FF2B5EF4-FFF2-40B4-BE49-F238E27FC236}">
                <a16:creationId xmlns:a16="http://schemas.microsoft.com/office/drawing/2014/main" id="{9A53C109-1995-4EEB-A045-C13493286418}"/>
              </a:ext>
            </a:extLst>
          </p:cNvPr>
          <p:cNvSpPr>
            <a:spLocks noGrp="1"/>
          </p:cNvSpPr>
          <p:nvPr>
            <p:ph type="sldNum" sz="quarter" idx="14"/>
          </p:nvPr>
        </p:nvSpPr>
        <p:spPr/>
        <p:txBody>
          <a:bodyPr/>
          <a:lstStyle/>
          <a:p>
            <a:fld id="{F5AEA0E0-5CC6-4BD0-905C-A0021E419432}" type="slidenum">
              <a:rPr lang="en-GB" smtClean="0"/>
              <a:pPr/>
              <a:t>‹#›</a:t>
            </a:fld>
            <a:endParaRPr lang="en-GB" dirty="0"/>
          </a:p>
        </p:txBody>
      </p:sp>
      <p:sp>
        <p:nvSpPr>
          <p:cNvPr id="7" name="Rectangle 6">
            <a:extLst>
              <a:ext uri="{FF2B5EF4-FFF2-40B4-BE49-F238E27FC236}">
                <a16:creationId xmlns:a16="http://schemas.microsoft.com/office/drawing/2014/main" id="{25AE6062-0C76-EF47-B8A0-3A72A6A22287}"/>
              </a:ext>
            </a:extLst>
          </p:cNvPr>
          <p:cNvSpPr/>
          <p:nvPr userDrawn="1"/>
        </p:nvSpPr>
        <p:spPr>
          <a:xfrm>
            <a:off x="0" y="0"/>
            <a:ext cx="9277815" cy="1293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51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C">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8479152-EC59-4E85-860A-7F94ED52F8B1}"/>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icture Placeholder 28">
            <a:extLst>
              <a:ext uri="{FF2B5EF4-FFF2-40B4-BE49-F238E27FC236}">
                <a16:creationId xmlns:a16="http://schemas.microsoft.com/office/drawing/2014/main" id="{16C46A4B-C7F3-48A4-A48B-242F24F3CC97}"/>
              </a:ext>
            </a:extLst>
          </p:cNvPr>
          <p:cNvSpPr>
            <a:spLocks noGrp="1"/>
          </p:cNvSpPr>
          <p:nvPr>
            <p:ph type="pic" sz="quarter" idx="17"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259424 h 6858000"/>
              <a:gd name="connsiteX5" fmla="*/ 2153 w 12192000"/>
              <a:gd name="connsiteY5" fmla="*/ 6259424 h 6858000"/>
              <a:gd name="connsiteX6" fmla="*/ 82352 w 12192000"/>
              <a:gd name="connsiteY6" fmla="*/ 6259424 h 6858000"/>
              <a:gd name="connsiteX7" fmla="*/ 138197 w 12192000"/>
              <a:gd name="connsiteY7" fmla="*/ 6259424 h 6858000"/>
              <a:gd name="connsiteX8" fmla="*/ 149077 w 12192000"/>
              <a:gd name="connsiteY8" fmla="*/ 6259424 h 6858000"/>
              <a:gd name="connsiteX9" fmla="*/ 2994068 w 12192000"/>
              <a:gd name="connsiteY9" fmla="*/ 6259424 h 6858000"/>
              <a:gd name="connsiteX10" fmla="*/ 5823194 w 12192000"/>
              <a:gd name="connsiteY10" fmla="*/ 3430702 h 6858000"/>
              <a:gd name="connsiteX11" fmla="*/ 2994068 w 12192000"/>
              <a:gd name="connsiteY11" fmla="*/ 601980 h 6858000"/>
              <a:gd name="connsiteX12" fmla="*/ 263555 w 12192000"/>
              <a:gd name="connsiteY12" fmla="*/ 601980 h 6858000"/>
              <a:gd name="connsiteX13" fmla="*/ 138197 w 12192000"/>
              <a:gd name="connsiteY13" fmla="*/ 601980 h 6858000"/>
              <a:gd name="connsiteX14" fmla="*/ 0 w 12192000"/>
              <a:gd name="connsiteY14" fmla="*/ 6019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0" y="0"/>
                </a:moveTo>
                <a:lnTo>
                  <a:pt x="12192000" y="0"/>
                </a:lnTo>
                <a:lnTo>
                  <a:pt x="12192000" y="6858000"/>
                </a:lnTo>
                <a:lnTo>
                  <a:pt x="0" y="6858000"/>
                </a:lnTo>
                <a:lnTo>
                  <a:pt x="0" y="6259424"/>
                </a:lnTo>
                <a:lnTo>
                  <a:pt x="2153" y="6259424"/>
                </a:lnTo>
                <a:cubicBezTo>
                  <a:pt x="13610" y="6259424"/>
                  <a:pt x="36524" y="6259424"/>
                  <a:pt x="82352" y="6259424"/>
                </a:cubicBezTo>
                <a:lnTo>
                  <a:pt x="138197" y="6259424"/>
                </a:lnTo>
                <a:lnTo>
                  <a:pt x="149077" y="6259424"/>
                </a:lnTo>
                <a:cubicBezTo>
                  <a:pt x="413045" y="6259424"/>
                  <a:pt x="1116961" y="6259424"/>
                  <a:pt x="2994068" y="6259424"/>
                </a:cubicBezTo>
                <a:cubicBezTo>
                  <a:pt x="4555949" y="6259424"/>
                  <a:pt x="5823194" y="4992360"/>
                  <a:pt x="5823194" y="3430702"/>
                </a:cubicBezTo>
                <a:cubicBezTo>
                  <a:pt x="5823194" y="1869045"/>
                  <a:pt x="4555949" y="601980"/>
                  <a:pt x="2994068" y="601980"/>
                </a:cubicBezTo>
                <a:cubicBezTo>
                  <a:pt x="2994068" y="601980"/>
                  <a:pt x="2994068" y="601980"/>
                  <a:pt x="263555" y="601980"/>
                </a:cubicBezTo>
                <a:lnTo>
                  <a:pt x="138197" y="601980"/>
                </a:lnTo>
                <a:lnTo>
                  <a:pt x="0" y="601980"/>
                </a:lnTo>
                <a:close/>
              </a:path>
            </a:pathLst>
          </a:custGeom>
          <a:solidFill>
            <a:schemeClr val="bg1">
              <a:lumMod val="75000"/>
            </a:schemeClr>
          </a:solidFill>
        </p:spPr>
        <p:txBody>
          <a:bodyPr wrap="square" tIns="144000" rIns="144000">
            <a:noAutofit/>
          </a:bodyPr>
          <a:lstStyle>
            <a:lvl1pPr algn="l">
              <a:defRPr sz="1400">
                <a:solidFill>
                  <a:schemeClr val="bg1"/>
                </a:solidFill>
              </a:defRPr>
            </a:lvl1pPr>
          </a:lstStyle>
          <a:p>
            <a:r>
              <a:rPr lang="en-AU" sz="1400" dirty="0"/>
              <a:t>Drag and drop image form a folder, or click on the placeholder and select ‘Insert \ Images’</a:t>
            </a:r>
            <a:endParaRPr lang="en-AU" dirty="0"/>
          </a:p>
        </p:txBody>
      </p:sp>
      <p:sp>
        <p:nvSpPr>
          <p:cNvPr id="8" name="Text Placeholder 5">
            <a:extLst>
              <a:ext uri="{FF2B5EF4-FFF2-40B4-BE49-F238E27FC236}">
                <a16:creationId xmlns:a16="http://schemas.microsoft.com/office/drawing/2014/main" id="{703D38F9-D214-40CC-B04B-41988914E4F4}"/>
              </a:ext>
            </a:extLst>
          </p:cNvPr>
          <p:cNvSpPr>
            <a:spLocks noGrp="1" noChangeAspect="1"/>
          </p:cNvSpPr>
          <p:nvPr>
            <p:ph type="body" sz="quarter" idx="19" hasCustomPrompt="1"/>
          </p:nvPr>
        </p:nvSpPr>
        <p:spPr>
          <a:xfrm>
            <a:off x="5074077" y="2579400"/>
            <a:ext cx="1699200" cy="16992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
        <p:nvSpPr>
          <p:cNvPr id="9" name="Footer Placeholder 8">
            <a:extLst>
              <a:ext uri="{FF2B5EF4-FFF2-40B4-BE49-F238E27FC236}">
                <a16:creationId xmlns:a16="http://schemas.microsoft.com/office/drawing/2014/main" id="{B6BDA700-3D1B-49F1-9223-954502A2E2FB}"/>
              </a:ext>
            </a:extLst>
          </p:cNvPr>
          <p:cNvSpPr>
            <a:spLocks noGrp="1"/>
          </p:cNvSpPr>
          <p:nvPr>
            <p:ph type="ftr" sz="quarter" idx="15"/>
          </p:nvPr>
        </p:nvSpPr>
        <p:spPr/>
        <p:txBody>
          <a:bodyPr/>
          <a:lstStyle>
            <a:lvl1pPr>
              <a:defRPr>
                <a:solidFill>
                  <a:schemeClr val="bg1"/>
                </a:solidFill>
              </a:defRPr>
            </a:lvl1pPr>
          </a:lstStyle>
          <a:p>
            <a:r>
              <a:rPr lang="en-AU"/>
              <a:t>Deakin University CRICOS Provider Code: 00113B</a:t>
            </a:r>
            <a:endParaRPr lang="en-GB" dirty="0"/>
          </a:p>
        </p:txBody>
      </p:sp>
      <p:sp>
        <p:nvSpPr>
          <p:cNvPr id="11" name="Text Placeholder 5">
            <a:extLst>
              <a:ext uri="{FF2B5EF4-FFF2-40B4-BE49-F238E27FC236}">
                <a16:creationId xmlns:a16="http://schemas.microsoft.com/office/drawing/2014/main" id="{B36ACC5A-D2CF-40E7-8984-09E0560FD4B7}"/>
              </a:ext>
            </a:extLst>
          </p:cNvPr>
          <p:cNvSpPr>
            <a:spLocks noGrp="1"/>
          </p:cNvSpPr>
          <p:nvPr>
            <p:ph type="body" sz="quarter" idx="13" hasCustomPrompt="1"/>
          </p:nvPr>
        </p:nvSpPr>
        <p:spPr>
          <a:xfrm>
            <a:off x="584953" y="3213099"/>
            <a:ext cx="4489123" cy="1347315"/>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a:spcBef>
                <a:spcPts val="0"/>
              </a:spcBef>
              <a:defRPr sz="2500">
                <a:solidFill>
                  <a:schemeClr val="bg1"/>
                </a:solidFill>
              </a:defRPr>
            </a:lvl2pPr>
            <a:lvl3pPr marL="0" indent="0">
              <a:spcBef>
                <a:spcPts val="0"/>
              </a:spcBef>
              <a:buNone/>
              <a:defRPr sz="2500">
                <a:solidFill>
                  <a:schemeClr val="bg1"/>
                </a:solidFill>
              </a:defRPr>
            </a:lvl3pPr>
            <a:lvl4pPr marL="0" indent="0">
              <a:spcBef>
                <a:spcPts val="0"/>
              </a:spcBef>
              <a:buNone/>
              <a:defRPr sz="2500">
                <a:solidFill>
                  <a:schemeClr val="bg1"/>
                </a:solidFill>
              </a:defRPr>
            </a:lvl4pPr>
            <a:lvl5pPr marL="0">
              <a:spcBef>
                <a:spcPts val="0"/>
              </a:spcBef>
              <a:defRPr sz="2500">
                <a:solidFill>
                  <a:schemeClr val="bg1"/>
                </a:solidFill>
              </a:defRPr>
            </a:lvl5pPr>
            <a:lvl6pPr>
              <a:spcBef>
                <a:spcPts val="0"/>
              </a:spcBef>
              <a:defRPr sz="2500">
                <a:solidFill>
                  <a:schemeClr val="bg1"/>
                </a:solidFill>
              </a:defRPr>
            </a:lvl6pPr>
            <a:lvl7pPr>
              <a:spcBef>
                <a:spcPts val="0"/>
              </a:spcBef>
              <a:defRPr sz="2500">
                <a:solidFill>
                  <a:schemeClr val="bg1"/>
                </a:solidFill>
              </a:defRPr>
            </a:lvl7pPr>
            <a:lvl8pPr>
              <a:spcBef>
                <a:spcPts val="0"/>
              </a:spcBef>
              <a:defRPr sz="2500">
                <a:solidFill>
                  <a:schemeClr val="bg1"/>
                </a:solidFill>
              </a:defRPr>
            </a:lvl8pPr>
            <a:lvl9pPr>
              <a:spcBef>
                <a:spcPts val="0"/>
              </a:spcBef>
              <a:defRPr sz="25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Sub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27" name="Title 26">
            <a:extLst>
              <a:ext uri="{FF2B5EF4-FFF2-40B4-BE49-F238E27FC236}">
                <a16:creationId xmlns:a16="http://schemas.microsoft.com/office/drawing/2014/main" id="{ABBA3CDA-E776-40AE-B46D-45A45CC5D973}"/>
              </a:ext>
            </a:extLst>
          </p:cNvPr>
          <p:cNvSpPr>
            <a:spLocks noGrp="1"/>
          </p:cNvSpPr>
          <p:nvPr>
            <p:ph type="title" hasCustomPrompt="1"/>
          </p:nvPr>
        </p:nvSpPr>
        <p:spPr>
          <a:xfrm>
            <a:off x="584952" y="2222662"/>
            <a:ext cx="4489123" cy="959957"/>
          </a:xfrm>
        </p:spPr>
        <p:txBody>
          <a:bodyPr anchor="b"/>
          <a:lstStyle>
            <a:lvl1pPr>
              <a:defRPr sz="4500" b="0">
                <a:solidFill>
                  <a:schemeClr val="bg1"/>
                </a:solidFill>
              </a:defRPr>
            </a:lvl1pPr>
          </a:lstStyle>
          <a:p>
            <a:r>
              <a:rPr lang="en-US" dirty="0"/>
              <a:t>Click to add title</a:t>
            </a:r>
            <a:endParaRPr lang="en-AU" dirty="0"/>
          </a:p>
        </p:txBody>
      </p:sp>
      <p:sp>
        <p:nvSpPr>
          <p:cNvPr id="2" name="Date Placeholder 1">
            <a:extLst>
              <a:ext uri="{FF2B5EF4-FFF2-40B4-BE49-F238E27FC236}">
                <a16:creationId xmlns:a16="http://schemas.microsoft.com/office/drawing/2014/main" id="{FB4EFB1E-7596-419D-88EB-C9EFE4445071}"/>
              </a:ext>
            </a:extLst>
          </p:cNvPr>
          <p:cNvSpPr>
            <a:spLocks noGrp="1"/>
          </p:cNvSpPr>
          <p:nvPr>
            <p:ph type="dt" sz="half" idx="20"/>
          </p:nvPr>
        </p:nvSpPr>
        <p:spPr/>
        <p:txBody>
          <a:bodyPr/>
          <a:lstStyle>
            <a:lvl1pPr>
              <a:defRPr>
                <a:solidFill>
                  <a:schemeClr val="bg1"/>
                </a:solidFill>
              </a:defRPr>
            </a:lvl1pPr>
          </a:lstStyle>
          <a:p>
            <a:endParaRPr lang="en-GB" dirty="0"/>
          </a:p>
        </p:txBody>
      </p:sp>
      <p:sp>
        <p:nvSpPr>
          <p:cNvPr id="3" name="Slide Number Placeholder 2">
            <a:extLst>
              <a:ext uri="{FF2B5EF4-FFF2-40B4-BE49-F238E27FC236}">
                <a16:creationId xmlns:a16="http://schemas.microsoft.com/office/drawing/2014/main" id="{D9B12942-414A-46C0-9AEE-8A03969C7C09}"/>
              </a:ext>
            </a:extLst>
          </p:cNvPr>
          <p:cNvSpPr>
            <a:spLocks noGrp="1"/>
          </p:cNvSpPr>
          <p:nvPr>
            <p:ph type="sldNum" sz="quarter" idx="21"/>
          </p:nvPr>
        </p:nvSpPr>
        <p:spPr/>
        <p:txBody>
          <a:bodyPr/>
          <a:lstStyle>
            <a:lvl1pPr>
              <a:defRPr>
                <a:solidFill>
                  <a:schemeClr val="bg1"/>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405929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C57DA6F-A204-4940-B919-67CA81BB5E70}"/>
              </a:ext>
            </a:extLst>
          </p:cNvPr>
          <p:cNvSpPr>
            <a:spLocks noGrp="1"/>
          </p:cNvSpPr>
          <p:nvPr>
            <p:ph type="pic" sz="quarter" idx="17" hasCustomPrompt="1"/>
          </p:nvPr>
        </p:nvSpPr>
        <p:spPr>
          <a:xfrm>
            <a:off x="0" y="0"/>
            <a:ext cx="12192000" cy="6858000"/>
          </a:xfrm>
          <a:solidFill>
            <a:schemeClr val="bg1">
              <a:lumMod val="75000"/>
            </a:schemeClr>
          </a:solidFill>
        </p:spPr>
        <p:txBody>
          <a:bodyPr lIns="144000" tIns="144000"/>
          <a:lstStyle>
            <a:lvl1pPr>
              <a:defRPr sz="1400">
                <a:solidFill>
                  <a:schemeClr val="bg1"/>
                </a:solidFill>
              </a:defRPr>
            </a:lvl1pPr>
          </a:lstStyle>
          <a:p>
            <a:r>
              <a:rPr lang="en-AU" sz="1400" dirty="0"/>
              <a:t>Click Icon to Add Image</a:t>
            </a:r>
            <a:endParaRPr lang="en-AU" dirty="0"/>
          </a:p>
        </p:txBody>
      </p:sp>
      <p:sp>
        <p:nvSpPr>
          <p:cNvPr id="10" name="Text Placeholder 5">
            <a:extLst>
              <a:ext uri="{FF2B5EF4-FFF2-40B4-BE49-F238E27FC236}">
                <a16:creationId xmlns:a16="http://schemas.microsoft.com/office/drawing/2014/main" id="{11B59CA2-2EEE-4B61-A623-6BE4CE88BB2D}"/>
              </a:ext>
            </a:extLst>
          </p:cNvPr>
          <p:cNvSpPr>
            <a:spLocks noGrp="1" noChangeAspect="1"/>
          </p:cNvSpPr>
          <p:nvPr>
            <p:ph type="body" sz="quarter" idx="18" hasCustomPrompt="1"/>
          </p:nvPr>
        </p:nvSpPr>
        <p:spPr>
          <a:xfrm>
            <a:off x="10928916" y="5592758"/>
            <a:ext cx="1062000" cy="10620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
        <p:nvSpPr>
          <p:cNvPr id="9" name="Footer Placeholder 8">
            <a:extLst>
              <a:ext uri="{FF2B5EF4-FFF2-40B4-BE49-F238E27FC236}">
                <a16:creationId xmlns:a16="http://schemas.microsoft.com/office/drawing/2014/main" id="{B6BDA700-3D1B-49F1-9223-954502A2E2FB}"/>
              </a:ext>
            </a:extLst>
          </p:cNvPr>
          <p:cNvSpPr>
            <a:spLocks noGrp="1"/>
          </p:cNvSpPr>
          <p:nvPr>
            <p:ph type="ftr" sz="quarter" idx="15"/>
          </p:nvPr>
        </p:nvSpPr>
        <p:spPr/>
        <p:txBody>
          <a:bodyPr/>
          <a:lstStyle>
            <a:lvl1pPr>
              <a:defRPr>
                <a:solidFill>
                  <a:schemeClr val="tx1"/>
                </a:solidFill>
              </a:defRPr>
            </a:lvl1pPr>
          </a:lstStyle>
          <a:p>
            <a:r>
              <a:rPr lang="en-AU" dirty="0"/>
              <a:t>Deakin University CRICOS Provider Code: 00113B</a:t>
            </a:r>
            <a:endParaRPr lang="en-GB" dirty="0"/>
          </a:p>
        </p:txBody>
      </p:sp>
      <p:sp>
        <p:nvSpPr>
          <p:cNvPr id="11" name="Text Placeholder 5">
            <a:extLst>
              <a:ext uri="{FF2B5EF4-FFF2-40B4-BE49-F238E27FC236}">
                <a16:creationId xmlns:a16="http://schemas.microsoft.com/office/drawing/2014/main" id="{B36ACC5A-D2CF-40E7-8984-09E0560FD4B7}"/>
              </a:ext>
            </a:extLst>
          </p:cNvPr>
          <p:cNvSpPr>
            <a:spLocks noGrp="1"/>
          </p:cNvSpPr>
          <p:nvPr>
            <p:ph type="body" sz="quarter" idx="13" hasCustomPrompt="1"/>
          </p:nvPr>
        </p:nvSpPr>
        <p:spPr>
          <a:xfrm>
            <a:off x="584953" y="3213099"/>
            <a:ext cx="4577597" cy="1347315"/>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marL="223200" indent="-180000">
              <a:spcBef>
                <a:spcPts val="0"/>
              </a:spcBef>
              <a:buSzPct val="75000"/>
              <a:buFont typeface="Calibri" panose="020F0502020204030204" pitchFamily="34" charset="0"/>
              <a:buChar char="●"/>
              <a:defRPr sz="1800">
                <a:solidFill>
                  <a:schemeClr val="bg1"/>
                </a:solidFill>
              </a:defRPr>
            </a:lvl2pPr>
            <a:lvl3pPr marL="223200" indent="-180000">
              <a:spcBef>
                <a:spcPts val="0"/>
              </a:spcBef>
              <a:buSzPct val="75000"/>
              <a:buFont typeface="Calibri" panose="020F0502020204030204" pitchFamily="34" charset="0"/>
              <a:buChar char="●"/>
              <a:defRPr sz="1800">
                <a:solidFill>
                  <a:schemeClr val="bg1"/>
                </a:solidFill>
              </a:defRPr>
            </a:lvl3pPr>
            <a:lvl4pPr marL="223200" indent="-180000">
              <a:spcBef>
                <a:spcPts val="0"/>
              </a:spcBef>
              <a:buSzPct val="75000"/>
              <a:buFont typeface="Calibri" panose="020F0502020204030204" pitchFamily="34" charset="0"/>
              <a:buChar char="●"/>
              <a:defRPr sz="1800">
                <a:solidFill>
                  <a:schemeClr val="bg1"/>
                </a:solidFill>
              </a:defRPr>
            </a:lvl4pPr>
            <a:lvl5pPr marL="223200" indent="-180000">
              <a:spcBef>
                <a:spcPts val="0"/>
              </a:spcBef>
              <a:buSzPct val="75000"/>
              <a:buFont typeface="Calibri" panose="020F0502020204030204" pitchFamily="34" charset="0"/>
              <a:buChar char="●"/>
              <a:defRPr sz="1800">
                <a:solidFill>
                  <a:schemeClr val="bg1"/>
                </a:solidFill>
              </a:defRPr>
            </a:lvl5pPr>
            <a:lvl6pPr marL="223200" indent="-180000">
              <a:spcBef>
                <a:spcPts val="0"/>
              </a:spcBef>
              <a:buSzPct val="75000"/>
              <a:buFont typeface="Calibri" panose="020F0502020204030204" pitchFamily="34" charset="0"/>
              <a:buChar char="●"/>
              <a:defRPr sz="1800">
                <a:solidFill>
                  <a:schemeClr val="bg1"/>
                </a:solidFill>
              </a:defRPr>
            </a:lvl6pPr>
            <a:lvl7pPr marL="223200" indent="-180000">
              <a:spcBef>
                <a:spcPts val="0"/>
              </a:spcBef>
              <a:buSzPct val="75000"/>
              <a:buFont typeface="Calibri" panose="020F0502020204030204" pitchFamily="34" charset="0"/>
              <a:buChar char="●"/>
              <a:defRPr sz="1800">
                <a:solidFill>
                  <a:schemeClr val="bg1"/>
                </a:solidFill>
              </a:defRPr>
            </a:lvl7pPr>
            <a:lvl8pPr marL="223200" indent="-180000">
              <a:spcBef>
                <a:spcPts val="0"/>
              </a:spcBef>
              <a:buSzPct val="75000"/>
              <a:buFont typeface="Calibri" panose="020F0502020204030204" pitchFamily="34" charset="0"/>
              <a:buChar char="●"/>
              <a:defRPr sz="1800">
                <a:solidFill>
                  <a:schemeClr val="bg1"/>
                </a:solidFill>
              </a:defRPr>
            </a:lvl8pPr>
            <a:lvl9pPr marL="223200" indent="-180000">
              <a:spcBef>
                <a:spcPts val="0"/>
              </a:spcBef>
              <a:buSzPct val="75000"/>
              <a:buFont typeface="Calibri" panose="020F0502020204030204" pitchFamily="34" charset="0"/>
              <a:buChar char="●"/>
              <a:defRPr sz="18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27" name="Title 26">
            <a:extLst>
              <a:ext uri="{FF2B5EF4-FFF2-40B4-BE49-F238E27FC236}">
                <a16:creationId xmlns:a16="http://schemas.microsoft.com/office/drawing/2014/main" id="{ABBA3CDA-E776-40AE-B46D-45A45CC5D973}"/>
              </a:ext>
            </a:extLst>
          </p:cNvPr>
          <p:cNvSpPr>
            <a:spLocks noGrp="1"/>
          </p:cNvSpPr>
          <p:nvPr>
            <p:ph type="title" hasCustomPrompt="1"/>
          </p:nvPr>
        </p:nvSpPr>
        <p:spPr>
          <a:xfrm>
            <a:off x="584952" y="2222662"/>
            <a:ext cx="4577597" cy="959957"/>
          </a:xfrm>
        </p:spPr>
        <p:txBody>
          <a:bodyPr anchor="b"/>
          <a:lstStyle>
            <a:lvl1pPr>
              <a:defRPr sz="4500" b="0">
                <a:solidFill>
                  <a:schemeClr val="bg1"/>
                </a:solidFill>
              </a:defRPr>
            </a:lvl1pPr>
          </a:lstStyle>
          <a:p>
            <a:r>
              <a:rPr lang="en-US" dirty="0"/>
              <a:t>Click to add title</a:t>
            </a:r>
            <a:endParaRPr lang="en-AU" dirty="0"/>
          </a:p>
        </p:txBody>
      </p:sp>
      <p:sp>
        <p:nvSpPr>
          <p:cNvPr id="2" name="Date Placeholder 1">
            <a:extLst>
              <a:ext uri="{FF2B5EF4-FFF2-40B4-BE49-F238E27FC236}">
                <a16:creationId xmlns:a16="http://schemas.microsoft.com/office/drawing/2014/main" id="{28131C4A-F56A-4B3F-B779-91C3D6CCBE68}"/>
              </a:ext>
            </a:extLst>
          </p:cNvPr>
          <p:cNvSpPr>
            <a:spLocks noGrp="1"/>
          </p:cNvSpPr>
          <p:nvPr>
            <p:ph type="dt" sz="half" idx="19"/>
          </p:nvPr>
        </p:nvSpPr>
        <p:spPr/>
        <p:txBody>
          <a:bodyPr/>
          <a:lstStyle/>
          <a:p>
            <a:endParaRPr lang="en-GB" dirty="0"/>
          </a:p>
        </p:txBody>
      </p:sp>
      <p:sp>
        <p:nvSpPr>
          <p:cNvPr id="3" name="Slide Number Placeholder 2">
            <a:extLst>
              <a:ext uri="{FF2B5EF4-FFF2-40B4-BE49-F238E27FC236}">
                <a16:creationId xmlns:a16="http://schemas.microsoft.com/office/drawing/2014/main" id="{2DE2B424-2E74-4479-A134-710EC46ECCFE}"/>
              </a:ext>
            </a:extLst>
          </p:cNvPr>
          <p:cNvSpPr>
            <a:spLocks noGrp="1"/>
          </p:cNvSpPr>
          <p:nvPr>
            <p:ph type="sldNum" sz="quarter" idx="20"/>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92719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6" name="Content Placeholder 5">
            <a:extLst>
              <a:ext uri="{FF2B5EF4-FFF2-40B4-BE49-F238E27FC236}">
                <a16:creationId xmlns:a16="http://schemas.microsoft.com/office/drawing/2014/main" id="{BA9360C9-D6E6-46AC-8EF9-EEF25F267E14}"/>
              </a:ext>
            </a:extLst>
          </p:cNvPr>
          <p:cNvSpPr>
            <a:spLocks noGrp="1"/>
          </p:cNvSpPr>
          <p:nvPr>
            <p:ph sz="quarter" idx="12"/>
          </p:nvPr>
        </p:nvSpPr>
        <p:spPr>
          <a:xfrm>
            <a:off x="241200" y="1490400"/>
            <a:ext cx="11667599" cy="4683600"/>
          </a:xfrm>
        </p:spPr>
        <p:txBody>
          <a:bodyPr lIns="90000">
            <a:normAutofit/>
          </a:bodyPr>
          <a:lstStyle>
            <a:lvl1pPr marL="271463" marR="0" indent="-271463" algn="l" defTabSz="914400" rtl="0" eaLnBrk="1" fontAlgn="auto" latinLnBrk="0" hangingPunct="1">
              <a:lnSpc>
                <a:spcPct val="150000"/>
              </a:lnSpc>
              <a:spcBef>
                <a:spcPts val="0"/>
              </a:spcBef>
              <a:spcAft>
                <a:spcPts val="0"/>
              </a:spcAft>
              <a:buClr>
                <a:schemeClr val="tx2"/>
              </a:buClr>
              <a:buSzTx/>
              <a:buFont typeface="Arial" panose="020B0604020202020204" pitchFamily="34" charset="0"/>
              <a:buChar char="•"/>
              <a:tabLst/>
              <a:defRPr sz="2800"/>
            </a:lvl1pPr>
            <a:lvl2pPr marL="577850" indent="-261938">
              <a:lnSpc>
                <a:spcPct val="150000"/>
              </a:lnSpc>
              <a:spcBef>
                <a:spcPts val="0"/>
              </a:spcBef>
              <a:spcAft>
                <a:spcPts val="0"/>
              </a:spcAft>
              <a:buClr>
                <a:schemeClr val="tx2"/>
              </a:buClr>
              <a:buFont typeface="Courier New" panose="02070309020205020404" pitchFamily="49" charset="0"/>
              <a:buChar char="o"/>
              <a:tabLst/>
              <a:defRPr sz="2400"/>
            </a:lvl2pPr>
            <a:lvl3pPr marL="804863" indent="-227013">
              <a:lnSpc>
                <a:spcPct val="150000"/>
              </a:lnSpc>
              <a:spcBef>
                <a:spcPts val="0"/>
              </a:spcBef>
              <a:spcAft>
                <a:spcPts val="0"/>
              </a:spcAft>
              <a:buClr>
                <a:schemeClr val="accent1"/>
              </a:buClr>
              <a:buFont typeface="Courier New" panose="02070309020205020404" pitchFamily="49" charset="0"/>
              <a:buChar char="o"/>
              <a:tabLst/>
              <a:defRPr sz="2000"/>
            </a:lvl3pPr>
            <a:lvl4pPr marL="939800" indent="-134938">
              <a:lnSpc>
                <a:spcPct val="150000"/>
              </a:lnSpc>
              <a:spcBef>
                <a:spcPts val="0"/>
              </a:spcBef>
              <a:spcAft>
                <a:spcPts val="0"/>
              </a:spcAft>
              <a:buClr>
                <a:schemeClr val="accent1"/>
              </a:buClr>
              <a:buFont typeface="Arial" panose="020B0604020202020204" pitchFamily="34" charset="0"/>
              <a:buChar char="•"/>
              <a:tabLst/>
              <a:defRPr/>
            </a:lvl4pPr>
            <a:lvl5pPr marL="939800" indent="-134938">
              <a:lnSpc>
                <a:spcPct val="150000"/>
              </a:lnSpc>
              <a:spcBef>
                <a:spcPts val="0"/>
              </a:spcBef>
              <a:spcAft>
                <a:spcPts val="0"/>
              </a:spcAft>
              <a:buClr>
                <a:schemeClr val="tx2"/>
              </a:buClr>
              <a:buFont typeface="Arial" panose="020B0604020202020204" pitchFamily="34" charset="0"/>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8DD31D76-E5CB-429A-9B45-398ECFBE8DB1}"/>
              </a:ext>
            </a:extLst>
          </p:cNvPr>
          <p:cNvSpPr>
            <a:spLocks noGrp="1"/>
          </p:cNvSpPr>
          <p:nvPr>
            <p:ph type="dt" sz="half" idx="13"/>
          </p:nvPr>
        </p:nvSpPr>
        <p:spPr/>
        <p:txBody>
          <a:bodyPr/>
          <a:lstStyle/>
          <a:p>
            <a:endParaRPr lang="en-GB" dirty="0"/>
          </a:p>
        </p:txBody>
      </p:sp>
      <p:sp>
        <p:nvSpPr>
          <p:cNvPr id="4" name="Slide Number Placeholder 3">
            <a:extLst>
              <a:ext uri="{FF2B5EF4-FFF2-40B4-BE49-F238E27FC236}">
                <a16:creationId xmlns:a16="http://schemas.microsoft.com/office/drawing/2014/main" id="{9A53C109-1995-4EEB-A045-C13493286418}"/>
              </a:ext>
            </a:extLst>
          </p:cNvPr>
          <p:cNvSpPr>
            <a:spLocks noGrp="1"/>
          </p:cNvSpPr>
          <p:nvPr>
            <p:ph type="sldNum" sz="quarter" idx="14"/>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89085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C4ED600E-90B7-4D49-803F-18C3CB208852}"/>
              </a:ext>
            </a:extLst>
          </p:cNvPr>
          <p:cNvSpPr/>
          <p:nvPr userDrawn="1"/>
        </p:nvSpPr>
        <p:spPr>
          <a:xfrm flipV="1">
            <a:off x="0" y="-1"/>
            <a:ext cx="8769311" cy="1230123"/>
          </a:xfrm>
          <a:custGeom>
            <a:avLst/>
            <a:gdLst>
              <a:gd name="connsiteX0" fmla="*/ 741970 w 8769311"/>
              <a:gd name="connsiteY0" fmla="*/ 1230123 h 1230123"/>
              <a:gd name="connsiteX1" fmla="*/ 1254832 w 8769311"/>
              <a:gd name="connsiteY1" fmla="*/ 1230123 h 1230123"/>
              <a:gd name="connsiteX2" fmla="*/ 1254832 w 8769311"/>
              <a:gd name="connsiteY2" fmla="*/ 1230122 h 1230123"/>
              <a:gd name="connsiteX3" fmla="*/ 8769275 w 8769311"/>
              <a:gd name="connsiteY3" fmla="*/ 1230122 h 1230123"/>
              <a:gd name="connsiteX4" fmla="*/ 8769311 w 8769311"/>
              <a:gd name="connsiteY4" fmla="*/ 1229400 h 1230123"/>
              <a:gd name="connsiteX5" fmla="*/ 7560373 w 8769311"/>
              <a:gd name="connsiteY5" fmla="*/ 0 h 1230123"/>
              <a:gd name="connsiteX6" fmla="*/ 3733364 w 8769311"/>
              <a:gd name="connsiteY6" fmla="*/ 0 h 1230123"/>
              <a:gd name="connsiteX7" fmla="*/ 2463698 w 8769311"/>
              <a:gd name="connsiteY7" fmla="*/ 0 h 1230123"/>
              <a:gd name="connsiteX8" fmla="*/ 0 w 8769311"/>
              <a:gd name="connsiteY8" fmla="*/ 0 h 1230123"/>
              <a:gd name="connsiteX9" fmla="*/ 0 w 8769311"/>
              <a:gd name="connsiteY9" fmla="*/ 1230122 h 1230123"/>
              <a:gd name="connsiteX10" fmla="*/ 741970 w 8769311"/>
              <a:gd name="connsiteY10" fmla="*/ 1230122 h 1230123"/>
              <a:gd name="connsiteX11" fmla="*/ 741970 w 8769311"/>
              <a:gd name="connsiteY11" fmla="*/ 1230123 h 123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9311" h="1230123">
                <a:moveTo>
                  <a:pt x="741970" y="1230123"/>
                </a:moveTo>
                <a:lnTo>
                  <a:pt x="1254832" y="1230123"/>
                </a:lnTo>
                <a:lnTo>
                  <a:pt x="1254832" y="1230122"/>
                </a:lnTo>
                <a:lnTo>
                  <a:pt x="8769275" y="1230122"/>
                </a:lnTo>
                <a:lnTo>
                  <a:pt x="8769311" y="1229400"/>
                </a:lnTo>
                <a:cubicBezTo>
                  <a:pt x="8769311" y="550384"/>
                  <a:pt x="8227985" y="0"/>
                  <a:pt x="7560373" y="0"/>
                </a:cubicBezTo>
                <a:lnTo>
                  <a:pt x="3733364" y="0"/>
                </a:lnTo>
                <a:lnTo>
                  <a:pt x="2463698" y="0"/>
                </a:lnTo>
                <a:lnTo>
                  <a:pt x="0" y="0"/>
                </a:lnTo>
                <a:lnTo>
                  <a:pt x="0" y="1230122"/>
                </a:lnTo>
                <a:lnTo>
                  <a:pt x="741970" y="1230122"/>
                </a:lnTo>
                <a:lnTo>
                  <a:pt x="741970" y="123012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Book Antiqua" panose="02040602050305030304" pitchFamily="18" charset="0"/>
            </a:endParaRPr>
          </a:p>
        </p:txBody>
      </p:sp>
      <p:sp>
        <p:nvSpPr>
          <p:cNvPr id="4" name="Date Placeholder 3"/>
          <p:cNvSpPr>
            <a:spLocks noGrp="1"/>
          </p:cNvSpPr>
          <p:nvPr>
            <p:ph type="dt" sz="half" idx="2"/>
          </p:nvPr>
        </p:nvSpPr>
        <p:spPr>
          <a:xfrm>
            <a:off x="818456" y="6330733"/>
            <a:ext cx="1656000" cy="204248"/>
          </a:xfrm>
          <a:prstGeom prst="rect">
            <a:avLst/>
          </a:prstGeom>
        </p:spPr>
        <p:txBody>
          <a:bodyPr vert="horz" lIns="91440" tIns="45720" rIns="91440" bIns="45720" rtlCol="0" anchor="ctr"/>
          <a:lstStyle>
            <a:lvl1pPr algn="l">
              <a:defRPr sz="650">
                <a:solidFill>
                  <a:schemeClr val="tx1"/>
                </a:solidFill>
                <a:latin typeface="Book Antiqua" panose="02040602050305030304" pitchFamily="18" charset="0"/>
              </a:defRPr>
            </a:lvl1pPr>
          </a:lstStyle>
          <a:p>
            <a:endParaRPr lang="en-GB" dirty="0"/>
          </a:p>
        </p:txBody>
      </p:sp>
      <p:sp>
        <p:nvSpPr>
          <p:cNvPr id="6" name="Slide Number Placeholder 5"/>
          <p:cNvSpPr>
            <a:spLocks noGrp="1"/>
          </p:cNvSpPr>
          <p:nvPr>
            <p:ph type="sldNum" sz="quarter" idx="4"/>
          </p:nvPr>
        </p:nvSpPr>
        <p:spPr>
          <a:xfrm>
            <a:off x="242456" y="6287423"/>
            <a:ext cx="576000" cy="247558"/>
          </a:xfrm>
          <a:prstGeom prst="rect">
            <a:avLst/>
          </a:prstGeom>
        </p:spPr>
        <p:txBody>
          <a:bodyPr vert="horz" lIns="91440" tIns="45720" rIns="91440" bIns="45720" rtlCol="0" anchor="ctr"/>
          <a:lstStyle>
            <a:lvl1pPr algn="l">
              <a:defRPr sz="1200">
                <a:solidFill>
                  <a:schemeClr val="tx1"/>
                </a:solidFill>
                <a:latin typeface="Book Antiqua" panose="02040602050305030304" pitchFamily="18" charset="0"/>
              </a:defRPr>
            </a:lvl1pPr>
          </a:lstStyle>
          <a:p>
            <a:fld id="{F5AEA0E0-5CC6-4BD0-905C-A0021E419432}" type="slidenum">
              <a:rPr lang="en-GB" smtClean="0"/>
              <a:pPr/>
              <a:t>‹#›</a:t>
            </a:fld>
            <a:endParaRPr lang="en-GB" dirty="0"/>
          </a:p>
        </p:txBody>
      </p:sp>
      <p:grpSp>
        <p:nvGrpSpPr>
          <p:cNvPr id="12" name="Group 11">
            <a:extLst>
              <a:ext uri="{FF2B5EF4-FFF2-40B4-BE49-F238E27FC236}">
                <a16:creationId xmlns:a16="http://schemas.microsoft.com/office/drawing/2014/main" id="{F0C1E104-23DB-455F-9F8B-3367332FFCD4}"/>
              </a:ext>
            </a:extLst>
          </p:cNvPr>
          <p:cNvGrpSpPr/>
          <p:nvPr userDrawn="1"/>
        </p:nvGrpSpPr>
        <p:grpSpPr>
          <a:xfrm>
            <a:off x="10928350" y="164909"/>
            <a:ext cx="1062566" cy="1065213"/>
            <a:chOff x="10928350" y="5591175"/>
            <a:chExt cx="1062566" cy="1065213"/>
          </a:xfrm>
        </p:grpSpPr>
        <p:sp>
          <p:nvSpPr>
            <p:cNvPr id="14" name="Text Placeholder 5">
              <a:extLst>
                <a:ext uri="{FF2B5EF4-FFF2-40B4-BE49-F238E27FC236}">
                  <a16:creationId xmlns:a16="http://schemas.microsoft.com/office/drawing/2014/main" id="{0148C7AF-0E90-42A6-97EB-C6DC7F7C9AE7}"/>
                </a:ext>
              </a:extLst>
            </p:cNvPr>
            <p:cNvSpPr txBox="1">
              <a:spLocks noChangeAspect="1"/>
            </p:cNvSpPr>
            <p:nvPr userDrawn="1"/>
          </p:nvSpPr>
          <p:spPr>
            <a:xfrm>
              <a:off x="10928916" y="5592758"/>
              <a:ext cx="1062000" cy="1062000"/>
            </a:xfrm>
            <a:prstGeom prst="rect">
              <a:avLst/>
            </a:prstGeom>
            <a:blipFill dpi="0" rotWithShape="1">
              <a:blip r:embed="rId31" cstate="email">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latin typeface="Book Antiqua" panose="02040602050305030304" pitchFamily="18" charset="0"/>
                </a:rPr>
                <a:t>   </a:t>
              </a:r>
              <a:endParaRPr lang="en-AU" dirty="0">
                <a:latin typeface="Book Antiqua" panose="02040602050305030304" pitchFamily="18" charset="0"/>
              </a:endParaRPr>
            </a:p>
          </p:txBody>
        </p:sp>
        <p:sp>
          <p:nvSpPr>
            <p:cNvPr id="15" name="Freeform 6">
              <a:extLst>
                <a:ext uri="{FF2B5EF4-FFF2-40B4-BE49-F238E27FC236}">
                  <a16:creationId xmlns:a16="http://schemas.microsoft.com/office/drawing/2014/main" id="{79E5D329-A4F0-4077-93A7-8FAA3ADDA54F}"/>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Book Antiqua" panose="02040602050305030304" pitchFamily="18" charset="0"/>
              </a:endParaRPr>
            </a:p>
          </p:txBody>
        </p:sp>
      </p:grpSp>
      <p:sp>
        <p:nvSpPr>
          <p:cNvPr id="5" name="Footer Placeholder 4"/>
          <p:cNvSpPr>
            <a:spLocks noGrp="1"/>
          </p:cNvSpPr>
          <p:nvPr>
            <p:ph type="ftr" sz="quarter" idx="3"/>
          </p:nvPr>
        </p:nvSpPr>
        <p:spPr>
          <a:xfrm>
            <a:off x="242456" y="6538912"/>
            <a:ext cx="6624000" cy="204248"/>
          </a:xfrm>
          <a:prstGeom prst="rect">
            <a:avLst/>
          </a:prstGeom>
        </p:spPr>
        <p:txBody>
          <a:bodyPr vert="horz" lIns="91440" tIns="45720" rIns="91440" bIns="45720" rtlCol="0" anchor="ctr"/>
          <a:lstStyle>
            <a:lvl1pPr algn="l">
              <a:defRPr sz="650">
                <a:solidFill>
                  <a:schemeClr val="tx1"/>
                </a:solidFill>
                <a:latin typeface="Book Antiqua" panose="02040602050305030304" pitchFamily="18" charset="0"/>
              </a:defRPr>
            </a:lvl1pPr>
          </a:lstStyle>
          <a:p>
            <a:r>
              <a:rPr lang="en-AU"/>
              <a:t>Deakin University CRICOS Provider Code: 00113B</a:t>
            </a:r>
            <a:endParaRPr lang="en-GB" dirty="0"/>
          </a:p>
        </p:txBody>
      </p:sp>
      <p:sp>
        <p:nvSpPr>
          <p:cNvPr id="3" name="Text Placeholder 2"/>
          <p:cNvSpPr>
            <a:spLocks noGrp="1"/>
          </p:cNvSpPr>
          <p:nvPr>
            <p:ph type="body" idx="1"/>
          </p:nvPr>
        </p:nvSpPr>
        <p:spPr>
          <a:xfrm>
            <a:off x="241199" y="1497599"/>
            <a:ext cx="11746800" cy="4233600"/>
          </a:xfrm>
          <a:prstGeom prst="rect">
            <a:avLst/>
          </a:prstGeom>
          <a:noFill/>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2" name="Title Placeholder 1"/>
          <p:cNvSpPr>
            <a:spLocks noGrp="1"/>
          </p:cNvSpPr>
          <p:nvPr>
            <p:ph type="title"/>
          </p:nvPr>
        </p:nvSpPr>
        <p:spPr>
          <a:xfrm>
            <a:off x="242456" y="270165"/>
            <a:ext cx="8526856" cy="959957"/>
          </a:xfrm>
          <a:prstGeom prst="rect">
            <a:avLst/>
          </a:prstGeom>
        </p:spPr>
        <p:txBody>
          <a:bodyPr vert="horz" lIns="91440" tIns="45720" rIns="91440" bIns="45720" rtlCol="0" anchor="t" anchorCtr="0">
            <a:noAutofit/>
          </a:bodyPr>
          <a:lstStyle/>
          <a:p>
            <a:r>
              <a:rPr lang="en-US"/>
              <a:t>Click to edit Master title style</a:t>
            </a:r>
            <a:endParaRPr lang="en-GB" dirty="0"/>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61" r:id="rId5"/>
    <p:sldLayoutId id="2147483684" r:id="rId6"/>
    <p:sldLayoutId id="2147483662" r:id="rId7"/>
    <p:sldLayoutId id="2147483663" r:id="rId8"/>
    <p:sldLayoutId id="2147483650" r:id="rId9"/>
    <p:sldLayoutId id="2147483682" r:id="rId10"/>
    <p:sldLayoutId id="2147483683" r:id="rId11"/>
    <p:sldLayoutId id="2147483681" r:id="rId12"/>
    <p:sldLayoutId id="2147483680" r:id="rId13"/>
    <p:sldLayoutId id="2147483673" r:id="rId14"/>
    <p:sldLayoutId id="2147483664" r:id="rId15"/>
    <p:sldLayoutId id="2147483671" r:id="rId16"/>
    <p:sldLayoutId id="2147483665" r:id="rId17"/>
    <p:sldLayoutId id="2147483666" r:id="rId18"/>
    <p:sldLayoutId id="2147483667" r:id="rId19"/>
    <p:sldLayoutId id="2147483668" r:id="rId20"/>
    <p:sldLayoutId id="2147483669" r:id="rId21"/>
    <p:sldLayoutId id="2147483670" r:id="rId22"/>
    <p:sldLayoutId id="2147483672" r:id="rId23"/>
    <p:sldLayoutId id="2147483675" r:id="rId24"/>
    <p:sldLayoutId id="2147483676" r:id="rId25"/>
    <p:sldLayoutId id="2147483677" r:id="rId26"/>
    <p:sldLayoutId id="2147483679" r:id="rId27"/>
    <p:sldLayoutId id="2147483678" r:id="rId28"/>
    <p:sldLayoutId id="2147483674" r:id="rId29"/>
  </p:sldLayoutIdLst>
  <p:hf hdr="0" dt="0"/>
  <p:txStyles>
    <p:titleStyle>
      <a:lvl1pPr algn="l" defTabSz="914400" rtl="0" eaLnBrk="1" latinLnBrk="0" hangingPunct="1">
        <a:lnSpc>
          <a:spcPct val="90000"/>
        </a:lnSpc>
        <a:spcBef>
          <a:spcPct val="0"/>
        </a:spcBef>
        <a:buNone/>
        <a:defRPr sz="2400" b="1" kern="1200">
          <a:solidFill>
            <a:schemeClr val="bg1"/>
          </a:solidFill>
          <a:latin typeface="Book Antiqua" panose="02040602050305030304" pitchFamily="18" charset="0"/>
          <a:ea typeface="+mj-ea"/>
          <a:cs typeface="+mj-cs"/>
        </a:defRPr>
      </a:lvl1pPr>
    </p:titleStyle>
    <p:bodyStyle>
      <a:lvl1pPr marL="0" indent="0" algn="l" defTabSz="914400" rtl="0" eaLnBrk="1" latinLnBrk="0" hangingPunct="1">
        <a:lnSpc>
          <a:spcPct val="90000"/>
        </a:lnSpc>
        <a:spcBef>
          <a:spcPts val="1000"/>
        </a:spcBef>
        <a:spcAft>
          <a:spcPts val="2400"/>
        </a:spcAft>
        <a:buFont typeface="Arial" panose="020B0604020202020204" pitchFamily="34" charset="0"/>
        <a:buNone/>
        <a:defRPr sz="3700" kern="1200">
          <a:solidFill>
            <a:schemeClr val="tx1"/>
          </a:solidFill>
          <a:latin typeface="Book Antiqua" panose="02040602050305030304" pitchFamily="18" charset="0"/>
          <a:ea typeface="+mn-ea"/>
          <a:cs typeface="+mn-cs"/>
        </a:defRPr>
      </a:lvl1pPr>
      <a:lvl2pPr marL="0" indent="0" algn="l" defTabSz="914400" rtl="0" eaLnBrk="1" latinLnBrk="0" hangingPunct="1">
        <a:lnSpc>
          <a:spcPct val="100000"/>
        </a:lnSpc>
        <a:spcBef>
          <a:spcPts val="500"/>
        </a:spcBef>
        <a:spcAft>
          <a:spcPts val="0"/>
        </a:spcAft>
        <a:buFont typeface="Arial" panose="020B0604020202020204" pitchFamily="34" charset="0"/>
        <a:buNone/>
        <a:defRPr sz="1800" kern="1200">
          <a:solidFill>
            <a:schemeClr val="tx1"/>
          </a:solidFill>
          <a:latin typeface="Book Antiqua" panose="02040602050305030304" pitchFamily="18" charset="0"/>
          <a:ea typeface="+mn-ea"/>
          <a:cs typeface="+mn-cs"/>
        </a:defRPr>
      </a:lvl2pPr>
      <a:lvl3pPr marL="180000" indent="-180000" algn="l" defTabSz="914400" rtl="0" eaLnBrk="1" latinLnBrk="0" hangingPunct="1">
        <a:lnSpc>
          <a:spcPct val="100000"/>
        </a:lnSpc>
        <a:spcBef>
          <a:spcPts val="500"/>
        </a:spcBef>
        <a:buSzPct val="110000"/>
        <a:buFont typeface="Arial" panose="020B0604020202020204" pitchFamily="34" charset="0"/>
        <a:buChar char="•"/>
        <a:defRPr sz="1800" kern="1200">
          <a:solidFill>
            <a:schemeClr val="tx1"/>
          </a:solidFill>
          <a:latin typeface="Book Antiqua" panose="02040602050305030304" pitchFamily="18" charset="0"/>
          <a:ea typeface="+mn-ea"/>
          <a:cs typeface="+mn-cs"/>
        </a:defRPr>
      </a:lvl3pPr>
      <a:lvl4pPr marL="360000" indent="-1800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Book Antiqua" panose="02040602050305030304" pitchFamily="18" charset="0"/>
          <a:ea typeface="+mn-ea"/>
          <a:cs typeface="+mn-cs"/>
        </a:defRPr>
      </a:lvl4pPr>
      <a:lvl5pPr marL="1800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Book Antiqua" panose="02040602050305030304" pitchFamily="18" charset="0"/>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Book Antiqua" panose="02040602050305030304" pitchFamily="18" charset="0"/>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Book Antiqua" panose="02040602050305030304" pitchFamily="18" charset="0"/>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Book Antiqua" panose="02040602050305030304" pitchFamily="18" charset="0"/>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Book Antiqua" panose="02040602050305030304"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1.png"/><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6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191.png"/><Relationship Id="rId7" Type="http://schemas.openxmlformats.org/officeDocument/2006/relationships/image" Target="../media/image221.png"/><Relationship Id="rId2" Type="http://schemas.openxmlformats.org/officeDocument/2006/relationships/image" Target="../media/image31.pn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211.png"/><Relationship Id="rId4" Type="http://schemas.openxmlformats.org/officeDocument/2006/relationships/image" Target="../media/image20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6" Type="http://schemas.openxmlformats.org/officeDocument/2006/relationships/customXml" Target="../ink/ink11.xml"/><Relationship Id="rId21" Type="http://schemas.openxmlformats.org/officeDocument/2006/relationships/image" Target="../media/image42.png"/><Relationship Id="rId42" Type="http://schemas.openxmlformats.org/officeDocument/2006/relationships/image" Target="../media/image54.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68.png"/><Relationship Id="rId2" Type="http://schemas.openxmlformats.org/officeDocument/2006/relationships/image" Target="../media/image28.png"/><Relationship Id="rId16" Type="http://schemas.openxmlformats.org/officeDocument/2006/relationships/customXml" Target="../ink/ink6.xml"/><Relationship Id="rId29" Type="http://schemas.openxmlformats.org/officeDocument/2006/relationships/image" Target="../media/image47.png"/><Relationship Id="rId11" Type="http://schemas.openxmlformats.org/officeDocument/2006/relationships/image" Target="../media/image37.png"/><Relationship Id="rId24" Type="http://schemas.openxmlformats.org/officeDocument/2006/relationships/customXml" Target="../ink/ink10.xml"/><Relationship Id="rId32" Type="http://schemas.openxmlformats.org/officeDocument/2006/relationships/customXml" Target="../ink/ink14.xml"/><Relationship Id="rId37" Type="http://schemas.openxmlformats.org/officeDocument/2006/relationships/customXml" Target="../ink/ink17.xml"/><Relationship Id="rId40" Type="http://schemas.openxmlformats.org/officeDocument/2006/relationships/image" Target="../media/image53.png"/><Relationship Id="rId45" Type="http://schemas.openxmlformats.org/officeDocument/2006/relationships/customXml" Target="../ink/ink21.xml"/><Relationship Id="rId53" Type="http://schemas.openxmlformats.org/officeDocument/2006/relationships/customXml" Target="../ink/ink25.xml"/><Relationship Id="rId58" Type="http://schemas.openxmlformats.org/officeDocument/2006/relationships/image" Target="../media/image63.png"/><Relationship Id="rId66" Type="http://schemas.openxmlformats.org/officeDocument/2006/relationships/image" Target="../media/image67.png"/><Relationship Id="rId74" Type="http://schemas.openxmlformats.org/officeDocument/2006/relationships/image" Target="../media/image13.jpeg"/><Relationship Id="rId5" Type="http://schemas.openxmlformats.org/officeDocument/2006/relationships/image" Target="../media/image33.png"/><Relationship Id="rId61" Type="http://schemas.openxmlformats.org/officeDocument/2006/relationships/customXml" Target="../ink/ink29.xml"/><Relationship Id="rId19" Type="http://schemas.openxmlformats.org/officeDocument/2006/relationships/image" Target="../media/image41.png"/><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46.png"/><Relationship Id="rId30" Type="http://schemas.openxmlformats.org/officeDocument/2006/relationships/customXml" Target="../ink/ink13.xml"/><Relationship Id="rId35" Type="http://schemas.openxmlformats.org/officeDocument/2006/relationships/image" Target="../media/image50.png"/><Relationship Id="rId43" Type="http://schemas.openxmlformats.org/officeDocument/2006/relationships/customXml" Target="../ink/ink20.xml"/><Relationship Id="rId48" Type="http://schemas.openxmlformats.org/officeDocument/2006/relationships/image" Target="../media/image57.png"/><Relationship Id="rId56" Type="http://schemas.openxmlformats.org/officeDocument/2006/relationships/image" Target="../media/image62.png"/><Relationship Id="rId64" Type="http://schemas.openxmlformats.org/officeDocument/2006/relationships/image" Target="../media/image66.png"/><Relationship Id="rId69" Type="http://schemas.openxmlformats.org/officeDocument/2006/relationships/customXml" Target="../ink/ink33.xml"/><Relationship Id="rId8" Type="http://schemas.openxmlformats.org/officeDocument/2006/relationships/customXml" Target="../ink/ink2.xml"/><Relationship Id="rId51" Type="http://schemas.openxmlformats.org/officeDocument/2006/relationships/customXml" Target="../ink/ink24.xml"/><Relationship Id="rId72" Type="http://schemas.openxmlformats.org/officeDocument/2006/relationships/image" Target="../media/image70.png"/><Relationship Id="rId3" Type="http://schemas.openxmlformats.org/officeDocument/2006/relationships/image" Target="../media/image29.png"/><Relationship Id="rId12" Type="http://schemas.openxmlformats.org/officeDocument/2006/relationships/customXml" Target="../ink/ink4.xml"/><Relationship Id="rId17" Type="http://schemas.openxmlformats.org/officeDocument/2006/relationships/image" Target="../media/image40.png"/><Relationship Id="rId25" Type="http://schemas.openxmlformats.org/officeDocument/2006/relationships/image" Target="../media/image44.png"/><Relationship Id="rId33" Type="http://schemas.openxmlformats.org/officeDocument/2006/relationships/image" Target="../media/image49.png"/><Relationship Id="rId38" Type="http://schemas.openxmlformats.org/officeDocument/2006/relationships/image" Target="../media/image52.png"/><Relationship Id="rId46" Type="http://schemas.openxmlformats.org/officeDocument/2006/relationships/image" Target="../media/image56.png"/><Relationship Id="rId59" Type="http://schemas.openxmlformats.org/officeDocument/2006/relationships/customXml" Target="../ink/ink28.xml"/><Relationship Id="rId67" Type="http://schemas.openxmlformats.org/officeDocument/2006/relationships/customXml" Target="../ink/ink32.xml"/><Relationship Id="rId20" Type="http://schemas.openxmlformats.org/officeDocument/2006/relationships/customXml" Target="../ink/ink8.xml"/><Relationship Id="rId41" Type="http://schemas.openxmlformats.org/officeDocument/2006/relationships/customXml" Target="../ink/ink19.xml"/><Relationship Id="rId54" Type="http://schemas.openxmlformats.org/officeDocument/2006/relationships/image" Target="../media/image60.png"/><Relationship Id="rId62" Type="http://schemas.openxmlformats.org/officeDocument/2006/relationships/image" Target="../media/image65.png"/><Relationship Id="rId70" Type="http://schemas.openxmlformats.org/officeDocument/2006/relationships/image" Target="../media/image69.png"/><Relationship Id="rId75" Type="http://schemas.openxmlformats.org/officeDocument/2006/relationships/image" Target="../media/image72.png"/><Relationship Id="rId1" Type="http://schemas.openxmlformats.org/officeDocument/2006/relationships/slideLayout" Target="../slideLayouts/slideLayout12.xml"/><Relationship Id="rId6" Type="http://schemas.openxmlformats.org/officeDocument/2006/relationships/customXml" Target="../ink/ink1.xml"/><Relationship Id="rId15" Type="http://schemas.openxmlformats.org/officeDocument/2006/relationships/image" Target="../media/image39.png"/><Relationship Id="rId23" Type="http://schemas.openxmlformats.org/officeDocument/2006/relationships/image" Target="../media/image43.png"/><Relationship Id="rId28" Type="http://schemas.openxmlformats.org/officeDocument/2006/relationships/customXml" Target="../ink/ink12.xml"/><Relationship Id="rId36" Type="http://schemas.openxmlformats.org/officeDocument/2006/relationships/customXml" Target="../ink/ink16.xml"/><Relationship Id="rId49" Type="http://schemas.openxmlformats.org/officeDocument/2006/relationships/customXml" Target="../ink/ink23.xml"/><Relationship Id="rId57" Type="http://schemas.openxmlformats.org/officeDocument/2006/relationships/customXml" Target="../ink/ink27.xml"/><Relationship Id="rId10" Type="http://schemas.openxmlformats.org/officeDocument/2006/relationships/customXml" Target="../ink/ink3.xml"/><Relationship Id="rId31" Type="http://schemas.openxmlformats.org/officeDocument/2006/relationships/image" Target="../media/image48.png"/><Relationship Id="rId44" Type="http://schemas.openxmlformats.org/officeDocument/2006/relationships/image" Target="../media/image55.png"/><Relationship Id="rId52" Type="http://schemas.openxmlformats.org/officeDocument/2006/relationships/image" Target="../media/image59.png"/><Relationship Id="rId60" Type="http://schemas.openxmlformats.org/officeDocument/2006/relationships/image" Target="../media/image64.png"/><Relationship Id="rId65" Type="http://schemas.openxmlformats.org/officeDocument/2006/relationships/customXml" Target="../ink/ink31.xml"/><Relationship Id="rId73" Type="http://schemas.openxmlformats.org/officeDocument/2006/relationships/image" Target="../media/image71.png"/><Relationship Id="rId9" Type="http://schemas.openxmlformats.org/officeDocument/2006/relationships/image" Target="../media/image36.png"/><Relationship Id="rId13" Type="http://schemas.openxmlformats.org/officeDocument/2006/relationships/image" Target="../media/image38.png"/><Relationship Id="rId18" Type="http://schemas.openxmlformats.org/officeDocument/2006/relationships/customXml" Target="../ink/ink7.xml"/><Relationship Id="rId39" Type="http://schemas.openxmlformats.org/officeDocument/2006/relationships/customXml" Target="../ink/ink18.xml"/><Relationship Id="rId34" Type="http://schemas.openxmlformats.org/officeDocument/2006/relationships/customXml" Target="../ink/ink15.xml"/><Relationship Id="rId50" Type="http://schemas.openxmlformats.org/officeDocument/2006/relationships/image" Target="../media/image58.png"/><Relationship Id="rId55" Type="http://schemas.openxmlformats.org/officeDocument/2006/relationships/customXml" Target="../ink/ink26.xml"/><Relationship Id="rId7" Type="http://schemas.openxmlformats.org/officeDocument/2006/relationships/image" Target="../media/image35.png"/><Relationship Id="rId71" Type="http://schemas.openxmlformats.org/officeDocument/2006/relationships/customXml" Target="../ink/ink34.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0.png"/><Relationship Id="rId1" Type="http://schemas.openxmlformats.org/officeDocument/2006/relationships/slideLayout" Target="../slideLayouts/slideLayout9.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7.png"/><Relationship Id="rId1" Type="http://schemas.openxmlformats.org/officeDocument/2006/relationships/slideLayout" Target="../slideLayouts/slideLayout9.xml"/><Relationship Id="rId5" Type="http://schemas.openxmlformats.org/officeDocument/2006/relationships/image" Target="../media/image80.png"/><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500.png"/><Relationship Id="rId1" Type="http://schemas.openxmlformats.org/officeDocument/2006/relationships/slideLayout" Target="../slideLayouts/slideLayout9.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8.jpeg"/><Relationship Id="rId1" Type="http://schemas.openxmlformats.org/officeDocument/2006/relationships/slideLayout" Target="../slideLayouts/slideLayout9.xml"/><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9.xml"/><Relationship Id="rId6" Type="http://schemas.openxmlformats.org/officeDocument/2006/relationships/image" Target="../media/image98.png"/><Relationship Id="rId4" Type="http://schemas.openxmlformats.org/officeDocument/2006/relationships/image" Target="../media/image19.jpeg"/><Relationship Id="rId9" Type="http://schemas.openxmlformats.org/officeDocument/2006/relationships/image" Target="../media/image78.png"/></Relationships>
</file>

<file path=ppt/slides/_rels/slide32.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8.png"/><Relationship Id="rId7" Type="http://schemas.openxmlformats.org/officeDocument/2006/relationships/image" Target="../media/image89.jpeg"/><Relationship Id="rId2" Type="http://schemas.openxmlformats.org/officeDocument/2006/relationships/image" Target="../media/image87.png"/><Relationship Id="rId1" Type="http://schemas.openxmlformats.org/officeDocument/2006/relationships/slideLayout" Target="../slideLayouts/slideLayout12.xml"/><Relationship Id="rId6" Type="http://schemas.openxmlformats.org/officeDocument/2006/relationships/image" Target="../media/image96.png"/><Relationship Id="rId11" Type="http://schemas.openxmlformats.org/officeDocument/2006/relationships/image" Target="../media/image93.jpeg"/><Relationship Id="rId5" Type="http://schemas.openxmlformats.org/officeDocument/2006/relationships/image" Target="../media/image88.jpeg"/><Relationship Id="rId10" Type="http://schemas.openxmlformats.org/officeDocument/2006/relationships/image" Target="../media/image92.jpeg"/><Relationship Id="rId4" Type="http://schemas.openxmlformats.org/officeDocument/2006/relationships/image" Target="../media/image89.png"/><Relationship Id="rId9" Type="http://schemas.openxmlformats.org/officeDocument/2006/relationships/image" Target="../media/image91.jpeg"/></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6.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image" Target="../media/image8.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9.png"/><Relationship Id="rId14" Type="http://schemas.openxmlformats.org/officeDocument/2006/relationships/image" Target="../media/image5.jpeg"/></Relationships>
</file>

<file path=ppt/slides/_rels/slide3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600.png"/><Relationship Id="rId7" Type="http://schemas.openxmlformats.org/officeDocument/2006/relationships/image" Target="../media/image1000.png"/><Relationship Id="rId2" Type="http://schemas.openxmlformats.org/officeDocument/2006/relationships/image" Target="../media/image500.png"/><Relationship Id="rId1" Type="http://schemas.openxmlformats.org/officeDocument/2006/relationships/slideLayout" Target="../slideLayouts/slideLayout9.xml"/><Relationship Id="rId6" Type="http://schemas.openxmlformats.org/officeDocument/2006/relationships/image" Target="../media/image90.png"/><Relationship Id="rId11" Type="http://schemas.openxmlformats.org/officeDocument/2006/relationships/image" Target="../media/image140.png"/><Relationship Id="rId5" Type="http://schemas.openxmlformats.org/officeDocument/2006/relationships/image" Target="../media/image800.png"/><Relationship Id="rId10" Type="http://schemas.openxmlformats.org/officeDocument/2006/relationships/image" Target="../media/image130.png"/><Relationship Id="rId4" Type="http://schemas.openxmlformats.org/officeDocument/2006/relationships/image" Target="../media/image700.png"/><Relationship Id="rId9" Type="http://schemas.openxmlformats.org/officeDocument/2006/relationships/image" Target="../media/image120.png"/></Relationships>
</file>

<file path=ppt/slides/_rels/slide36.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41.png"/><Relationship Id="rId1" Type="http://schemas.openxmlformats.org/officeDocument/2006/relationships/slideLayout" Target="../slideLayouts/slideLayout9.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301.png"/></Relationships>
</file>

<file path=ppt/slides/_rels/slide37.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7.png"/><Relationship Id="rId1" Type="http://schemas.openxmlformats.org/officeDocument/2006/relationships/slideLayout" Target="../slideLayouts/slideLayout9.xml"/><Relationship Id="rId5" Type="http://schemas.openxmlformats.org/officeDocument/2006/relationships/image" Target="../media/image102.png"/><Relationship Id="rId4" Type="http://schemas.openxmlformats.org/officeDocument/2006/relationships/image" Target="../media/image101.png"/></Relationships>
</file>

<file path=ppt/slides/_rels/slide39.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5.jpe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30.png"/><Relationship Id="rId7" Type="http://schemas.openxmlformats.org/officeDocument/2006/relationships/image" Target="../media/image270.png"/><Relationship Id="rId12" Type="http://schemas.openxmlformats.org/officeDocument/2006/relationships/image" Target="../media/image320.png"/><Relationship Id="rId2" Type="http://schemas.openxmlformats.org/officeDocument/2006/relationships/image" Target="../media/image220.png"/><Relationship Id="rId1" Type="http://schemas.openxmlformats.org/officeDocument/2006/relationships/slideLayout" Target="../slideLayouts/slideLayout9.xml"/><Relationship Id="rId6" Type="http://schemas.openxmlformats.org/officeDocument/2006/relationships/image" Target="../media/image260.png"/><Relationship Id="rId11" Type="http://schemas.openxmlformats.org/officeDocument/2006/relationships/image" Target="../media/image310.png"/><Relationship Id="rId5" Type="http://schemas.openxmlformats.org/officeDocument/2006/relationships/image" Target="../media/image250.png"/><Relationship Id="rId10" Type="http://schemas.openxmlformats.org/officeDocument/2006/relationships/image" Target="../media/image300.png"/><Relationship Id="rId4" Type="http://schemas.openxmlformats.org/officeDocument/2006/relationships/image" Target="../media/image240.png"/><Relationship Id="rId9" Type="http://schemas.openxmlformats.org/officeDocument/2006/relationships/image" Target="../media/image104.png"/></Relationships>
</file>

<file path=ppt/slides/_rels/slide43.xml.rels><?xml version="1.0" encoding="UTF-8" standalone="yes"?>
<Relationships xmlns="http://schemas.openxmlformats.org/package/2006/relationships"><Relationship Id="rId2" Type="http://schemas.openxmlformats.org/officeDocument/2006/relationships/image" Target="../media/image1001.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9.xml"/><Relationship Id="rId5" Type="http://schemas.openxmlformats.org/officeDocument/2006/relationships/image" Target="../media/image108.png"/><Relationship Id="rId4" Type="http://schemas.openxmlformats.org/officeDocument/2006/relationships/image" Target="../media/image107.png"/></Relationships>
</file>

<file path=ppt/slides/_rels/slide45.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image" Target="../media/image350.png"/><Relationship Id="rId3" Type="http://schemas.openxmlformats.org/officeDocument/2006/relationships/image" Target="../media/image230.png"/><Relationship Id="rId7" Type="http://schemas.openxmlformats.org/officeDocument/2006/relationships/image" Target="../media/image270.png"/><Relationship Id="rId12" Type="http://schemas.openxmlformats.org/officeDocument/2006/relationships/image" Target="../media/image320.png"/><Relationship Id="rId17" Type="http://schemas.openxmlformats.org/officeDocument/2006/relationships/image" Target="../media/image370.png"/><Relationship Id="rId2" Type="http://schemas.openxmlformats.org/officeDocument/2006/relationships/image" Target="../media/image220.png"/><Relationship Id="rId16" Type="http://schemas.openxmlformats.org/officeDocument/2006/relationships/customXml" Target="../ink/ink36.xml"/><Relationship Id="rId1" Type="http://schemas.openxmlformats.org/officeDocument/2006/relationships/slideLayout" Target="../slideLayouts/slideLayout9.xml"/><Relationship Id="rId6" Type="http://schemas.openxmlformats.org/officeDocument/2006/relationships/image" Target="../media/image260.png"/><Relationship Id="rId11" Type="http://schemas.openxmlformats.org/officeDocument/2006/relationships/image" Target="../media/image310.png"/><Relationship Id="rId5" Type="http://schemas.openxmlformats.org/officeDocument/2006/relationships/image" Target="../media/image250.png"/><Relationship Id="rId15" Type="http://schemas.openxmlformats.org/officeDocument/2006/relationships/image" Target="../media/image360.png"/><Relationship Id="rId10" Type="http://schemas.openxmlformats.org/officeDocument/2006/relationships/image" Target="../media/image300.png"/><Relationship Id="rId4" Type="http://schemas.openxmlformats.org/officeDocument/2006/relationships/image" Target="../media/image240.png"/><Relationship Id="rId9" Type="http://schemas.openxmlformats.org/officeDocument/2006/relationships/image" Target="../media/image104.png"/><Relationship Id="rId14" Type="http://schemas.openxmlformats.org/officeDocument/2006/relationships/customXml" Target="../ink/ink35.xml"/></Relationships>
</file>

<file path=ppt/slides/_rels/slide46.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9.xml"/><Relationship Id="rId5" Type="http://schemas.openxmlformats.org/officeDocument/2006/relationships/image" Target="../media/image115.png"/><Relationship Id="rId4" Type="http://schemas.openxmlformats.org/officeDocument/2006/relationships/image" Target="../media/image114.png"/></Relationships>
</file>

<file path=ppt/slides/_rels/slide4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jpeg"/><Relationship Id="rId3" Type="http://schemas.openxmlformats.org/officeDocument/2006/relationships/image" Target="../media/image7.png"/><Relationship Id="rId12"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119.gif"/><Relationship Id="rId2" Type="http://schemas.openxmlformats.org/officeDocument/2006/relationships/image" Target="../media/image11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8" Type="http://schemas.openxmlformats.org/officeDocument/2006/relationships/image" Target="../media/image1090.png"/><Relationship Id="rId3" Type="http://schemas.openxmlformats.org/officeDocument/2006/relationships/image" Target="../media/image122.png"/><Relationship Id="rId7" Type="http://schemas.openxmlformats.org/officeDocument/2006/relationships/image" Target="../media/image1080.png"/><Relationship Id="rId2" Type="http://schemas.openxmlformats.org/officeDocument/2006/relationships/image" Target="../media/image1020.png"/><Relationship Id="rId1" Type="http://schemas.openxmlformats.org/officeDocument/2006/relationships/slideLayout" Target="../slideLayouts/slideLayout10.xml"/><Relationship Id="rId6" Type="http://schemas.openxmlformats.org/officeDocument/2006/relationships/image" Target="../media/image1070.png"/><Relationship Id="rId5" Type="http://schemas.openxmlformats.org/officeDocument/2006/relationships/image" Target="../media/image1060.png"/><Relationship Id="rId10" Type="http://schemas.openxmlformats.org/officeDocument/2006/relationships/image" Target="../media/image1140.png"/><Relationship Id="rId4" Type="http://schemas.openxmlformats.org/officeDocument/2006/relationships/image" Target="../media/image123.png"/><Relationship Id="rId9" Type="http://schemas.openxmlformats.org/officeDocument/2006/relationships/image" Target="../media/image1130.png"/></Relationships>
</file>

<file path=ppt/slides/_rels/slide5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150.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1160.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170.png"/><Relationship Id="rId1" Type="http://schemas.openxmlformats.org/officeDocument/2006/relationships/slideLayout" Target="../slideLayouts/slideLayout9.xml"/><Relationship Id="rId4" Type="http://schemas.openxmlformats.org/officeDocument/2006/relationships/image" Target="../media/image125.png"/></Relationships>
</file>

<file path=ppt/slides/_rels/slide57.xml.rels><?xml version="1.0" encoding="UTF-8" standalone="yes"?>
<Relationships xmlns="http://schemas.openxmlformats.org/package/2006/relationships"><Relationship Id="rId3" Type="http://schemas.openxmlformats.org/officeDocument/2006/relationships/image" Target="../media/image1190.png"/><Relationship Id="rId2" Type="http://schemas.openxmlformats.org/officeDocument/2006/relationships/image" Target="../media/image1180.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1220.png"/><Relationship Id="rId2" Type="http://schemas.openxmlformats.org/officeDocument/2006/relationships/image" Target="../media/image1210.png"/><Relationship Id="rId1" Type="http://schemas.openxmlformats.org/officeDocument/2006/relationships/slideLayout" Target="../slideLayouts/slideLayout9.xml"/><Relationship Id="rId5" Type="http://schemas.openxmlformats.org/officeDocument/2006/relationships/image" Target="../media/image125.png"/><Relationship Id="rId4" Type="http://schemas.openxmlformats.org/officeDocument/2006/relationships/image" Target="../media/image124.png"/></Relationships>
</file>

<file path=ppt/slides/_rels/slide59.xml.rels><?xml version="1.0" encoding="UTF-8" standalone="yes"?>
<Relationships xmlns="http://schemas.openxmlformats.org/package/2006/relationships"><Relationship Id="rId2" Type="http://schemas.openxmlformats.org/officeDocument/2006/relationships/image" Target="../media/image123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6.png"/><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image" Target="../media/image8.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9.png"/><Relationship Id="rId14" Type="http://schemas.openxmlformats.org/officeDocument/2006/relationships/image" Target="../media/image5.jpeg"/></Relationships>
</file>

<file path=ppt/slides/_rels/slide60.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6.png"/><Relationship Id="rId18" Type="http://schemas.openxmlformats.org/officeDocument/2006/relationships/image" Target="../media/image143.png"/><Relationship Id="rId3" Type="http://schemas.openxmlformats.org/officeDocument/2006/relationships/image" Target="../media/image1250.png"/><Relationship Id="rId21" Type="http://schemas.openxmlformats.org/officeDocument/2006/relationships/image" Target="../media/image146.png"/><Relationship Id="rId7" Type="http://schemas.openxmlformats.org/officeDocument/2006/relationships/image" Target="../media/image270.png"/><Relationship Id="rId12" Type="http://schemas.openxmlformats.org/officeDocument/2006/relationships/image" Target="../media/image135.png"/><Relationship Id="rId17" Type="http://schemas.openxmlformats.org/officeDocument/2006/relationships/image" Target="../media/image142.png"/><Relationship Id="rId25" Type="http://schemas.openxmlformats.org/officeDocument/2006/relationships/image" Target="../media/image151.png"/><Relationship Id="rId2" Type="http://schemas.openxmlformats.org/officeDocument/2006/relationships/image" Target="../media/image1240.png"/><Relationship Id="rId16" Type="http://schemas.openxmlformats.org/officeDocument/2006/relationships/image" Target="../media/image139.png"/><Relationship Id="rId20" Type="http://schemas.openxmlformats.org/officeDocument/2006/relationships/image" Target="../media/image145.png"/><Relationship Id="rId1" Type="http://schemas.openxmlformats.org/officeDocument/2006/relationships/slideLayout" Target="../slideLayouts/slideLayout9.xml"/><Relationship Id="rId6" Type="http://schemas.openxmlformats.org/officeDocument/2006/relationships/image" Target="../media/image128.png"/><Relationship Id="rId11" Type="http://schemas.openxmlformats.org/officeDocument/2006/relationships/image" Target="../media/image134.png"/><Relationship Id="rId24" Type="http://schemas.openxmlformats.org/officeDocument/2006/relationships/image" Target="../media/image149.png"/><Relationship Id="rId5" Type="http://schemas.openxmlformats.org/officeDocument/2006/relationships/image" Target="../media/image127.png"/><Relationship Id="rId15" Type="http://schemas.openxmlformats.org/officeDocument/2006/relationships/image" Target="../media/image138.png"/><Relationship Id="rId23" Type="http://schemas.openxmlformats.org/officeDocument/2006/relationships/image" Target="../media/image148.png"/><Relationship Id="rId10" Type="http://schemas.openxmlformats.org/officeDocument/2006/relationships/image" Target="../media/image133.png"/><Relationship Id="rId19" Type="http://schemas.openxmlformats.org/officeDocument/2006/relationships/image" Target="../media/image144.png"/><Relationship Id="rId4" Type="http://schemas.openxmlformats.org/officeDocument/2006/relationships/image" Target="../media/image126.png"/><Relationship Id="rId9" Type="http://schemas.openxmlformats.org/officeDocument/2006/relationships/image" Target="../media/image132.png"/><Relationship Id="rId14" Type="http://schemas.openxmlformats.org/officeDocument/2006/relationships/image" Target="../media/image137.png"/><Relationship Id="rId22" Type="http://schemas.openxmlformats.org/officeDocument/2006/relationships/image" Target="../media/image147.png"/></Relationships>
</file>

<file path=ppt/slides/_rels/slide6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9.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220.png"/></Relationships>
</file>

<file path=ppt/slides/_rels/slide62.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hyperlink" Target="https://rbouadjenek.github.io/teaching.html"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CEEA610-4CF5-4786-A46E-770CC3064FD7}"/>
              </a:ext>
            </a:extLst>
          </p:cNvPr>
          <p:cNvSpPr>
            <a:spLocks noGrp="1"/>
          </p:cNvSpPr>
          <p:nvPr>
            <p:ph type="ftr" sz="quarter" idx="11"/>
          </p:nvPr>
        </p:nvSpPr>
        <p:spPr/>
        <p:txBody>
          <a:bodyPr/>
          <a:lstStyle/>
          <a:p>
            <a:r>
              <a:rPr lang="en-AU"/>
              <a:t>Deakin University CRICOS Provider Code: 00113B</a:t>
            </a:r>
            <a:endParaRPr lang="en-GB"/>
          </a:p>
        </p:txBody>
      </p:sp>
      <p:sp>
        <p:nvSpPr>
          <p:cNvPr id="10" name="Subtitle 5">
            <a:extLst>
              <a:ext uri="{FF2B5EF4-FFF2-40B4-BE49-F238E27FC236}">
                <a16:creationId xmlns:a16="http://schemas.microsoft.com/office/drawing/2014/main" id="{38BB229F-008D-5A4C-A822-5FBACD219CAF}"/>
              </a:ext>
            </a:extLst>
          </p:cNvPr>
          <p:cNvSpPr>
            <a:spLocks noGrp="1"/>
          </p:cNvSpPr>
          <p:nvPr>
            <p:ph type="subTitle" idx="1"/>
          </p:nvPr>
        </p:nvSpPr>
        <p:spPr>
          <a:xfrm>
            <a:off x="403908" y="3274540"/>
            <a:ext cx="5040000" cy="3264371"/>
          </a:xfrm>
        </p:spPr>
        <p:txBody>
          <a:bodyPr/>
          <a:lstStyle/>
          <a:p>
            <a:r>
              <a:rPr lang="en-AU" sz="2400" dirty="0" err="1"/>
              <a:t>Dr.</a:t>
            </a:r>
            <a:r>
              <a:rPr lang="en-AU" sz="2400" dirty="0"/>
              <a:t> Mohamed Reda </a:t>
            </a:r>
            <a:r>
              <a:rPr lang="en-AU" sz="2400" dirty="0" err="1"/>
              <a:t>Bouadjenek</a:t>
            </a:r>
            <a:endParaRPr lang="en-AU" sz="2400" dirty="0"/>
          </a:p>
          <a:p>
            <a:r>
              <a:rPr lang="en-AU" sz="2400" dirty="0"/>
              <a:t>School of Information Technology, Faculty of Sci </a:t>
            </a:r>
            <a:r>
              <a:rPr lang="en-AU" sz="2400" dirty="0" err="1"/>
              <a:t>Eng</a:t>
            </a:r>
            <a:r>
              <a:rPr lang="en-AU" sz="2400" dirty="0"/>
              <a:t> &amp; Built </a:t>
            </a:r>
            <a:r>
              <a:rPr lang="en-AU" sz="2400" dirty="0" err="1"/>
              <a:t>Env</a:t>
            </a:r>
            <a:endParaRPr lang="en-AU" sz="2400" dirty="0"/>
          </a:p>
          <a:p>
            <a:r>
              <a:rPr lang="en-AU" sz="2400" dirty="0"/>
              <a:t>reda.bouadjenek@deakin.edu.au</a:t>
            </a:r>
          </a:p>
          <a:p>
            <a:r>
              <a:rPr lang="en-AU" sz="2400" dirty="0"/>
              <a:t>June 7, 2023</a:t>
            </a:r>
          </a:p>
          <a:p>
            <a:endParaRPr lang="en-AU" sz="2400" dirty="0"/>
          </a:p>
        </p:txBody>
      </p:sp>
      <p:sp>
        <p:nvSpPr>
          <p:cNvPr id="11" name="Title 4">
            <a:extLst>
              <a:ext uri="{FF2B5EF4-FFF2-40B4-BE49-F238E27FC236}">
                <a16:creationId xmlns:a16="http://schemas.microsoft.com/office/drawing/2014/main" id="{E03D93BA-F8B7-0344-BE7A-0F35026B95B3}"/>
              </a:ext>
            </a:extLst>
          </p:cNvPr>
          <p:cNvSpPr>
            <a:spLocks noGrp="1"/>
          </p:cNvSpPr>
          <p:nvPr>
            <p:ph type="ctrTitle"/>
          </p:nvPr>
        </p:nvSpPr>
        <p:spPr>
          <a:xfrm>
            <a:off x="403906" y="370703"/>
            <a:ext cx="6599059" cy="2903836"/>
          </a:xfrm>
        </p:spPr>
        <p:txBody>
          <a:bodyPr anchor="t"/>
          <a:lstStyle/>
          <a:p>
            <a:r>
              <a:rPr lang="en-AU" dirty="0"/>
              <a:t>Variational </a:t>
            </a:r>
            <a:r>
              <a:rPr lang="en-AU" dirty="0" err="1"/>
              <a:t>AutoEncoder</a:t>
            </a:r>
            <a:endParaRPr lang="en-AU" dirty="0"/>
          </a:p>
        </p:txBody>
      </p:sp>
    </p:spTree>
    <p:extLst>
      <p:ext uri="{BB962C8B-B14F-4D97-AF65-F5344CB8AC3E}">
        <p14:creationId xmlns:p14="http://schemas.microsoft.com/office/powerpoint/2010/main" val="3712358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Shape&#10;&#10;Description automatically generated">
            <a:extLst>
              <a:ext uri="{FF2B5EF4-FFF2-40B4-BE49-F238E27FC236}">
                <a16:creationId xmlns:a16="http://schemas.microsoft.com/office/drawing/2014/main" id="{B06FE5D1-2071-2E39-C712-C680B7A810B3}"/>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73E5C0BB-6559-7BB4-26F1-309E39252A16}"/>
              </a:ext>
            </a:extLst>
          </p:cNvPr>
          <p:cNvSpPr>
            <a:spLocks noGrp="1"/>
          </p:cNvSpPr>
          <p:nvPr>
            <p:ph type="body" sz="quarter" idx="19"/>
          </p:nvPr>
        </p:nvSpPr>
        <p:spPr/>
        <p:txBody>
          <a:bodyPr/>
          <a:lstStyle/>
          <a:p>
            <a:endParaRPr lang="en-US"/>
          </a:p>
        </p:txBody>
      </p:sp>
      <p:sp>
        <p:nvSpPr>
          <p:cNvPr id="2" name="Footer Placeholder 1">
            <a:extLst>
              <a:ext uri="{FF2B5EF4-FFF2-40B4-BE49-F238E27FC236}">
                <a16:creationId xmlns:a16="http://schemas.microsoft.com/office/drawing/2014/main" id="{DCE2240C-DD5C-22EC-54F5-EC98B6EF8346}"/>
              </a:ext>
            </a:extLst>
          </p:cNvPr>
          <p:cNvSpPr>
            <a:spLocks noGrp="1"/>
          </p:cNvSpPr>
          <p:nvPr>
            <p:ph type="ftr" sz="quarter" idx="11"/>
          </p:nvPr>
        </p:nvSpPr>
        <p:spPr/>
        <p:txBody>
          <a:bodyPr/>
          <a:lstStyle/>
          <a:p>
            <a:r>
              <a:rPr lang="en-AU"/>
              <a:t>Deakin University CRICOS Provider Code: 00113B</a:t>
            </a:r>
            <a:endParaRPr lang="en-GB"/>
          </a:p>
        </p:txBody>
      </p:sp>
      <p:sp>
        <p:nvSpPr>
          <p:cNvPr id="7" name="Text Placeholder 6">
            <a:extLst>
              <a:ext uri="{FF2B5EF4-FFF2-40B4-BE49-F238E27FC236}">
                <a16:creationId xmlns:a16="http://schemas.microsoft.com/office/drawing/2014/main" id="{EB570F3C-4456-660A-6E97-50F666591980}"/>
              </a:ext>
            </a:extLst>
          </p:cNvPr>
          <p:cNvSpPr>
            <a:spLocks noGrp="1"/>
          </p:cNvSpPr>
          <p:nvPr>
            <p:ph type="body" sz="quarter" idx="13"/>
          </p:nvPr>
        </p:nvSpPr>
        <p:spPr/>
        <p:txBody>
          <a:bodyPr/>
          <a:lstStyle/>
          <a:p>
            <a:endParaRPr lang="en-US"/>
          </a:p>
        </p:txBody>
      </p:sp>
      <p:sp>
        <p:nvSpPr>
          <p:cNvPr id="6" name="Title 5">
            <a:extLst>
              <a:ext uri="{FF2B5EF4-FFF2-40B4-BE49-F238E27FC236}">
                <a16:creationId xmlns:a16="http://schemas.microsoft.com/office/drawing/2014/main" id="{9D93099F-B0AF-30BD-2B2B-2C750447DEB2}"/>
              </a:ext>
            </a:extLst>
          </p:cNvPr>
          <p:cNvSpPr>
            <a:spLocks noGrp="1"/>
          </p:cNvSpPr>
          <p:nvPr>
            <p:ph type="title"/>
          </p:nvPr>
        </p:nvSpPr>
        <p:spPr/>
        <p:txBody>
          <a:bodyPr/>
          <a:lstStyle/>
          <a:p>
            <a:r>
              <a:rPr lang="en-US" dirty="0" err="1"/>
              <a:t>Kullback</a:t>
            </a:r>
            <a:r>
              <a:rPr lang="en-US" dirty="0"/>
              <a:t>–</a:t>
            </a:r>
            <a:r>
              <a:rPr lang="en-US" dirty="0" err="1"/>
              <a:t>Leibler</a:t>
            </a:r>
            <a:r>
              <a:rPr lang="en-US" dirty="0"/>
              <a:t> divergence</a:t>
            </a:r>
          </a:p>
        </p:txBody>
      </p:sp>
      <p:sp>
        <p:nvSpPr>
          <p:cNvPr id="5" name="Slide Number Placeholder 4">
            <a:extLst>
              <a:ext uri="{FF2B5EF4-FFF2-40B4-BE49-F238E27FC236}">
                <a16:creationId xmlns:a16="http://schemas.microsoft.com/office/drawing/2014/main" id="{E072DAB3-D2C6-0561-AE7D-2426FCBB09F6}"/>
              </a:ext>
            </a:extLst>
          </p:cNvPr>
          <p:cNvSpPr>
            <a:spLocks noGrp="1"/>
          </p:cNvSpPr>
          <p:nvPr>
            <p:ph type="sldNum" sz="quarter" idx="21"/>
          </p:nvPr>
        </p:nvSpPr>
        <p:spPr/>
        <p:txBody>
          <a:bodyPr/>
          <a:lstStyle/>
          <a:p>
            <a:fld id="{F5AEA0E0-5CC6-4BD0-905C-A0021E419432}" type="slidenum">
              <a:rPr lang="en-GB" smtClean="0"/>
              <a:pPr/>
              <a:t>10</a:t>
            </a:fld>
            <a:endParaRPr lang="en-GB" dirty="0"/>
          </a:p>
        </p:txBody>
      </p:sp>
    </p:spTree>
    <p:extLst>
      <p:ext uri="{BB962C8B-B14F-4D97-AF65-F5344CB8AC3E}">
        <p14:creationId xmlns:p14="http://schemas.microsoft.com/office/powerpoint/2010/main" val="354728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C0672BD-FB7D-37A7-1F35-D14439DC5FA1}"/>
              </a:ext>
            </a:extLst>
          </p:cNvPr>
          <p:cNvSpPr>
            <a:spLocks noGrp="1"/>
          </p:cNvSpPr>
          <p:nvPr>
            <p:ph type="ftr" sz="quarter" idx="11"/>
          </p:nvPr>
        </p:nvSpPr>
        <p:spPr/>
        <p:txBody>
          <a:bodyPr/>
          <a:lstStyle/>
          <a:p>
            <a:r>
              <a:rPr lang="en-AU"/>
              <a:t>Deakin University CRICOS Provider Code: 00113B</a:t>
            </a:r>
            <a:endParaRPr lang="en-GB" dirty="0"/>
          </a:p>
        </p:txBody>
      </p:sp>
      <mc:AlternateContent xmlns:mc="http://schemas.openxmlformats.org/markup-compatibility/2006" xmlns:a14="http://schemas.microsoft.com/office/drawing/2010/main">
        <mc:Choice Requires="a14">
          <p:sp>
            <p:nvSpPr>
              <p:cNvPr id="18" name="Content Placeholder 17">
                <a:extLst>
                  <a:ext uri="{FF2B5EF4-FFF2-40B4-BE49-F238E27FC236}">
                    <a16:creationId xmlns:a16="http://schemas.microsoft.com/office/drawing/2014/main" id="{00BCD7E2-C230-9746-6085-1660834A1C2D}"/>
                  </a:ext>
                </a:extLst>
              </p:cNvPr>
              <p:cNvSpPr>
                <a:spLocks noGrp="1"/>
              </p:cNvSpPr>
              <p:nvPr>
                <p:ph sz="quarter" idx="12"/>
              </p:nvPr>
            </p:nvSpPr>
            <p:spPr/>
            <p:txBody>
              <a:bodyPr>
                <a:normAutofit/>
              </a:bodyPr>
              <a:lstStyle/>
              <a:p>
                <a:r>
                  <a:rPr lang="en-US" sz="2000" dirty="0"/>
                  <a:t>The </a:t>
                </a:r>
                <a:r>
                  <a:rPr lang="en-US" sz="2000" dirty="0" err="1"/>
                  <a:t>Kullback-Leibler</a:t>
                </a:r>
                <a:r>
                  <a:rPr lang="en-US" sz="2000" dirty="0"/>
                  <a:t> divergence (KL) is a measure of how one probability distribution is different from the second</a:t>
                </a:r>
              </a:p>
              <a:p>
                <a:r>
                  <a:rPr lang="en-US" sz="2000" dirty="0"/>
                  <a:t>Given two discrete probability distributions </a:t>
                </a:r>
                <a14:m>
                  <m:oMath xmlns:m="http://schemas.openxmlformats.org/officeDocument/2006/math">
                    <m:r>
                      <a:rPr lang="en-AU" sz="2000" b="0" i="1" dirty="0" smtClean="0">
                        <a:latin typeface="Cambria Math" panose="02040503050406030204" pitchFamily="18" charset="0"/>
                      </a:rPr>
                      <m:t>𝑝</m:t>
                    </m:r>
                  </m:oMath>
                </a14:m>
                <a:r>
                  <a:rPr lang="en-US" sz="2000" dirty="0"/>
                  <a:t> and </a:t>
                </a:r>
                <a14:m>
                  <m:oMath xmlns:m="http://schemas.openxmlformats.org/officeDocument/2006/math">
                    <m:r>
                      <a:rPr lang="en-AU" sz="2000" i="1">
                        <a:latin typeface="Cambria Math" panose="02040503050406030204" pitchFamily="18" charset="0"/>
                      </a:rPr>
                      <m:t>𝑞</m:t>
                    </m:r>
                  </m:oMath>
                </a14:m>
                <a:r>
                  <a:rPr lang="en-US" sz="2000" dirty="0"/>
                  <a:t> define, the KL divergence is defined as</a:t>
                </a:r>
              </a:p>
              <a:p>
                <a:pPr marL="0" indent="0">
                  <a:buNone/>
                </a:pPr>
                <a14:m>
                  <m:oMathPara xmlns:m="http://schemas.openxmlformats.org/officeDocument/2006/math">
                    <m:oMathParaPr>
                      <m:jc m:val="centerGroup"/>
                    </m:oMathParaPr>
                    <m:oMath xmlns:m="http://schemas.openxmlformats.org/officeDocument/2006/math">
                      <m:sSub>
                        <m:sSubPr>
                          <m:ctrlPr>
                            <a:rPr lang="en-AU" sz="2000" i="1" dirty="0">
                              <a:latin typeface="Cambria Math" panose="02040503050406030204" pitchFamily="18" charset="0"/>
                            </a:rPr>
                          </m:ctrlPr>
                        </m:sSubPr>
                        <m:e>
                          <m:r>
                            <a:rPr lang="en-AU" sz="2000" i="1" dirty="0">
                              <a:latin typeface="Cambria Math" panose="02040503050406030204" pitchFamily="18" charset="0"/>
                            </a:rPr>
                            <m:t>𝐷</m:t>
                          </m:r>
                        </m:e>
                        <m:sub>
                          <m:r>
                            <a:rPr lang="en-AU" sz="2000" i="1" dirty="0">
                              <a:latin typeface="Cambria Math" panose="02040503050406030204" pitchFamily="18" charset="0"/>
                            </a:rPr>
                            <m:t>𝐾𝐿</m:t>
                          </m:r>
                        </m:sub>
                      </m:sSub>
                      <m:d>
                        <m:dPr>
                          <m:ctrlPr>
                            <a:rPr lang="en-AU" sz="2000" i="1" dirty="0">
                              <a:latin typeface="Cambria Math" panose="02040503050406030204" pitchFamily="18" charset="0"/>
                            </a:rPr>
                          </m:ctrlPr>
                        </m:dPr>
                        <m:e>
                          <m:r>
                            <a:rPr lang="en-AU" sz="2000" b="0" i="1" dirty="0" smtClean="0">
                              <a:latin typeface="Cambria Math" panose="02040503050406030204" pitchFamily="18" charset="0"/>
                            </a:rPr>
                            <m:t>𝑝</m:t>
                          </m:r>
                          <m:r>
                            <a:rPr lang="en-AU" sz="2000" i="1">
                              <a:latin typeface="Cambria Math" panose="02040503050406030204" pitchFamily="18" charset="0"/>
                            </a:rPr>
                            <m:t>∥</m:t>
                          </m:r>
                          <m:r>
                            <a:rPr lang="en-AU" sz="2000" b="0" i="1" smtClean="0">
                              <a:latin typeface="Cambria Math" panose="02040503050406030204" pitchFamily="18" charset="0"/>
                            </a:rPr>
                            <m:t>𝑞</m:t>
                          </m:r>
                        </m:e>
                      </m:d>
                      <m:r>
                        <m:rPr>
                          <m:aln/>
                        </m:rPr>
                        <a:rPr lang="en-AU" sz="2000" i="1">
                          <a:latin typeface="Cambria Math" panose="02040503050406030204" pitchFamily="18" charset="0"/>
                        </a:rPr>
                        <m:t>=</m:t>
                      </m:r>
                      <m:nary>
                        <m:naryPr>
                          <m:chr m:val="∑"/>
                          <m:supHide m:val="on"/>
                          <m:ctrlPr>
                            <a:rPr lang="en-AU" sz="2000" i="1" dirty="0">
                              <a:latin typeface="Cambria Math" panose="02040503050406030204" pitchFamily="18" charset="0"/>
                            </a:rPr>
                          </m:ctrlPr>
                        </m:naryPr>
                        <m:sub>
                          <m:r>
                            <m:rPr>
                              <m:brk m:alnAt="7"/>
                            </m:rPr>
                            <a:rPr lang="en-AU" sz="2000" b="0" i="1" dirty="0" smtClean="0">
                              <a:latin typeface="Cambria Math" panose="02040503050406030204" pitchFamily="18" charset="0"/>
                            </a:rPr>
                            <m:t>𝑥</m:t>
                          </m:r>
                        </m:sub>
                        <m:sup/>
                        <m:e>
                          <m:r>
                            <a:rPr lang="en-AU" sz="2000" b="0" i="1" smtClean="0">
                              <a:latin typeface="Cambria Math" panose="02040503050406030204" pitchFamily="18" charset="0"/>
                            </a:rPr>
                            <m:t>𝑝</m:t>
                          </m:r>
                          <m:r>
                            <a:rPr lang="en-AU" sz="2000" b="0" i="0" smtClean="0">
                              <a:latin typeface="Cambria Math" panose="02040503050406030204" pitchFamily="18" charset="0"/>
                            </a:rPr>
                            <m:t>(</m:t>
                          </m:r>
                          <m:r>
                            <m:rPr>
                              <m:sty m:val="p"/>
                            </m:rPr>
                            <a:rPr lang="en-AU" sz="2000" b="0" i="0" smtClean="0">
                              <a:latin typeface="Cambria Math" panose="02040503050406030204" pitchFamily="18" charset="0"/>
                            </a:rPr>
                            <m:t>x</m:t>
                          </m:r>
                          <m:r>
                            <a:rPr lang="en-AU" sz="2000" b="0" i="0" smtClean="0">
                              <a:latin typeface="Cambria Math" panose="02040503050406030204" pitchFamily="18" charset="0"/>
                            </a:rPr>
                            <m:t>)</m:t>
                          </m:r>
                          <m:r>
                            <m:rPr>
                              <m:sty m:val="p"/>
                            </m:rPr>
                            <a:rPr lang="en-AU" sz="2000">
                              <a:latin typeface="Cambria Math" panose="02040503050406030204" pitchFamily="18" charset="0"/>
                            </a:rPr>
                            <m:t>log</m:t>
                          </m:r>
                          <m:d>
                            <m:dPr>
                              <m:ctrlPr>
                                <a:rPr lang="en-AU" sz="2000" i="1">
                                  <a:latin typeface="Cambria Math" panose="02040503050406030204" pitchFamily="18" charset="0"/>
                                </a:rPr>
                              </m:ctrlPr>
                            </m:dPr>
                            <m:e>
                              <m:f>
                                <m:fPr>
                                  <m:ctrlPr>
                                    <a:rPr lang="en-AU" sz="2000" i="1">
                                      <a:latin typeface="Cambria Math" panose="02040503050406030204" pitchFamily="18" charset="0"/>
                                    </a:rPr>
                                  </m:ctrlPr>
                                </m:fPr>
                                <m:num>
                                  <m:r>
                                    <a:rPr lang="en-AU" sz="2000" b="0" i="1" smtClean="0">
                                      <a:latin typeface="Cambria Math" panose="02040503050406030204" pitchFamily="18" charset="0"/>
                                    </a:rPr>
                                    <m:t>𝑝</m:t>
                                  </m:r>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m:t>
                                  </m:r>
                                </m:num>
                                <m:den>
                                  <m:r>
                                    <a:rPr lang="en-AU" sz="2000" b="0" i="1" smtClean="0">
                                      <a:latin typeface="Cambria Math" panose="02040503050406030204" pitchFamily="18" charset="0"/>
                                    </a:rPr>
                                    <m:t>𝑞</m:t>
                                  </m:r>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m:t>
                                  </m:r>
                                </m:den>
                              </m:f>
                            </m:e>
                          </m:d>
                        </m:e>
                      </m:nary>
                    </m:oMath>
                  </m:oMathPara>
                </a14:m>
                <a:endParaRPr lang="en-US" sz="2000" dirty="0"/>
              </a:p>
              <a:p>
                <a:r>
                  <a:rPr lang="en-US" sz="2000" dirty="0"/>
                  <a:t>Example</a:t>
                </a:r>
              </a:p>
              <a:p>
                <a:endParaRPr lang="en-US" sz="2000" dirty="0"/>
              </a:p>
              <a:p>
                <a:endParaRPr lang="en-US" sz="2000" dirty="0"/>
              </a:p>
              <a:p>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AU" sz="2000" i="1" dirty="0">
                              <a:latin typeface="Cambria Math" panose="02040503050406030204" pitchFamily="18" charset="0"/>
                            </a:rPr>
                          </m:ctrlPr>
                        </m:sSubPr>
                        <m:e>
                          <m:r>
                            <a:rPr lang="en-AU" sz="2000" i="1" dirty="0">
                              <a:latin typeface="Cambria Math" panose="02040503050406030204" pitchFamily="18" charset="0"/>
                            </a:rPr>
                            <m:t>𝐷</m:t>
                          </m:r>
                        </m:e>
                        <m:sub>
                          <m:r>
                            <a:rPr lang="en-AU" sz="2000" i="1" dirty="0">
                              <a:latin typeface="Cambria Math" panose="02040503050406030204" pitchFamily="18" charset="0"/>
                            </a:rPr>
                            <m:t>𝐾𝐿</m:t>
                          </m:r>
                        </m:sub>
                      </m:sSub>
                      <m:d>
                        <m:dPr>
                          <m:ctrlPr>
                            <a:rPr lang="en-AU" sz="2000" i="1" dirty="0">
                              <a:latin typeface="Cambria Math" panose="02040503050406030204" pitchFamily="18" charset="0"/>
                            </a:rPr>
                          </m:ctrlPr>
                        </m:dPr>
                        <m:e>
                          <m:r>
                            <a:rPr lang="en-AU" sz="2000" b="0" i="1" dirty="0" smtClean="0">
                              <a:latin typeface="Cambria Math" panose="02040503050406030204" pitchFamily="18" charset="0"/>
                            </a:rPr>
                            <m:t>[</m:t>
                          </m:r>
                          <m:r>
                            <a:rPr lang="en-AU" sz="2000" b="0" i="1" dirty="0" smtClean="0">
                              <a:latin typeface="Cambria Math" panose="02040503050406030204" pitchFamily="18" charset="0"/>
                            </a:rPr>
                            <m:t>𝑝</m:t>
                          </m:r>
                          <m:r>
                            <a:rPr lang="en-AU" sz="2000" i="1">
                              <a:latin typeface="Cambria Math" panose="02040503050406030204" pitchFamily="18" charset="0"/>
                            </a:rPr>
                            <m:t>∥</m:t>
                          </m:r>
                          <m:r>
                            <a:rPr lang="en-AU" sz="2000" b="0" i="1" smtClean="0">
                              <a:latin typeface="Cambria Math" panose="02040503050406030204" pitchFamily="18" charset="0"/>
                            </a:rPr>
                            <m:t>𝑞</m:t>
                          </m:r>
                        </m:e>
                      </m:d>
                      <m:r>
                        <m:rPr>
                          <m:aln/>
                        </m:rPr>
                        <a:rPr lang="en-AU" sz="2000" b="0" i="1" smtClean="0">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m:t>
                          </m:r>
                        </m:num>
                        <m:den>
                          <m:r>
                            <a:rPr lang="en-AU" sz="2000" i="1">
                              <a:latin typeface="Cambria Math" panose="02040503050406030204" pitchFamily="18" charset="0"/>
                            </a:rPr>
                            <m:t>3</m:t>
                          </m:r>
                        </m:den>
                      </m:f>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log</m:t>
                          </m:r>
                        </m:fName>
                        <m:e>
                          <m:d>
                            <m:dPr>
                              <m:ctrlPr>
                                <a:rPr lang="en-AU" sz="2000" i="1">
                                  <a:latin typeface="Cambria Math" panose="02040503050406030204" pitchFamily="18" charset="0"/>
                                </a:rPr>
                              </m:ctrlPr>
                            </m:dPr>
                            <m:e>
                              <m:f>
                                <m:fPr>
                                  <m:ctrlPr>
                                    <a:rPr lang="en-AU" sz="2000" i="1">
                                      <a:latin typeface="Cambria Math" panose="02040503050406030204" pitchFamily="18" charset="0"/>
                                    </a:rPr>
                                  </m:ctrlPr>
                                </m:fPr>
                                <m:num>
                                  <m:r>
                                    <a:rPr lang="en-AU" sz="2000" i="1">
                                      <a:latin typeface="Cambria Math" panose="02040503050406030204" pitchFamily="18" charset="0"/>
                                    </a:rPr>
                                    <m:t>0.33</m:t>
                                  </m:r>
                                </m:num>
                                <m:den>
                                  <m:r>
                                    <a:rPr lang="en-AU" sz="2000" i="1">
                                      <a:latin typeface="Cambria Math" panose="02040503050406030204" pitchFamily="18" charset="0"/>
                                    </a:rPr>
                                    <m:t>0.36</m:t>
                                  </m:r>
                                </m:den>
                              </m:f>
                            </m:e>
                          </m:d>
                        </m:e>
                      </m:func>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m:t>
                          </m:r>
                        </m:num>
                        <m:den>
                          <m:r>
                            <a:rPr lang="en-AU" sz="2000" i="1">
                              <a:latin typeface="Cambria Math" panose="02040503050406030204" pitchFamily="18" charset="0"/>
                            </a:rPr>
                            <m:t>3</m:t>
                          </m:r>
                        </m:den>
                      </m:f>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log</m:t>
                          </m:r>
                        </m:fName>
                        <m:e>
                          <m:d>
                            <m:dPr>
                              <m:ctrlPr>
                                <a:rPr lang="en-AU" sz="2000" i="1">
                                  <a:latin typeface="Cambria Math" panose="02040503050406030204" pitchFamily="18" charset="0"/>
                                </a:rPr>
                              </m:ctrlPr>
                            </m:dPr>
                            <m:e>
                              <m:f>
                                <m:fPr>
                                  <m:ctrlPr>
                                    <a:rPr lang="en-AU" sz="2000" i="1">
                                      <a:latin typeface="Cambria Math" panose="02040503050406030204" pitchFamily="18" charset="0"/>
                                    </a:rPr>
                                  </m:ctrlPr>
                                </m:fPr>
                                <m:num>
                                  <m:r>
                                    <a:rPr lang="en-AU" sz="2000" i="1">
                                      <a:latin typeface="Cambria Math" panose="02040503050406030204" pitchFamily="18" charset="0"/>
                                    </a:rPr>
                                    <m:t>0.33</m:t>
                                  </m:r>
                                </m:num>
                                <m:den>
                                  <m:r>
                                    <a:rPr lang="en-AU" sz="2000" b="0" i="1" smtClean="0">
                                      <a:latin typeface="Cambria Math" panose="02040503050406030204" pitchFamily="18" charset="0"/>
                                    </a:rPr>
                                    <m:t>0.48</m:t>
                                  </m:r>
                                </m:den>
                              </m:f>
                            </m:e>
                          </m:d>
                        </m:e>
                      </m:func>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m:t>
                          </m:r>
                        </m:num>
                        <m:den>
                          <m:r>
                            <a:rPr lang="en-AU" sz="2000" i="1">
                              <a:latin typeface="Cambria Math" panose="02040503050406030204" pitchFamily="18" charset="0"/>
                            </a:rPr>
                            <m:t>3</m:t>
                          </m:r>
                        </m:den>
                      </m:f>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log</m:t>
                          </m:r>
                        </m:fName>
                        <m:e>
                          <m:d>
                            <m:dPr>
                              <m:ctrlPr>
                                <a:rPr lang="en-AU" sz="2000" i="1">
                                  <a:latin typeface="Cambria Math" panose="02040503050406030204" pitchFamily="18" charset="0"/>
                                </a:rPr>
                              </m:ctrlPr>
                            </m:dPr>
                            <m:e>
                              <m:f>
                                <m:fPr>
                                  <m:ctrlPr>
                                    <a:rPr lang="en-AU" sz="2000" i="1">
                                      <a:latin typeface="Cambria Math" panose="02040503050406030204" pitchFamily="18" charset="0"/>
                                    </a:rPr>
                                  </m:ctrlPr>
                                </m:fPr>
                                <m:num>
                                  <m:r>
                                    <a:rPr lang="en-AU" sz="2000" i="1">
                                      <a:latin typeface="Cambria Math" panose="02040503050406030204" pitchFamily="18" charset="0"/>
                                    </a:rPr>
                                    <m:t>0.33</m:t>
                                  </m:r>
                                </m:num>
                                <m:den>
                                  <m:r>
                                    <a:rPr lang="en-AU" sz="2000" i="1">
                                      <a:latin typeface="Cambria Math" panose="02040503050406030204" pitchFamily="18" charset="0"/>
                                    </a:rPr>
                                    <m:t>0.</m:t>
                                  </m:r>
                                  <m:r>
                                    <a:rPr lang="en-AU" sz="2000" b="0" i="1" smtClean="0">
                                      <a:latin typeface="Cambria Math" panose="02040503050406030204" pitchFamily="18" charset="0"/>
                                    </a:rPr>
                                    <m:t>1</m:t>
                                  </m:r>
                                  <m:r>
                                    <a:rPr lang="en-AU" sz="2000" i="1">
                                      <a:latin typeface="Cambria Math" panose="02040503050406030204" pitchFamily="18" charset="0"/>
                                    </a:rPr>
                                    <m:t>6</m:t>
                                  </m:r>
                                </m:den>
                              </m:f>
                            </m:e>
                          </m:d>
                        </m:e>
                      </m:func>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0.09637</m:t>
                      </m:r>
                    </m:oMath>
                  </m:oMathPara>
                </a14:m>
                <a:endParaRPr lang="en-US" sz="2000" dirty="0"/>
              </a:p>
            </p:txBody>
          </p:sp>
        </mc:Choice>
        <mc:Fallback xmlns="">
          <p:sp>
            <p:nvSpPr>
              <p:cNvPr id="18" name="Content Placeholder 17">
                <a:extLst>
                  <a:ext uri="{FF2B5EF4-FFF2-40B4-BE49-F238E27FC236}">
                    <a16:creationId xmlns:a16="http://schemas.microsoft.com/office/drawing/2014/main" id="{00BCD7E2-C230-9746-6085-1660834A1C2D}"/>
                  </a:ext>
                </a:extLst>
              </p:cNvPr>
              <p:cNvSpPr>
                <a:spLocks noGrp="1" noRot="1" noChangeAspect="1" noMove="1" noResize="1" noEditPoints="1" noAdjustHandles="1" noChangeArrowheads="1" noChangeShapeType="1" noTextEdit="1"/>
              </p:cNvSpPr>
              <p:nvPr>
                <p:ph sz="quarter" idx="12"/>
              </p:nvPr>
            </p:nvSpPr>
            <p:spPr>
              <a:blipFill>
                <a:blip r:embed="rId2"/>
                <a:stretch>
                  <a:fillRect l="-544"/>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560BF908-522A-DED8-8214-4034C27C3717}"/>
              </a:ext>
            </a:extLst>
          </p:cNvPr>
          <p:cNvSpPr>
            <a:spLocks noGrp="1"/>
          </p:cNvSpPr>
          <p:nvPr>
            <p:ph type="sldNum" sz="quarter" idx="14"/>
          </p:nvPr>
        </p:nvSpPr>
        <p:spPr/>
        <p:txBody>
          <a:bodyPr/>
          <a:lstStyle/>
          <a:p>
            <a:fld id="{F5AEA0E0-5CC6-4BD0-905C-A0021E419432}" type="slidenum">
              <a:rPr lang="en-GB" smtClean="0"/>
              <a:pPr/>
              <a:t>11</a:t>
            </a:fld>
            <a:endParaRPr lang="en-GB" dirty="0"/>
          </a:p>
        </p:txBody>
      </p:sp>
      <p:sp>
        <p:nvSpPr>
          <p:cNvPr id="2" name="Oval 1">
            <a:extLst>
              <a:ext uri="{FF2B5EF4-FFF2-40B4-BE49-F238E27FC236}">
                <a16:creationId xmlns:a16="http://schemas.microsoft.com/office/drawing/2014/main" id="{49CDA4C8-E94C-E0F0-73F3-1E828624CCC9}"/>
              </a:ext>
            </a:extLst>
          </p:cNvPr>
          <p:cNvSpPr>
            <a:spLocks noChangeAspect="1"/>
          </p:cNvSpPr>
          <p:nvPr/>
        </p:nvSpPr>
        <p:spPr>
          <a:xfrm>
            <a:off x="6571389" y="2902511"/>
            <a:ext cx="375487" cy="375487"/>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000" dirty="0"/>
              <a:t>Q</a:t>
            </a:r>
          </a:p>
        </p:txBody>
      </p:sp>
      <p:sp>
        <p:nvSpPr>
          <p:cNvPr id="3" name="Oval 2">
            <a:extLst>
              <a:ext uri="{FF2B5EF4-FFF2-40B4-BE49-F238E27FC236}">
                <a16:creationId xmlns:a16="http://schemas.microsoft.com/office/drawing/2014/main" id="{11923412-0D17-6453-0DFF-FE461F8568D9}"/>
              </a:ext>
            </a:extLst>
          </p:cNvPr>
          <p:cNvSpPr>
            <a:spLocks noChangeAspect="1"/>
          </p:cNvSpPr>
          <p:nvPr/>
        </p:nvSpPr>
        <p:spPr>
          <a:xfrm>
            <a:off x="2129956" y="2916824"/>
            <a:ext cx="375487" cy="375487"/>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000" dirty="0"/>
              <a:t>P</a:t>
            </a:r>
          </a:p>
        </p:txBody>
      </p:sp>
      <p:graphicFrame>
        <p:nvGraphicFramePr>
          <p:cNvPr id="5" name="Chart 4">
            <a:extLst>
              <a:ext uri="{FF2B5EF4-FFF2-40B4-BE49-F238E27FC236}">
                <a16:creationId xmlns:a16="http://schemas.microsoft.com/office/drawing/2014/main" id="{C88B2748-B67B-41C4-1FDA-E16001CE0B58}"/>
              </a:ext>
            </a:extLst>
          </p:cNvPr>
          <p:cNvGraphicFramePr/>
          <p:nvPr>
            <p:extLst>
              <p:ext uri="{D42A27DB-BD31-4B8C-83A1-F6EECF244321}">
                <p14:modId xmlns:p14="http://schemas.microsoft.com/office/powerpoint/2010/main" val="2276645495"/>
              </p:ext>
            </p:extLst>
          </p:nvPr>
        </p:nvGraphicFramePr>
        <p:xfrm>
          <a:off x="2339689" y="3174132"/>
          <a:ext cx="3244676" cy="15643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F9665D9-CA01-A03E-C634-465DF6358913}"/>
              </a:ext>
            </a:extLst>
          </p:cNvPr>
          <p:cNvGraphicFramePr/>
          <p:nvPr>
            <p:extLst>
              <p:ext uri="{D42A27DB-BD31-4B8C-83A1-F6EECF244321}">
                <p14:modId xmlns:p14="http://schemas.microsoft.com/office/powerpoint/2010/main" val="1806766858"/>
              </p:ext>
            </p:extLst>
          </p:nvPr>
        </p:nvGraphicFramePr>
        <p:xfrm>
          <a:off x="6603367" y="3174132"/>
          <a:ext cx="3244676" cy="156438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552DA054-1736-6AF5-9062-FF1B2FBEE62E}"/>
              </a:ext>
            </a:extLst>
          </p:cNvPr>
          <p:cNvSpPr txBox="1"/>
          <p:nvPr/>
        </p:nvSpPr>
        <p:spPr>
          <a:xfrm>
            <a:off x="2383669" y="2964868"/>
            <a:ext cx="3532202" cy="369332"/>
          </a:xfrm>
          <a:prstGeom prst="rect">
            <a:avLst/>
          </a:prstGeom>
          <a:noFill/>
        </p:spPr>
        <p:txBody>
          <a:bodyPr wrap="square" rtlCol="0">
            <a:spAutoFit/>
          </a:bodyPr>
          <a:lstStyle/>
          <a:p>
            <a:pPr algn="ctr"/>
            <a:r>
              <a:rPr lang="en-US" dirty="0">
                <a:latin typeface="Bradley Hand" pitchFamily="2" charset="77"/>
                <a:cs typeface="Freestyle Script" panose="020F0502020204030204" pitchFamily="34" charset="0"/>
              </a:rPr>
              <a:t>Uniform distribution wit p=1/3</a:t>
            </a:r>
          </a:p>
        </p:txBody>
      </p:sp>
    </p:spTree>
    <p:extLst>
      <p:ext uri="{BB962C8B-B14F-4D97-AF65-F5344CB8AC3E}">
        <p14:creationId xmlns:p14="http://schemas.microsoft.com/office/powerpoint/2010/main" val="339877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Graphic spid="5" grpId="0">
        <p:bldAsOne/>
      </p:bldGraphic>
      <p:bldGraphic spid="6" grpId="0">
        <p:bldAsOne/>
      </p:bldGraphic>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A159CE-8F1B-232E-E8B7-B1758493F659}"/>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1A3657-48A8-B7AB-36B8-5300453CAADD}"/>
                  </a:ext>
                </a:extLst>
              </p:cNvPr>
              <p:cNvSpPr>
                <a:spLocks noGrp="1"/>
              </p:cNvSpPr>
              <p:nvPr>
                <p:ph sz="quarter" idx="12"/>
              </p:nvPr>
            </p:nvSpPr>
            <p:spPr/>
            <p:txBody>
              <a:bodyPr>
                <a:normAutofit fontScale="85000" lnSpcReduction="20000"/>
              </a:bodyPr>
              <a:lstStyle/>
              <a:p>
                <a:r>
                  <a:rPr lang="en-US" dirty="0"/>
                  <a:t>Properties:</a:t>
                </a:r>
              </a:p>
              <a:p>
                <a:pPr lvl="1"/>
                <a14:m>
                  <m:oMath xmlns:m="http://schemas.openxmlformats.org/officeDocument/2006/math">
                    <m:sSub>
                      <m:sSubPr>
                        <m:ctrlPr>
                          <a:rPr lang="en-AU" sz="2000" i="1" dirty="0">
                            <a:latin typeface="Cambria Math" panose="02040503050406030204" pitchFamily="18" charset="0"/>
                          </a:rPr>
                        </m:ctrlPr>
                      </m:sSubPr>
                      <m:e>
                        <m:r>
                          <a:rPr lang="en-AU" sz="2000" i="1" dirty="0">
                            <a:latin typeface="Cambria Math" panose="02040503050406030204" pitchFamily="18" charset="0"/>
                          </a:rPr>
                          <m:t>𝐷</m:t>
                        </m:r>
                      </m:e>
                      <m:sub>
                        <m:r>
                          <a:rPr lang="en-AU" sz="2000" i="1" dirty="0">
                            <a:latin typeface="Cambria Math" panose="02040503050406030204" pitchFamily="18" charset="0"/>
                          </a:rPr>
                          <m:t>𝐾𝐿</m:t>
                        </m:r>
                      </m:sub>
                    </m:sSub>
                    <m:d>
                      <m:dPr>
                        <m:ctrlPr>
                          <a:rPr lang="en-AU" sz="2000" i="1" dirty="0">
                            <a:latin typeface="Cambria Math" panose="02040503050406030204" pitchFamily="18" charset="0"/>
                          </a:rPr>
                        </m:ctrlPr>
                      </m:dPr>
                      <m:e>
                        <m:r>
                          <a:rPr lang="en-AU" sz="2000" i="1" dirty="0">
                            <a:latin typeface="Cambria Math" panose="02040503050406030204" pitchFamily="18" charset="0"/>
                          </a:rPr>
                          <m:t>𝑝</m:t>
                        </m:r>
                        <m:r>
                          <a:rPr lang="en-AU" sz="2000" i="1">
                            <a:latin typeface="Cambria Math" panose="02040503050406030204" pitchFamily="18" charset="0"/>
                          </a:rPr>
                          <m:t>∥</m:t>
                        </m:r>
                        <m:r>
                          <a:rPr lang="en-AU" sz="2000" i="1">
                            <a:latin typeface="Cambria Math" panose="02040503050406030204" pitchFamily="18" charset="0"/>
                          </a:rPr>
                          <m:t>𝑞</m:t>
                        </m:r>
                      </m:e>
                    </m:d>
                    <m:r>
                      <m:rPr>
                        <m:nor/>
                      </m:rPr>
                      <a:rPr lang="en-US" sz="2000" dirty="0"/>
                      <m:t> </m:t>
                    </m:r>
                    <m:r>
                      <m:rPr>
                        <m:nor/>
                      </m:rPr>
                      <a:rPr lang="en-US" sz="2000" dirty="0"/>
                      <m:t>or</m:t>
                    </m:r>
                    <m:r>
                      <m:rPr>
                        <m:nor/>
                      </m:rPr>
                      <a:rPr lang="en-US" sz="2000" dirty="0"/>
                      <m:t> </m:t>
                    </m:r>
                    <m:sSub>
                      <m:sSubPr>
                        <m:ctrlPr>
                          <a:rPr lang="en-AU" sz="2000" i="1" dirty="0">
                            <a:latin typeface="Cambria Math" panose="02040503050406030204" pitchFamily="18" charset="0"/>
                          </a:rPr>
                        </m:ctrlPr>
                      </m:sSubPr>
                      <m:e>
                        <m:r>
                          <a:rPr lang="en-AU" sz="2000" i="1" dirty="0">
                            <a:latin typeface="Cambria Math" panose="02040503050406030204" pitchFamily="18" charset="0"/>
                          </a:rPr>
                          <m:t>𝐷</m:t>
                        </m:r>
                      </m:e>
                      <m:sub>
                        <m:r>
                          <a:rPr lang="en-AU" sz="2000" i="1" dirty="0">
                            <a:latin typeface="Cambria Math" panose="02040503050406030204" pitchFamily="18" charset="0"/>
                          </a:rPr>
                          <m:t>𝐾𝐿</m:t>
                        </m:r>
                      </m:sub>
                    </m:sSub>
                    <m:d>
                      <m:dPr>
                        <m:ctrlPr>
                          <a:rPr lang="en-AU" sz="2000" i="1" dirty="0">
                            <a:latin typeface="Cambria Math" panose="02040503050406030204" pitchFamily="18" charset="0"/>
                          </a:rPr>
                        </m:ctrlPr>
                      </m:dPr>
                      <m:e>
                        <m:r>
                          <a:rPr lang="en-AU" sz="2000" i="1" dirty="0">
                            <a:latin typeface="Cambria Math" panose="02040503050406030204" pitchFamily="18" charset="0"/>
                          </a:rPr>
                          <m:t>𝑞</m:t>
                        </m:r>
                        <m:r>
                          <a:rPr lang="en-AU" sz="2000" i="1">
                            <a:latin typeface="Cambria Math" panose="02040503050406030204" pitchFamily="18" charset="0"/>
                          </a:rPr>
                          <m:t>∥</m:t>
                        </m:r>
                        <m:r>
                          <a:rPr lang="en-AU" sz="2000" i="1">
                            <a:latin typeface="Cambria Math" panose="02040503050406030204" pitchFamily="18" charset="0"/>
                          </a:rPr>
                          <m:t>𝑝</m:t>
                        </m:r>
                      </m:e>
                    </m:d>
                    <m:r>
                      <a:rPr lang="en-AU" sz="2000" i="1">
                        <a:latin typeface="Cambria Math" panose="02040503050406030204" pitchFamily="18" charset="0"/>
                      </a:rPr>
                      <m:t> </m:t>
                    </m:r>
                    <m:r>
                      <a:rPr lang="en-AU" sz="2000" i="1">
                        <a:latin typeface="Cambria Math" panose="02040503050406030204" pitchFamily="18" charset="0"/>
                        <a:ea typeface="Cambria Math" panose="02040503050406030204" pitchFamily="18" charset="0"/>
                      </a:rPr>
                      <m:t>≥0</m:t>
                    </m:r>
                  </m:oMath>
                </a14:m>
                <a:endParaRPr lang="en-US" sz="2000" dirty="0"/>
              </a:p>
              <a:p>
                <a:pPr lvl="1"/>
                <a14:m>
                  <m:oMath xmlns:m="http://schemas.openxmlformats.org/officeDocument/2006/math">
                    <m:sSub>
                      <m:sSubPr>
                        <m:ctrlPr>
                          <a:rPr lang="en-AU" sz="2000" i="1" dirty="0">
                            <a:latin typeface="Cambria Math" panose="02040503050406030204" pitchFamily="18" charset="0"/>
                          </a:rPr>
                        </m:ctrlPr>
                      </m:sSubPr>
                      <m:e>
                        <m:r>
                          <a:rPr lang="en-AU" sz="2000" i="1" dirty="0">
                            <a:latin typeface="Cambria Math" panose="02040503050406030204" pitchFamily="18" charset="0"/>
                          </a:rPr>
                          <m:t>𝐷</m:t>
                        </m:r>
                      </m:e>
                      <m:sub>
                        <m:r>
                          <a:rPr lang="en-AU" sz="2000" i="1" dirty="0">
                            <a:latin typeface="Cambria Math" panose="02040503050406030204" pitchFamily="18" charset="0"/>
                          </a:rPr>
                          <m:t>𝐾𝐿</m:t>
                        </m:r>
                      </m:sub>
                    </m:sSub>
                    <m:d>
                      <m:dPr>
                        <m:ctrlPr>
                          <a:rPr lang="en-AU" sz="2000" i="1" dirty="0">
                            <a:latin typeface="Cambria Math" panose="02040503050406030204" pitchFamily="18" charset="0"/>
                          </a:rPr>
                        </m:ctrlPr>
                      </m:dPr>
                      <m:e>
                        <m:r>
                          <a:rPr lang="en-AU" sz="2000" i="1" dirty="0">
                            <a:latin typeface="Cambria Math" panose="02040503050406030204" pitchFamily="18" charset="0"/>
                          </a:rPr>
                          <m:t>𝑝</m:t>
                        </m:r>
                        <m:r>
                          <a:rPr lang="en-AU" sz="2000" i="1">
                            <a:latin typeface="Cambria Math" panose="02040503050406030204" pitchFamily="18" charset="0"/>
                          </a:rPr>
                          <m:t>∥</m:t>
                        </m:r>
                        <m:r>
                          <a:rPr lang="en-AU" sz="2000" i="1">
                            <a:latin typeface="Cambria Math" panose="02040503050406030204" pitchFamily="18" charset="0"/>
                          </a:rPr>
                          <m:t>𝑞</m:t>
                        </m:r>
                      </m:e>
                    </m:d>
                    <m:r>
                      <m:rPr>
                        <m:nor/>
                      </m:rPr>
                      <a:rPr lang="en-US" sz="2000" dirty="0"/>
                      <m:t> </m:t>
                    </m:r>
                    <m:r>
                      <a:rPr lang="en-US" sz="2000" i="1" dirty="0" smtClean="0">
                        <a:latin typeface="Cambria Math" panose="02040503050406030204" pitchFamily="18" charset="0"/>
                        <a:ea typeface="Cambria Math" panose="02040503050406030204" pitchFamily="18" charset="0"/>
                      </a:rPr>
                      <m:t>≠</m:t>
                    </m:r>
                    <m:r>
                      <m:rPr>
                        <m:nor/>
                      </m:rPr>
                      <a:rPr lang="en-US" sz="2000" dirty="0"/>
                      <m:t> </m:t>
                    </m:r>
                    <m:sSub>
                      <m:sSubPr>
                        <m:ctrlPr>
                          <a:rPr lang="en-AU" sz="2000" i="1" dirty="0">
                            <a:latin typeface="Cambria Math" panose="02040503050406030204" pitchFamily="18" charset="0"/>
                          </a:rPr>
                        </m:ctrlPr>
                      </m:sSubPr>
                      <m:e>
                        <m:r>
                          <a:rPr lang="en-AU" sz="2000" i="1" dirty="0">
                            <a:latin typeface="Cambria Math" panose="02040503050406030204" pitchFamily="18" charset="0"/>
                          </a:rPr>
                          <m:t>𝐷</m:t>
                        </m:r>
                      </m:e>
                      <m:sub>
                        <m:r>
                          <a:rPr lang="en-AU" sz="2000" i="1" dirty="0">
                            <a:latin typeface="Cambria Math" panose="02040503050406030204" pitchFamily="18" charset="0"/>
                          </a:rPr>
                          <m:t>𝐾𝐿</m:t>
                        </m:r>
                      </m:sub>
                    </m:sSub>
                    <m:d>
                      <m:dPr>
                        <m:ctrlPr>
                          <a:rPr lang="en-AU" sz="2000" i="1" dirty="0">
                            <a:latin typeface="Cambria Math" panose="02040503050406030204" pitchFamily="18" charset="0"/>
                          </a:rPr>
                        </m:ctrlPr>
                      </m:dPr>
                      <m:e>
                        <m:r>
                          <a:rPr lang="en-AU" sz="2000" i="1" dirty="0">
                            <a:latin typeface="Cambria Math" panose="02040503050406030204" pitchFamily="18" charset="0"/>
                          </a:rPr>
                          <m:t>𝑞</m:t>
                        </m:r>
                        <m:r>
                          <a:rPr lang="en-AU" sz="2000" i="1">
                            <a:latin typeface="Cambria Math" panose="02040503050406030204" pitchFamily="18" charset="0"/>
                          </a:rPr>
                          <m:t>∥</m:t>
                        </m:r>
                        <m:r>
                          <a:rPr lang="en-AU" sz="2000" i="1">
                            <a:latin typeface="Cambria Math" panose="02040503050406030204" pitchFamily="18" charset="0"/>
                          </a:rPr>
                          <m:t>𝑝</m:t>
                        </m:r>
                      </m:e>
                    </m:d>
                    <m:r>
                      <a:rPr lang="en-AU" sz="2000" i="1">
                        <a:latin typeface="Cambria Math" panose="02040503050406030204" pitchFamily="18" charset="0"/>
                      </a:rPr>
                      <m:t> </m:t>
                    </m:r>
                    <m:r>
                      <a:rPr lang="en-AU" sz="2000" i="1">
                        <a:latin typeface="Cambria Math" panose="02040503050406030204" pitchFamily="18" charset="0"/>
                        <a:ea typeface="Cambria Math" panose="02040503050406030204" pitchFamily="18" charset="0"/>
                      </a:rPr>
                      <m:t>≥0</m:t>
                    </m:r>
                  </m:oMath>
                </a14:m>
                <a:r>
                  <a:rPr lang="en-US" dirty="0"/>
                  <a:t> (Not symmetric)</a:t>
                </a:r>
              </a:p>
              <a:p>
                <a:r>
                  <a:rPr lang="en-US" dirty="0"/>
                  <a:t>Suppose we have two multivariate normal distributions defined as:</a:t>
                </a:r>
              </a:p>
              <a:p>
                <a:pPr marL="315912" lvl="1" indent="0">
                  <a:buNone/>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ea typeface="Cambria Math" panose="02040503050406030204" pitchFamily="18" charset="0"/>
                        </a:rPr>
                        <m:t>𝑝</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e>
                      </m:d>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𝒩</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 </m:t>
                          </m:r>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1</m:t>
                              </m:r>
                            </m:sub>
                          </m:sSub>
                        </m:e>
                      </m:d>
                    </m:oMath>
                  </m:oMathPara>
                </a14:m>
                <a:endParaRPr lang="en-US" dirty="0"/>
              </a:p>
              <a:p>
                <a:pPr marL="315912" lvl="1" indent="0">
                  <a:buNone/>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ea typeface="Cambria Math" panose="02040503050406030204" pitchFamily="18" charset="0"/>
                        </a:rPr>
                        <m:t>𝑞</m:t>
                      </m:r>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𝑥</m:t>
                          </m:r>
                        </m:e>
                      </m:d>
                      <m:r>
                        <a:rPr lang="en-AU" b="0" i="1" smtClean="0">
                          <a:latin typeface="Cambria Math" panose="02040503050406030204" pitchFamily="18" charset="0"/>
                          <a:ea typeface="Cambria Math" panose="02040503050406030204" pitchFamily="18" charset="0"/>
                        </a:rPr>
                        <m:t>=</m:t>
                      </m:r>
                      <m:r>
                        <a:rPr lang="en-AU" i="1" smtClean="0">
                          <a:latin typeface="Cambria Math" panose="02040503050406030204" pitchFamily="18" charset="0"/>
                          <a:ea typeface="Cambria Math" panose="02040503050406030204" pitchFamily="18" charset="0"/>
                        </a:rPr>
                        <m:t>𝒩</m:t>
                      </m:r>
                      <m:d>
                        <m:dPr>
                          <m:ctrlPr>
                            <a:rPr lang="en-AU" i="1">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sSub>
                            <m:sSubPr>
                              <m:ctrlPr>
                                <a:rPr lang="en-AU" b="0" i="1" smtClean="0">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b="0" i="1" smtClean="0">
                                  <a:latin typeface="Cambria Math" panose="02040503050406030204" pitchFamily="18" charset="0"/>
                                  <a:ea typeface="Cambria Math" panose="02040503050406030204" pitchFamily="18" charset="0"/>
                                </a:rPr>
                                <m:t>2</m:t>
                              </m:r>
                            </m:sub>
                          </m:sSub>
                          <m:r>
                            <a:rPr lang="en-AU" i="1">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 </m:t>
                          </m:r>
                          <m:sSub>
                            <m:sSubPr>
                              <m:ctrlPr>
                                <a:rPr lang="el-GR" i="1" smtClean="0">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AU" b="0" i="1" smtClean="0">
                                  <a:latin typeface="Cambria Math" panose="02040503050406030204" pitchFamily="18" charset="0"/>
                                  <a:ea typeface="Cambria Math" panose="02040503050406030204" pitchFamily="18" charset="0"/>
                                </a:rPr>
                                <m:t>2</m:t>
                              </m:r>
                            </m:sub>
                          </m:sSub>
                        </m:e>
                      </m:d>
                    </m:oMath>
                  </m:oMathPara>
                </a14:m>
                <a:endParaRPr lang="en-US" dirty="0"/>
              </a:p>
              <a:p>
                <a:pPr lvl="1"/>
                <a:r>
                  <a:rPr lang="en-US" dirty="0"/>
                  <a:t>Where </a:t>
                </a:r>
                <a14:m>
                  <m:oMath xmlns:m="http://schemas.openxmlformats.org/officeDocument/2006/math">
                    <m:sSub>
                      <m:sSubPr>
                        <m:ctrlPr>
                          <a:rPr lang="en-AU" i="1" smtClean="0">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oMath>
                </a14:m>
                <a:r>
                  <a:rPr lang="en-US" dirty="0"/>
                  <a:t> and </a:t>
                </a:r>
                <a14:m>
                  <m:oMath xmlns:m="http://schemas.openxmlformats.org/officeDocument/2006/math">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oMath>
                </a14:m>
                <a:r>
                  <a:rPr lang="en-US" dirty="0"/>
                  <a:t> are the means and </a:t>
                </a:r>
                <a14:m>
                  <m:oMath xmlns:m="http://schemas.openxmlformats.org/officeDocument/2006/math">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1</m:t>
                        </m:r>
                      </m:sub>
                    </m:sSub>
                  </m:oMath>
                </a14:m>
                <a:r>
                  <a:rPr lang="en-US" dirty="0"/>
                  <a:t> and </a:t>
                </a:r>
                <a14:m>
                  <m:oMath xmlns:m="http://schemas.openxmlformats.org/officeDocument/2006/math">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Sub>
                  </m:oMath>
                </a14:m>
                <a:r>
                  <a:rPr lang="en-US" dirty="0"/>
                  <a:t> are the covariance matrices</a:t>
                </a:r>
              </a:p>
              <a:p>
                <a:pPr lvl="1"/>
                <a:r>
                  <a:rPr lang="en-US" dirty="0"/>
                  <a:t>And the multivariate density is defined as:</a:t>
                </a:r>
              </a:p>
              <a:p>
                <a:pPr marL="315912" lvl="1" indent="0">
                  <a:buNone/>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ea typeface="Cambria Math" panose="02040503050406030204" pitchFamily="18" charset="0"/>
                        </a:rPr>
                        <m:t>𝒩</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𝜇</m:t>
                          </m:r>
                          <m:r>
                            <a:rPr lang="en-AU"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Σ</m:t>
                          </m:r>
                        </m:e>
                      </m:d>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rad>
                            <m:radPr>
                              <m:degHide m:val="on"/>
                              <m:ctrlPr>
                                <a:rPr lang="en-AU" b="0" i="1" smtClean="0">
                                  <a:latin typeface="Cambria Math" panose="02040503050406030204" pitchFamily="18" charset="0"/>
                                  <a:ea typeface="Cambria Math" panose="02040503050406030204" pitchFamily="18" charset="0"/>
                                </a:rPr>
                              </m:ctrlPr>
                            </m:radPr>
                            <m:deg/>
                            <m:e>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𝜋</m:t>
                                  </m:r>
                                  <m:r>
                                    <a:rPr lang="en-AU" b="0" i="1" smtClean="0">
                                      <a:latin typeface="Cambria Math" panose="02040503050406030204" pitchFamily="18" charset="0"/>
                                      <a:ea typeface="Cambria Math" panose="02040503050406030204" pitchFamily="18" charset="0"/>
                                    </a:rPr>
                                    <m:t>)</m:t>
                                  </m:r>
                                </m:e>
                                <m:sup>
                                  <m:r>
                                    <a:rPr lang="en-AU" b="0" i="1" smtClean="0">
                                      <a:latin typeface="Cambria Math" panose="02040503050406030204" pitchFamily="18" charset="0"/>
                                      <a:ea typeface="Cambria Math" panose="02040503050406030204" pitchFamily="18" charset="0"/>
                                    </a:rPr>
                                    <m:t>𝑘</m:t>
                                  </m:r>
                                </m:sup>
                              </m:sSup>
                              <m:d>
                                <m:dPr>
                                  <m:begChr m:val="|"/>
                                  <m:endChr m:val="|"/>
                                  <m:ctrlPr>
                                    <a:rPr lang="en-AU" b="0" i="1" smtClean="0">
                                      <a:latin typeface="Cambria Math" panose="02040503050406030204" pitchFamily="18"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Σ</m:t>
                                  </m:r>
                                </m:e>
                              </m:d>
                            </m:e>
                          </m:rad>
                        </m:den>
                      </m:f>
                      <m:r>
                        <m:rPr>
                          <m:sty m:val="p"/>
                        </m:rPr>
                        <a:rPr lang="en-AU" b="0" i="0" smtClean="0">
                          <a:latin typeface="Cambria Math" panose="02040503050406030204" pitchFamily="18" charset="0"/>
                          <a:ea typeface="Cambria Math" panose="02040503050406030204" pitchFamily="18" charset="0"/>
                        </a:rPr>
                        <m:t>exp</m:t>
                      </m:r>
                      <m:r>
                        <a:rPr lang="en-AU" b="0" i="1"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b="0" i="1" smtClean="0">
                              <a:latin typeface="Cambria Math" panose="02040503050406030204" pitchFamily="18" charset="0"/>
                              <a:ea typeface="Cambria Math" panose="02040503050406030204" pitchFamily="18" charset="0"/>
                            </a:rPr>
                            <m:t>2</m:t>
                          </m:r>
                        </m:den>
                      </m:f>
                      <m:sSup>
                        <m:sSupPr>
                          <m:ctrlPr>
                            <a:rPr lang="el-GR" i="1" smtClean="0">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𝜇</m:t>
                              </m:r>
                            </m:e>
                          </m:d>
                        </m:e>
                        <m:sup>
                          <m:r>
                            <a:rPr lang="en-AU" b="0" i="1" smtClean="0">
                              <a:latin typeface="Cambria Math" panose="02040503050406030204" pitchFamily="18" charset="0"/>
                              <a:ea typeface="Cambria Math" panose="02040503050406030204" pitchFamily="18" charset="0"/>
                            </a:rPr>
                            <m:t>𝑇</m:t>
                          </m:r>
                        </m:sup>
                      </m:sSup>
                      <m:sSup>
                        <m:sSupPr>
                          <m:ctrlPr>
                            <a:rPr lang="en-AU" i="1">
                              <a:latin typeface="Cambria Math" panose="02040503050406030204" pitchFamily="18" charset="0"/>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Σ</m:t>
                          </m:r>
                        </m:e>
                        <m:sup>
                          <m:r>
                            <a:rPr lang="en-AU" i="1">
                              <a:latin typeface="Cambria Math" panose="02040503050406030204" pitchFamily="18" charset="0"/>
                              <a:ea typeface="Cambria Math" panose="02040503050406030204" pitchFamily="18" charset="0"/>
                            </a:rPr>
                            <m:t>−1</m:t>
                          </m:r>
                        </m:sup>
                      </m:sSup>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𝜇</m:t>
                          </m:r>
                        </m:e>
                      </m:d>
                      <m:r>
                        <a:rPr lang="en-AU" b="0" i="1" smtClean="0">
                          <a:latin typeface="Cambria Math" panose="02040503050406030204" pitchFamily="18" charset="0"/>
                          <a:ea typeface="Cambria Math" panose="02040503050406030204" pitchFamily="18" charset="0"/>
                        </a:rPr>
                        <m:t>)</m:t>
                      </m:r>
                    </m:oMath>
                  </m:oMathPara>
                </a14:m>
                <a:endParaRPr lang="en-US" dirty="0"/>
              </a:p>
              <a:p>
                <a:pPr lvl="1"/>
                <a:r>
                  <a:rPr lang="en-US" dirty="0"/>
                  <a:t>If the two distributions have the same dimension </a:t>
                </a:r>
                <a14:m>
                  <m:oMath xmlns:m="http://schemas.openxmlformats.org/officeDocument/2006/math">
                    <m:r>
                      <a:rPr lang="en-AU" b="0" i="1" smtClean="0">
                        <a:latin typeface="Cambria Math" panose="02040503050406030204" pitchFamily="18" charset="0"/>
                        <a:ea typeface="Cambria Math" panose="02040503050406030204" pitchFamily="18" charset="0"/>
                      </a:rPr>
                      <m:t>𝑘</m:t>
                    </m:r>
                  </m:oMath>
                </a14:m>
                <a:r>
                  <a:rPr lang="en-US" dirty="0"/>
                  <a:t>, then:</a:t>
                </a:r>
              </a:p>
              <a:p>
                <a:pPr marL="315912" lvl="1" indent="0">
                  <a:buNone/>
                </a:pPr>
                <a14:m>
                  <m:oMathPara xmlns:m="http://schemas.openxmlformats.org/officeDocument/2006/math">
                    <m:oMathParaPr>
                      <m:jc m:val="centerGroup"/>
                    </m:oMathParaPr>
                    <m:oMath xmlns:m="http://schemas.openxmlformats.org/officeDocument/2006/math">
                      <m:sSub>
                        <m:sSubPr>
                          <m:ctrlPr>
                            <a:rPr lang="en-AU" i="1" dirty="0">
                              <a:latin typeface="Cambria Math" panose="02040503050406030204" pitchFamily="18" charset="0"/>
                            </a:rPr>
                          </m:ctrlPr>
                        </m:sSubPr>
                        <m:e>
                          <m:r>
                            <a:rPr lang="en-AU" i="1" dirty="0">
                              <a:latin typeface="Cambria Math" panose="02040503050406030204" pitchFamily="18" charset="0"/>
                            </a:rPr>
                            <m:t>𝐷</m:t>
                          </m:r>
                        </m:e>
                        <m:sub>
                          <m:r>
                            <a:rPr lang="en-AU" i="1" dirty="0">
                              <a:latin typeface="Cambria Math" panose="02040503050406030204" pitchFamily="18" charset="0"/>
                            </a:rPr>
                            <m:t>𝐾𝐿</m:t>
                          </m:r>
                        </m:sub>
                      </m:sSub>
                      <m:d>
                        <m:dPr>
                          <m:ctrlPr>
                            <a:rPr lang="en-AU" i="1" dirty="0">
                              <a:latin typeface="Cambria Math" panose="02040503050406030204" pitchFamily="18" charset="0"/>
                            </a:rPr>
                          </m:ctrlPr>
                        </m:dPr>
                        <m:e>
                          <m:r>
                            <a:rPr lang="en-AU" i="1" dirty="0">
                              <a:latin typeface="Cambria Math" panose="02040503050406030204" pitchFamily="18" charset="0"/>
                            </a:rPr>
                            <m:t>𝑝</m:t>
                          </m:r>
                          <m:r>
                            <a:rPr lang="en-AU" i="1">
                              <a:latin typeface="Cambria Math" panose="02040503050406030204" pitchFamily="18" charset="0"/>
                            </a:rPr>
                            <m:t>∥</m:t>
                          </m:r>
                          <m:r>
                            <a:rPr lang="en-AU" i="1">
                              <a:latin typeface="Cambria Math" panose="02040503050406030204" pitchFamily="18" charset="0"/>
                            </a:rPr>
                            <m:t>𝑞</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d>
                        <m:dPr>
                          <m:begChr m:val="["/>
                          <m:endChr m:val="]"/>
                          <m:ctrlPr>
                            <a:rPr lang="en-AU" b="0" i="1" smtClean="0">
                              <a:latin typeface="Cambria Math" panose="02040503050406030204" pitchFamily="18" charset="0"/>
                            </a:rPr>
                          </m:ctrlPr>
                        </m:dPr>
                        <m:e>
                          <m:r>
                            <m:rPr>
                              <m:nor/>
                            </m:rPr>
                            <a:rPr lang="en-AU" b="0" i="0" smtClean="0">
                              <a:latin typeface="Cambria Math" panose="02040503050406030204" pitchFamily="18" charset="0"/>
                            </a:rPr>
                            <m:t>log</m:t>
                          </m:r>
                          <m:f>
                            <m:fPr>
                              <m:ctrlPr>
                                <a:rPr lang="en-AU" b="0" i="1" smtClean="0">
                                  <a:latin typeface="Cambria Math" panose="02040503050406030204" pitchFamily="18" charset="0"/>
                                </a:rPr>
                              </m:ctrlPr>
                            </m:fPr>
                            <m:num>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Sub>
                            </m:num>
                            <m:den>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1</m:t>
                                  </m:r>
                                </m:sub>
                              </m:sSub>
                            </m:den>
                          </m:f>
                          <m:r>
                            <a:rPr lang="en-AU" b="0" i="1" smtClean="0">
                              <a:latin typeface="Cambria Math" panose="02040503050406030204" pitchFamily="18" charset="0"/>
                            </a:rPr>
                            <m:t>−</m:t>
                          </m:r>
                          <m:r>
                            <a:rPr lang="en-AU" b="0" i="1" smtClean="0">
                              <a:latin typeface="Cambria Math" panose="02040503050406030204" pitchFamily="18" charset="0"/>
                            </a:rPr>
                            <m:t>𝑘</m:t>
                          </m:r>
                          <m:r>
                            <a:rPr lang="en-AU" b="0" i="1" smtClean="0">
                              <a:latin typeface="Cambria Math" panose="02040503050406030204" pitchFamily="18" charset="0"/>
                            </a:rPr>
                            <m:t>+</m:t>
                          </m:r>
                          <m:r>
                            <a:rPr lang="en-AU" b="0" i="1" smtClean="0">
                              <a:latin typeface="Cambria Math" panose="02040503050406030204" pitchFamily="18" charset="0"/>
                            </a:rPr>
                            <m:t>𝑡𝑟</m:t>
                          </m:r>
                          <m:d>
                            <m:dPr>
                              <m:ctrlPr>
                                <a:rPr lang="en-AU" b="0" i="1" smtClean="0">
                                  <a:latin typeface="Cambria Math" panose="02040503050406030204" pitchFamily="18" charset="0"/>
                                </a:rPr>
                              </m:ctrlPr>
                            </m:dPr>
                            <m:e>
                              <m:sSubSup>
                                <m:sSubSupPr>
                                  <m:ctrlPr>
                                    <a:rPr lang="en-AU" b="0" i="1" smtClean="0">
                                      <a:latin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b="0" i="1" smtClean="0">
                                      <a:latin typeface="Cambria Math" panose="02040503050406030204" pitchFamily="18" charset="0"/>
                                    </a:rPr>
                                    <m:t>2</m:t>
                                  </m:r>
                                </m:sub>
                                <m:sup>
                                  <m:r>
                                    <a:rPr lang="en-AU" b="0" i="1" smtClean="0">
                                      <a:latin typeface="Cambria Math" panose="02040503050406030204" pitchFamily="18" charset="0"/>
                                    </a:rPr>
                                    <m:t>−1</m:t>
                                  </m:r>
                                </m:sup>
                              </m:sSubSup>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1</m:t>
                                  </m:r>
                                </m:sub>
                              </m:sSub>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r>
                                    <a:rPr lang="en-AU" b="0" i="1" smtClean="0">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b="0" i="1" smtClean="0">
                                          <a:latin typeface="Cambria Math" panose="02040503050406030204" pitchFamily="18" charset="0"/>
                                          <a:ea typeface="Cambria Math" panose="02040503050406030204" pitchFamily="18" charset="0"/>
                                        </a:rPr>
                                        <m:t>1</m:t>
                                      </m:r>
                                    </m:sub>
                                  </m:sSub>
                                </m:e>
                              </m:d>
                            </m:e>
                            <m:sup>
                              <m:r>
                                <a:rPr lang="en-AU" b="0" i="1" smtClean="0">
                                  <a:latin typeface="Cambria Math" panose="02040503050406030204" pitchFamily="18" charset="0"/>
                                </a:rPr>
                                <m:t>𝑇</m:t>
                              </m:r>
                            </m:sup>
                          </m:sSup>
                          <m:sSubSup>
                            <m:sSubSupPr>
                              <m:ctrlPr>
                                <a:rPr lang="en-AU" i="1">
                                  <a:latin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rPr>
                                <m:t>2</m:t>
                              </m:r>
                            </m:sub>
                            <m:sup>
                              <m:r>
                                <a:rPr lang="en-AU" i="1">
                                  <a:latin typeface="Cambria Math" panose="02040503050406030204" pitchFamily="18" charset="0"/>
                                </a:rPr>
                                <m:t>−1</m:t>
                              </m:r>
                            </m:sup>
                          </m:sSubSup>
                          <m:d>
                            <m:dPr>
                              <m:ctrlPr>
                                <a:rPr lang="en-AU" i="1">
                                  <a:latin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e>
                      </m:d>
                    </m:oMath>
                  </m:oMathPara>
                </a14:m>
                <a:endParaRPr lang="en-US" dirty="0"/>
              </a:p>
              <a:p>
                <a:pPr marL="315912" lvl="1" indent="0">
                  <a:buNone/>
                </a:pPr>
                <a:endParaRPr lang="en-US" dirty="0"/>
              </a:p>
            </p:txBody>
          </p:sp>
        </mc:Choice>
        <mc:Fallback xmlns="">
          <p:sp>
            <p:nvSpPr>
              <p:cNvPr id="3" name="Content Placeholder 2">
                <a:extLst>
                  <a:ext uri="{FF2B5EF4-FFF2-40B4-BE49-F238E27FC236}">
                    <a16:creationId xmlns:a16="http://schemas.microsoft.com/office/drawing/2014/main" id="{FA1A3657-48A8-B7AB-36B8-5300453CAADD}"/>
                  </a:ext>
                </a:extLst>
              </p:cNvPr>
              <p:cNvSpPr>
                <a:spLocks noGrp="1" noRot="1" noChangeAspect="1" noMove="1" noResize="1" noEditPoints="1" noAdjustHandles="1" noChangeArrowheads="1" noChangeShapeType="1" noTextEdit="1"/>
              </p:cNvSpPr>
              <p:nvPr>
                <p:ph sz="quarter" idx="12"/>
              </p:nvPr>
            </p:nvSpPr>
            <p:spPr>
              <a:blipFill>
                <a:blip r:embed="rId2"/>
                <a:stretch>
                  <a:fillRect l="-76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F5DB7C3-CFEB-6F50-F672-782A1397E37D}"/>
              </a:ext>
            </a:extLst>
          </p:cNvPr>
          <p:cNvSpPr>
            <a:spLocks noGrp="1"/>
          </p:cNvSpPr>
          <p:nvPr>
            <p:ph type="sldNum" sz="quarter" idx="14"/>
          </p:nvPr>
        </p:nvSpPr>
        <p:spPr/>
        <p:txBody>
          <a:bodyPr/>
          <a:lstStyle/>
          <a:p>
            <a:fld id="{F5AEA0E0-5CC6-4BD0-905C-A0021E419432}" type="slidenum">
              <a:rPr lang="en-GB" smtClean="0"/>
              <a:pPr/>
              <a:t>12</a:t>
            </a:fld>
            <a:endParaRPr lang="en-GB" dirty="0"/>
          </a:p>
        </p:txBody>
      </p:sp>
      <p:sp>
        <p:nvSpPr>
          <p:cNvPr id="5" name="Rectangle 4">
            <a:extLst>
              <a:ext uri="{FF2B5EF4-FFF2-40B4-BE49-F238E27FC236}">
                <a16:creationId xmlns:a16="http://schemas.microsoft.com/office/drawing/2014/main" id="{B1BDC98A-A666-C8E2-87E3-9D5CE24C4BB4}"/>
              </a:ext>
            </a:extLst>
          </p:cNvPr>
          <p:cNvSpPr/>
          <p:nvPr/>
        </p:nvSpPr>
        <p:spPr>
          <a:xfrm>
            <a:off x="2090057" y="5241471"/>
            <a:ext cx="7690757" cy="940621"/>
          </a:xfrm>
          <a:prstGeom prst="rect">
            <a:avLst/>
          </a:prstGeom>
          <a:noFill/>
          <a:effectLst>
            <a:glow rad="2286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098" name="Picture 2" descr="Prove - Free of Charge Creative Commons Handwriting image">
            <a:extLst>
              <a:ext uri="{FF2B5EF4-FFF2-40B4-BE49-F238E27FC236}">
                <a16:creationId xmlns:a16="http://schemas.microsoft.com/office/drawing/2014/main" id="{F6D75425-EFBF-AEBA-E19B-6C1DD3C0B7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48876" y="5212287"/>
            <a:ext cx="2143124" cy="142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89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24A910-9A22-F6A6-55FB-DA9AFEE683CF}"/>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688804-EC59-5700-E33D-011ADD77F0EE}"/>
                  </a:ext>
                </a:extLst>
              </p:cNvPr>
              <p:cNvSpPr>
                <a:spLocks noGrp="1"/>
              </p:cNvSpPr>
              <p:nvPr>
                <p:ph sz="quarter" idx="12"/>
              </p:nvPr>
            </p:nvSpPr>
            <p:spPr/>
            <p:txBody>
              <a:bodyPr>
                <a:normAutofit fontScale="77500" lnSpcReduction="20000"/>
              </a:bodyPr>
              <a:lstStyle/>
              <a:p>
                <a:r>
                  <a:rPr lang="en-US" dirty="0"/>
                  <a:t>Proof:</a:t>
                </a:r>
              </a:p>
              <a:p>
                <a:pPr lvl="1"/>
                <a:r>
                  <a:rPr lang="en-US" dirty="0"/>
                  <a:t>We know:</a:t>
                </a:r>
              </a:p>
              <a:p>
                <a:pPr marL="315912" lvl="1" indent="0">
                  <a:buNone/>
                </a:pPr>
                <a14:m>
                  <m:oMathPara xmlns:m="http://schemas.openxmlformats.org/officeDocument/2006/math">
                    <m:oMathParaPr>
                      <m:jc m:val="centerGroup"/>
                    </m:oMathParaPr>
                    <m:oMath xmlns:m="http://schemas.openxmlformats.org/officeDocument/2006/math">
                      <m:sSub>
                        <m:sSubPr>
                          <m:ctrlPr>
                            <a:rPr lang="en-AU" sz="2400" i="1" dirty="0" smtClean="0">
                              <a:latin typeface="Cambria Math" panose="02040503050406030204" pitchFamily="18" charset="0"/>
                            </a:rPr>
                          </m:ctrlPr>
                        </m:sSubPr>
                        <m:e>
                          <m:r>
                            <a:rPr lang="en-AU" sz="2400" i="1" dirty="0">
                              <a:latin typeface="Cambria Math" panose="02040503050406030204" pitchFamily="18" charset="0"/>
                            </a:rPr>
                            <m:t>𝐷</m:t>
                          </m:r>
                        </m:e>
                        <m:sub>
                          <m:r>
                            <a:rPr lang="en-AU" sz="2400" i="1" dirty="0">
                              <a:latin typeface="Cambria Math" panose="02040503050406030204" pitchFamily="18" charset="0"/>
                            </a:rPr>
                            <m:t>𝐾𝐿</m:t>
                          </m:r>
                        </m:sub>
                      </m:sSub>
                      <m:d>
                        <m:dPr>
                          <m:ctrlPr>
                            <a:rPr lang="en-AU" sz="2400" i="1" dirty="0">
                              <a:latin typeface="Cambria Math" panose="02040503050406030204" pitchFamily="18" charset="0"/>
                            </a:rPr>
                          </m:ctrlPr>
                        </m:dPr>
                        <m:e>
                          <m:r>
                            <a:rPr lang="en-AU" sz="2400" b="0" i="1" dirty="0" smtClean="0">
                              <a:latin typeface="Cambria Math" panose="02040503050406030204" pitchFamily="18" charset="0"/>
                            </a:rPr>
                            <m:t>𝑝</m:t>
                          </m:r>
                          <m:r>
                            <a:rPr lang="en-AU" sz="2400" i="1">
                              <a:latin typeface="Cambria Math" panose="02040503050406030204" pitchFamily="18" charset="0"/>
                            </a:rPr>
                            <m:t>∥</m:t>
                          </m:r>
                          <m:r>
                            <a:rPr lang="en-AU" sz="2400" b="0" i="1" smtClean="0">
                              <a:latin typeface="Cambria Math" panose="02040503050406030204" pitchFamily="18" charset="0"/>
                            </a:rPr>
                            <m:t>𝑞</m:t>
                          </m:r>
                        </m:e>
                      </m:d>
                      <m:r>
                        <m:rPr>
                          <m:aln/>
                        </m:rPr>
                        <a:rPr lang="en-AU" sz="2400" i="1">
                          <a:latin typeface="Cambria Math" panose="02040503050406030204" pitchFamily="18" charset="0"/>
                        </a:rPr>
                        <m:t>=</m:t>
                      </m:r>
                      <m:nary>
                        <m:naryPr>
                          <m:chr m:val="∑"/>
                          <m:supHide m:val="on"/>
                          <m:ctrlPr>
                            <a:rPr lang="en-AU" sz="2400" i="1" dirty="0">
                              <a:latin typeface="Cambria Math" panose="02040503050406030204" pitchFamily="18" charset="0"/>
                            </a:rPr>
                          </m:ctrlPr>
                        </m:naryPr>
                        <m:sub>
                          <m:r>
                            <m:rPr>
                              <m:brk m:alnAt="7"/>
                            </m:rPr>
                            <a:rPr lang="en-AU" sz="2400" b="0" i="1" dirty="0" smtClean="0">
                              <a:latin typeface="Cambria Math" panose="02040503050406030204" pitchFamily="18" charset="0"/>
                            </a:rPr>
                            <m:t>𝑥</m:t>
                          </m:r>
                        </m:sub>
                        <m:sup/>
                        <m:e>
                          <m:r>
                            <a:rPr lang="en-AU" sz="2400" b="0" i="1" smtClean="0">
                              <a:latin typeface="Cambria Math" panose="02040503050406030204" pitchFamily="18" charset="0"/>
                            </a:rPr>
                            <m:t>𝑝</m:t>
                          </m:r>
                          <m:r>
                            <a:rPr lang="en-AU" sz="2400" b="0" i="0" smtClean="0">
                              <a:latin typeface="Cambria Math" panose="02040503050406030204" pitchFamily="18" charset="0"/>
                            </a:rPr>
                            <m:t>(</m:t>
                          </m:r>
                          <m:r>
                            <m:rPr>
                              <m:sty m:val="p"/>
                            </m:rPr>
                            <a:rPr lang="en-AU" sz="2400" b="0" i="0" smtClean="0">
                              <a:latin typeface="Cambria Math" panose="02040503050406030204" pitchFamily="18" charset="0"/>
                            </a:rPr>
                            <m:t>x</m:t>
                          </m:r>
                          <m:r>
                            <a:rPr lang="en-AU" sz="2400" b="0" i="0" smtClean="0">
                              <a:latin typeface="Cambria Math" panose="02040503050406030204" pitchFamily="18" charset="0"/>
                            </a:rPr>
                            <m:t>)</m:t>
                          </m:r>
                          <m:r>
                            <m:rPr>
                              <m:sty m:val="p"/>
                            </m:rPr>
                            <a:rPr lang="en-AU" sz="2400">
                              <a:latin typeface="Cambria Math" panose="02040503050406030204" pitchFamily="18" charset="0"/>
                            </a:rPr>
                            <m:t>log</m:t>
                          </m:r>
                          <m:d>
                            <m:dPr>
                              <m:ctrlPr>
                                <a:rPr lang="en-AU" sz="2400" i="1">
                                  <a:latin typeface="Cambria Math" panose="02040503050406030204" pitchFamily="18" charset="0"/>
                                </a:rPr>
                              </m:ctrlPr>
                            </m:dPr>
                            <m:e>
                              <m:f>
                                <m:fPr>
                                  <m:ctrlPr>
                                    <a:rPr lang="en-AU" sz="2400" i="1">
                                      <a:latin typeface="Cambria Math" panose="02040503050406030204" pitchFamily="18" charset="0"/>
                                    </a:rPr>
                                  </m:ctrlPr>
                                </m:fPr>
                                <m:num>
                                  <m:r>
                                    <a:rPr lang="en-AU" sz="2400" b="0" i="1" smtClean="0">
                                      <a:latin typeface="Cambria Math" panose="02040503050406030204" pitchFamily="18" charset="0"/>
                                    </a:rPr>
                                    <m:t>𝑝</m:t>
                                  </m:r>
                                  <m:r>
                                    <a:rPr lang="en-AU" sz="2400" b="0" i="1" smtClean="0">
                                      <a:latin typeface="Cambria Math" panose="02040503050406030204" pitchFamily="18" charset="0"/>
                                    </a:rPr>
                                    <m:t>(</m:t>
                                  </m:r>
                                  <m:r>
                                    <a:rPr lang="en-AU" sz="2400" b="0" i="1" smtClean="0">
                                      <a:latin typeface="Cambria Math" panose="02040503050406030204" pitchFamily="18" charset="0"/>
                                    </a:rPr>
                                    <m:t>𝑥</m:t>
                                  </m:r>
                                  <m:r>
                                    <a:rPr lang="en-AU" sz="2400" b="0" i="1" smtClean="0">
                                      <a:latin typeface="Cambria Math" panose="02040503050406030204" pitchFamily="18" charset="0"/>
                                    </a:rPr>
                                    <m:t>)</m:t>
                                  </m:r>
                                </m:num>
                                <m:den>
                                  <m:r>
                                    <a:rPr lang="en-AU" sz="2400" b="0" i="1" smtClean="0">
                                      <a:latin typeface="Cambria Math" panose="02040503050406030204" pitchFamily="18" charset="0"/>
                                    </a:rPr>
                                    <m:t>𝑞</m:t>
                                  </m:r>
                                  <m:r>
                                    <a:rPr lang="en-AU" sz="2400" b="0" i="1" smtClean="0">
                                      <a:latin typeface="Cambria Math" panose="02040503050406030204" pitchFamily="18" charset="0"/>
                                    </a:rPr>
                                    <m:t>(</m:t>
                                  </m:r>
                                  <m:r>
                                    <a:rPr lang="en-AU" sz="2400" b="0" i="1" smtClean="0">
                                      <a:latin typeface="Cambria Math" panose="02040503050406030204" pitchFamily="18" charset="0"/>
                                    </a:rPr>
                                    <m:t>𝑥</m:t>
                                  </m:r>
                                  <m:r>
                                    <a:rPr lang="en-AU" sz="2400" b="0" i="1" smtClean="0">
                                      <a:latin typeface="Cambria Math" panose="02040503050406030204" pitchFamily="18" charset="0"/>
                                    </a:rPr>
                                    <m:t>)</m:t>
                                  </m:r>
                                </m:den>
                              </m:f>
                            </m:e>
                          </m:d>
                        </m:e>
                      </m:nary>
                    </m:oMath>
                  </m:oMathPara>
                </a14:m>
                <a:endParaRPr lang="en-US" dirty="0"/>
              </a:p>
              <a:p>
                <a:pPr lvl="1"/>
                <a:r>
                  <a:rPr lang="en-US" dirty="0"/>
                  <a:t>We also know that:</a:t>
                </a:r>
              </a:p>
              <a:p>
                <a:pPr marL="315912" lvl="1" indent="0">
                  <a:buNone/>
                </a:pPr>
                <a14:m>
                  <m:oMathPara xmlns:m="http://schemas.openxmlformats.org/officeDocument/2006/math">
                    <m:oMathParaPr>
                      <m:jc m:val="centerGroup"/>
                    </m:oMathParaPr>
                    <m:oMath xmlns:m="http://schemas.openxmlformats.org/officeDocument/2006/math">
                      <m:r>
                        <m:rPr>
                          <m:sty m:val="p"/>
                        </m:rPr>
                        <a:rPr lang="en-AU" i="1">
                          <a:latin typeface="Cambria Math" panose="02040503050406030204" pitchFamily="18" charset="0"/>
                          <a:ea typeface="Cambria Math" panose="02040503050406030204" pitchFamily="18" charset="0"/>
                        </a:rPr>
                        <m:t>p</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e>
                      </m:d>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rad>
                            <m:radPr>
                              <m:degHide m:val="on"/>
                              <m:ctrlPr>
                                <a:rPr lang="en-AU" b="0" i="1" smtClean="0">
                                  <a:latin typeface="Cambria Math" panose="02040503050406030204" pitchFamily="18" charset="0"/>
                                  <a:ea typeface="Cambria Math" panose="02040503050406030204" pitchFamily="18" charset="0"/>
                                </a:rPr>
                              </m:ctrlPr>
                            </m:radPr>
                            <m:deg/>
                            <m:e>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𝜋</m:t>
                                  </m:r>
                                  <m:r>
                                    <a:rPr lang="en-AU" b="0" i="1" smtClean="0">
                                      <a:latin typeface="Cambria Math" panose="02040503050406030204" pitchFamily="18" charset="0"/>
                                      <a:ea typeface="Cambria Math" panose="02040503050406030204" pitchFamily="18" charset="0"/>
                                    </a:rPr>
                                    <m:t>)</m:t>
                                  </m:r>
                                </m:e>
                                <m:sup>
                                  <m:r>
                                    <a:rPr lang="en-AU" b="0" i="1" smtClean="0">
                                      <a:latin typeface="Cambria Math" panose="02040503050406030204" pitchFamily="18" charset="0"/>
                                      <a:ea typeface="Cambria Math" panose="02040503050406030204" pitchFamily="18" charset="0"/>
                                    </a:rPr>
                                    <m:t>𝑘</m:t>
                                  </m:r>
                                </m:sup>
                              </m:sSup>
                              <m:d>
                                <m:dPr>
                                  <m:begChr m:val="|"/>
                                  <m:endChr m:val="|"/>
                                  <m:ctrlPr>
                                    <a:rPr lang="en-AU" b="0" i="1" smtClean="0">
                                      <a:latin typeface="Cambria Math" panose="02040503050406030204" pitchFamily="18" charset="0"/>
                                      <a:ea typeface="Cambria Math" panose="02040503050406030204" pitchFamily="18" charset="0"/>
                                    </a:rPr>
                                  </m:ctrlPr>
                                </m:dPr>
                                <m:e>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1</m:t>
                                      </m:r>
                                    </m:sub>
                                  </m:sSub>
                                </m:e>
                              </m:d>
                            </m:e>
                          </m:rad>
                        </m:den>
                      </m:f>
                      <m:r>
                        <m:rPr>
                          <m:sty m:val="p"/>
                        </m:rPr>
                        <a:rPr lang="en-AU" b="0" i="0" smtClean="0">
                          <a:latin typeface="Cambria Math" panose="02040503050406030204" pitchFamily="18" charset="0"/>
                          <a:ea typeface="Cambria Math" panose="02040503050406030204" pitchFamily="18" charset="0"/>
                        </a:rPr>
                        <m:t>exp</m:t>
                      </m:r>
                      <m:r>
                        <a:rPr lang="en-AU" b="0" i="1"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b="0" i="1" smtClean="0">
                              <a:latin typeface="Cambria Math" panose="02040503050406030204" pitchFamily="18" charset="0"/>
                              <a:ea typeface="Cambria Math" panose="02040503050406030204" pitchFamily="18" charset="0"/>
                            </a:rPr>
                            <m:t>2</m:t>
                          </m:r>
                        </m:den>
                      </m:f>
                      <m:sSup>
                        <m:sSupPr>
                          <m:ctrlPr>
                            <a:rPr lang="el-GR" i="1" smtClean="0">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e>
                        <m:sup>
                          <m:r>
                            <a:rPr lang="en-AU" b="0" i="1" smtClean="0">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1</m:t>
                          </m:r>
                        </m:sub>
                        <m:sup>
                          <m:r>
                            <a:rPr lang="en-AU" i="1">
                              <a:latin typeface="Cambria Math" panose="02040503050406030204" pitchFamily="18" charset="0"/>
                              <a:ea typeface="Cambria Math" panose="02040503050406030204" pitchFamily="18" charset="0"/>
                            </a:rPr>
                            <m:t>−1</m:t>
                          </m:r>
                        </m:sup>
                      </m:sSubSup>
                      <m:r>
                        <a:rPr lang="en-AU" i="1">
                          <a:latin typeface="Cambria Math" panose="02040503050406030204" pitchFamily="18" charset="0"/>
                          <a:ea typeface="Cambria Math" panose="02040503050406030204" pitchFamily="18" charset="0"/>
                        </a:rPr>
                        <m:t> </m:t>
                      </m:r>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r>
                        <a:rPr lang="en-AU" b="0" i="1" smtClean="0">
                          <a:latin typeface="Cambria Math" panose="02040503050406030204" pitchFamily="18" charset="0"/>
                          <a:ea typeface="Cambria Math" panose="02040503050406030204" pitchFamily="18" charset="0"/>
                        </a:rPr>
                        <m:t>)</m:t>
                      </m:r>
                    </m:oMath>
                  </m:oMathPara>
                </a14:m>
                <a:endParaRPr lang="en-US" dirty="0"/>
              </a:p>
              <a:p>
                <a:pPr lvl="1"/>
                <a:r>
                  <a:rPr lang="en-US" dirty="0"/>
                  <a:t>If we take the logarithm, we get:</a:t>
                </a:r>
              </a:p>
              <a:p>
                <a:pPr marL="315912" lvl="1" indent="0">
                  <a:buNone/>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log</m:t>
                          </m:r>
                        </m:fName>
                        <m:e>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𝑝</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e>
                              </m:d>
                            </m:e>
                          </m:d>
                        </m:e>
                      </m:func>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𝑘</m:t>
                          </m:r>
                        </m:num>
                        <m:den>
                          <m:r>
                            <a:rPr lang="en-AU" b="0" i="1" smtClean="0">
                              <a:latin typeface="Cambria Math" panose="02040503050406030204" pitchFamily="18" charset="0"/>
                              <a:ea typeface="Cambria Math" panose="02040503050406030204" pitchFamily="18" charset="0"/>
                            </a:rPr>
                            <m:t>2</m:t>
                          </m:r>
                        </m:den>
                      </m:f>
                      <m:func>
                        <m:funcPr>
                          <m:ctrlPr>
                            <a:rPr lang="en-AU" i="1">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log</m:t>
                          </m:r>
                        </m:fName>
                        <m:e>
                          <m:d>
                            <m:dPr>
                              <m:ctrlPr>
                                <a:rPr lang="en-AU" b="0" i="1" smtClean="0">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2</m:t>
                              </m:r>
                              <m:r>
                                <a:rPr lang="en-AU" i="1">
                                  <a:latin typeface="Cambria Math" panose="02040503050406030204" pitchFamily="18" charset="0"/>
                                  <a:ea typeface="Cambria Math" panose="02040503050406030204" pitchFamily="18" charset="0"/>
                                </a:rPr>
                                <m:t>𝜋</m:t>
                              </m:r>
                            </m:e>
                          </m:d>
                        </m:e>
                      </m:func>
                      <m:r>
                        <a:rPr lang="en-AU" b="0" i="1"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r>
                        <m:rPr>
                          <m:sty m:val="p"/>
                        </m:rPr>
                        <a:rPr lang="en-AU" b="0" i="0" smtClean="0">
                          <a:latin typeface="Cambria Math" panose="02040503050406030204" pitchFamily="18" charset="0"/>
                          <a:ea typeface="Cambria Math" panose="02040503050406030204" pitchFamily="18" charset="0"/>
                        </a:rPr>
                        <m:t>log</m:t>
                      </m:r>
                      <m:d>
                        <m:dPr>
                          <m:begChr m:val="|"/>
                          <m:endChr m:val="|"/>
                          <m:ctrlPr>
                            <a:rPr lang="en-AU" i="1">
                              <a:latin typeface="Cambria Math" panose="02040503050406030204" pitchFamily="18" charset="0"/>
                              <a:ea typeface="Cambria Math" panose="02040503050406030204" pitchFamily="18" charset="0"/>
                            </a:rPr>
                          </m:ctrlPr>
                        </m:dPr>
                        <m:e>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1</m:t>
                              </m:r>
                            </m:sub>
                          </m:sSub>
                        </m:e>
                      </m:d>
                      <m:r>
                        <a:rPr lang="en-AU" b="0" i="0"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sSup>
                        <m:sSupPr>
                          <m:ctrlPr>
                            <a:rPr lang="el-GR"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1</m:t>
                          </m:r>
                        </m:sub>
                        <m:sup>
                          <m:r>
                            <a:rPr lang="en-AU" i="1">
                              <a:latin typeface="Cambria Math" panose="02040503050406030204" pitchFamily="18" charset="0"/>
                              <a:ea typeface="Cambria Math" panose="02040503050406030204" pitchFamily="18" charset="0"/>
                            </a:rPr>
                            <m:t>−1</m:t>
                          </m:r>
                        </m:sup>
                      </m:sSubSup>
                      <m:r>
                        <a:rPr lang="en-AU" i="1">
                          <a:latin typeface="Cambria Math" panose="02040503050406030204" pitchFamily="18" charset="0"/>
                          <a:ea typeface="Cambria Math" panose="02040503050406030204" pitchFamily="18" charset="0"/>
                        </a:rPr>
                        <m:t> </m:t>
                      </m:r>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oMath>
                  </m:oMathPara>
                </a14:m>
                <a:endParaRPr lang="en-US" dirty="0"/>
              </a:p>
              <a:p>
                <a:pPr lvl="1"/>
                <a:r>
                  <a:rPr lang="en-US" dirty="0"/>
                  <a:t>Similarly:</a:t>
                </a:r>
              </a:p>
              <a:p>
                <a:pPr marL="315912" lvl="1" indent="0">
                  <a:buNone/>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log</m:t>
                          </m:r>
                        </m:fName>
                        <m:e>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𝑞</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e>
                              </m:d>
                            </m:e>
                          </m:d>
                        </m:e>
                      </m:func>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𝑘</m:t>
                          </m:r>
                        </m:num>
                        <m:den>
                          <m:r>
                            <a:rPr lang="en-AU" b="0" i="1" smtClean="0">
                              <a:latin typeface="Cambria Math" panose="02040503050406030204" pitchFamily="18" charset="0"/>
                              <a:ea typeface="Cambria Math" panose="02040503050406030204" pitchFamily="18" charset="0"/>
                            </a:rPr>
                            <m:t>2</m:t>
                          </m:r>
                        </m:den>
                      </m:f>
                      <m:func>
                        <m:funcPr>
                          <m:ctrlPr>
                            <a:rPr lang="en-AU" i="1">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log</m:t>
                          </m:r>
                        </m:fName>
                        <m:e>
                          <m:d>
                            <m:dPr>
                              <m:ctrlPr>
                                <a:rPr lang="en-AU" b="0" i="1" smtClean="0">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2</m:t>
                              </m:r>
                              <m:r>
                                <a:rPr lang="en-AU" i="1">
                                  <a:latin typeface="Cambria Math" panose="02040503050406030204" pitchFamily="18" charset="0"/>
                                  <a:ea typeface="Cambria Math" panose="02040503050406030204" pitchFamily="18" charset="0"/>
                                </a:rPr>
                                <m:t>𝜋</m:t>
                              </m:r>
                            </m:e>
                          </m:d>
                        </m:e>
                      </m:func>
                      <m:r>
                        <a:rPr lang="en-AU" b="0" i="1"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r>
                        <m:rPr>
                          <m:sty m:val="p"/>
                        </m:rPr>
                        <a:rPr lang="en-AU" b="0" i="0" smtClean="0">
                          <a:latin typeface="Cambria Math" panose="02040503050406030204" pitchFamily="18" charset="0"/>
                          <a:ea typeface="Cambria Math" panose="02040503050406030204" pitchFamily="18" charset="0"/>
                        </a:rPr>
                        <m:t>log</m:t>
                      </m:r>
                      <m:d>
                        <m:dPr>
                          <m:begChr m:val="|"/>
                          <m:endChr m:val="|"/>
                          <m:ctrlPr>
                            <a:rPr lang="en-AU" i="1">
                              <a:latin typeface="Cambria Math" panose="02040503050406030204" pitchFamily="18" charset="0"/>
                              <a:ea typeface="Cambria Math" panose="02040503050406030204" pitchFamily="18" charset="0"/>
                            </a:rPr>
                          </m:ctrlPr>
                        </m:dPr>
                        <m:e>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AU" b="0" i="1" smtClean="0">
                                  <a:latin typeface="Cambria Math" panose="02040503050406030204" pitchFamily="18" charset="0"/>
                                  <a:ea typeface="Cambria Math" panose="02040503050406030204" pitchFamily="18" charset="0"/>
                                </a:rPr>
                                <m:t>2</m:t>
                              </m:r>
                            </m:sub>
                          </m:sSub>
                        </m:e>
                      </m:d>
                      <m:r>
                        <a:rPr lang="en-AU" b="0" i="0"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sSup>
                        <m:sSupPr>
                          <m:ctrlPr>
                            <a:rPr lang="el-GR"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b="0" i="1" smtClean="0">
                                      <a:latin typeface="Cambria Math" panose="02040503050406030204" pitchFamily="18" charset="0"/>
                                      <a:ea typeface="Cambria Math" panose="02040503050406030204" pitchFamily="18" charset="0"/>
                                    </a:rPr>
                                    <m:t>2</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b="0" i="1" smtClean="0">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r>
                        <a:rPr lang="en-AU" i="1">
                          <a:latin typeface="Cambria Math" panose="02040503050406030204" pitchFamily="18" charset="0"/>
                          <a:ea typeface="Cambria Math" panose="02040503050406030204" pitchFamily="18" charset="0"/>
                        </a:rPr>
                        <m:t> </m:t>
                      </m:r>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b="0" i="1" smtClean="0">
                                  <a:latin typeface="Cambria Math" panose="02040503050406030204" pitchFamily="18" charset="0"/>
                                  <a:ea typeface="Cambria Math" panose="02040503050406030204" pitchFamily="18" charset="0"/>
                                </a:rPr>
                                <m:t>2</m:t>
                              </m:r>
                            </m:sub>
                          </m:sSub>
                        </m:e>
                      </m:d>
                    </m:oMath>
                  </m:oMathPara>
                </a14:m>
                <a:endParaRPr lang="en-US" dirty="0"/>
              </a:p>
              <a:p>
                <a:pPr marL="315912" lvl="1" indent="0">
                  <a:buNone/>
                </a:pPr>
                <a:endParaRPr lang="en-US" dirty="0"/>
              </a:p>
              <a:p>
                <a:pPr marL="315912" lvl="1" indent="0">
                  <a:buNone/>
                </a:pPr>
                <a:endParaRPr lang="en-US" dirty="0"/>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DE688804-EC59-5700-E33D-011ADD77F0EE}"/>
                  </a:ext>
                </a:extLst>
              </p:cNvPr>
              <p:cNvSpPr>
                <a:spLocks noGrp="1" noRot="1" noChangeAspect="1" noMove="1" noResize="1" noEditPoints="1" noAdjustHandles="1" noChangeArrowheads="1" noChangeShapeType="1" noTextEdit="1"/>
              </p:cNvSpPr>
              <p:nvPr>
                <p:ph sz="quarter" idx="12"/>
              </p:nvPr>
            </p:nvSpPr>
            <p:spPr>
              <a:blipFill>
                <a:blip r:embed="rId2"/>
                <a:stretch>
                  <a:fillRect l="-6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F9F2022-7A27-D040-6CA2-B25A7C615E34}"/>
              </a:ext>
            </a:extLst>
          </p:cNvPr>
          <p:cNvSpPr>
            <a:spLocks noGrp="1"/>
          </p:cNvSpPr>
          <p:nvPr>
            <p:ph type="sldNum" sz="quarter" idx="14"/>
          </p:nvPr>
        </p:nvSpPr>
        <p:spPr/>
        <p:txBody>
          <a:bodyPr/>
          <a:lstStyle/>
          <a:p>
            <a:fld id="{F5AEA0E0-5CC6-4BD0-905C-A0021E419432}" type="slidenum">
              <a:rPr lang="en-GB" smtClean="0"/>
              <a:pPr/>
              <a:t>13</a:t>
            </a:fld>
            <a:endParaRPr lang="en-GB" dirty="0"/>
          </a:p>
        </p:txBody>
      </p:sp>
      <p:sp>
        <p:nvSpPr>
          <p:cNvPr id="5" name="Oval 4">
            <a:extLst>
              <a:ext uri="{FF2B5EF4-FFF2-40B4-BE49-F238E27FC236}">
                <a16:creationId xmlns:a16="http://schemas.microsoft.com/office/drawing/2014/main" id="{FA8E2990-EFE1-0663-6C50-4C522986680F}"/>
              </a:ext>
            </a:extLst>
          </p:cNvPr>
          <p:cNvSpPr>
            <a:spLocks noChangeAspect="1"/>
          </p:cNvSpPr>
          <p:nvPr/>
        </p:nvSpPr>
        <p:spPr>
          <a:xfrm>
            <a:off x="7886770" y="1409283"/>
            <a:ext cx="587230" cy="58723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1</a:t>
            </a:r>
          </a:p>
        </p:txBody>
      </p:sp>
      <p:sp>
        <p:nvSpPr>
          <p:cNvPr id="6" name="Oval 5">
            <a:extLst>
              <a:ext uri="{FF2B5EF4-FFF2-40B4-BE49-F238E27FC236}">
                <a16:creationId xmlns:a16="http://schemas.microsoft.com/office/drawing/2014/main" id="{B3095CCD-8C6A-0492-1A63-6B650DCC4E32}"/>
              </a:ext>
            </a:extLst>
          </p:cNvPr>
          <p:cNvSpPr>
            <a:spLocks noChangeAspect="1"/>
          </p:cNvSpPr>
          <p:nvPr/>
        </p:nvSpPr>
        <p:spPr>
          <a:xfrm>
            <a:off x="9323684" y="4054511"/>
            <a:ext cx="587230" cy="58723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2</a:t>
            </a:r>
          </a:p>
        </p:txBody>
      </p:sp>
      <p:sp>
        <p:nvSpPr>
          <p:cNvPr id="7" name="Oval 6">
            <a:extLst>
              <a:ext uri="{FF2B5EF4-FFF2-40B4-BE49-F238E27FC236}">
                <a16:creationId xmlns:a16="http://schemas.microsoft.com/office/drawing/2014/main" id="{827D5005-8B3F-1921-FB4F-EECE874FA956}"/>
              </a:ext>
            </a:extLst>
          </p:cNvPr>
          <p:cNvSpPr>
            <a:spLocks noChangeAspect="1"/>
          </p:cNvSpPr>
          <p:nvPr/>
        </p:nvSpPr>
        <p:spPr>
          <a:xfrm>
            <a:off x="9323684" y="5262826"/>
            <a:ext cx="587230" cy="58723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3</a:t>
            </a:r>
          </a:p>
        </p:txBody>
      </p:sp>
    </p:spTree>
    <p:extLst>
      <p:ext uri="{BB962C8B-B14F-4D97-AF65-F5344CB8AC3E}">
        <p14:creationId xmlns:p14="http://schemas.microsoft.com/office/powerpoint/2010/main" val="248455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6454ED-5CFE-FD5B-30F9-BD7CEAD893CA}"/>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70C47D-F191-27D9-607D-E18C56763515}"/>
                  </a:ext>
                </a:extLst>
              </p:cNvPr>
              <p:cNvSpPr>
                <a:spLocks noGrp="1"/>
              </p:cNvSpPr>
              <p:nvPr>
                <p:ph sz="quarter" idx="12"/>
              </p:nvPr>
            </p:nvSpPr>
            <p:spPr/>
            <p:txBody>
              <a:bodyPr>
                <a:normAutofit fontScale="92500"/>
              </a:bodyPr>
              <a:lstStyle/>
              <a:p>
                <a:r>
                  <a:rPr lang="en-US" dirty="0"/>
                  <a:t>Equation          can rewritten as:</a:t>
                </a:r>
              </a:p>
              <a:p>
                <a:pPr marL="0" indent="0">
                  <a:buNone/>
                </a:pPr>
                <a14:m>
                  <m:oMathPara xmlns:m="http://schemas.openxmlformats.org/officeDocument/2006/math">
                    <m:oMathParaPr>
                      <m:jc m:val="centerGroup"/>
                    </m:oMathParaPr>
                    <m:oMath xmlns:m="http://schemas.openxmlformats.org/officeDocument/2006/math">
                      <m:sSub>
                        <m:sSubPr>
                          <m:ctrlPr>
                            <a:rPr lang="en-AU" sz="2800" i="1" dirty="0" smtClean="0">
                              <a:latin typeface="Cambria Math" panose="02040503050406030204" pitchFamily="18" charset="0"/>
                            </a:rPr>
                          </m:ctrlPr>
                        </m:sSubPr>
                        <m:e>
                          <m:r>
                            <a:rPr lang="en-AU" sz="2800" i="1" dirty="0">
                              <a:latin typeface="Cambria Math" panose="02040503050406030204" pitchFamily="18" charset="0"/>
                            </a:rPr>
                            <m:t>𝐷</m:t>
                          </m:r>
                        </m:e>
                        <m:sub>
                          <m:r>
                            <a:rPr lang="en-AU" sz="2800" i="1" dirty="0">
                              <a:latin typeface="Cambria Math" panose="02040503050406030204" pitchFamily="18" charset="0"/>
                            </a:rPr>
                            <m:t>𝐾𝐿</m:t>
                          </m:r>
                        </m:sub>
                      </m:sSub>
                      <m:d>
                        <m:dPr>
                          <m:ctrlPr>
                            <a:rPr lang="en-AU" sz="2800" i="1" dirty="0">
                              <a:latin typeface="Cambria Math" panose="02040503050406030204" pitchFamily="18" charset="0"/>
                            </a:rPr>
                          </m:ctrlPr>
                        </m:dPr>
                        <m:e>
                          <m:r>
                            <a:rPr lang="en-AU" sz="2800" b="0" i="1" dirty="0" smtClean="0">
                              <a:latin typeface="Cambria Math" panose="02040503050406030204" pitchFamily="18" charset="0"/>
                            </a:rPr>
                            <m:t>𝑝</m:t>
                          </m:r>
                          <m:r>
                            <a:rPr lang="en-AU" sz="2800" i="1">
                              <a:latin typeface="Cambria Math" panose="02040503050406030204" pitchFamily="18" charset="0"/>
                            </a:rPr>
                            <m:t>∥</m:t>
                          </m:r>
                          <m:r>
                            <a:rPr lang="en-AU" sz="2800" b="0" i="1" smtClean="0">
                              <a:latin typeface="Cambria Math" panose="02040503050406030204" pitchFamily="18" charset="0"/>
                            </a:rPr>
                            <m:t>𝑞</m:t>
                          </m:r>
                        </m:e>
                      </m:d>
                      <m:r>
                        <m:rPr>
                          <m:aln/>
                        </m:rPr>
                        <a:rPr lang="en-AU" sz="2800" i="1">
                          <a:latin typeface="Cambria Math" panose="02040503050406030204" pitchFamily="18" charset="0"/>
                        </a:rPr>
                        <m:t>=</m:t>
                      </m:r>
                      <m:nary>
                        <m:naryPr>
                          <m:chr m:val="∑"/>
                          <m:supHide m:val="on"/>
                          <m:ctrlPr>
                            <a:rPr lang="en-AU" sz="2800" i="1" dirty="0">
                              <a:latin typeface="Cambria Math" panose="02040503050406030204" pitchFamily="18" charset="0"/>
                            </a:rPr>
                          </m:ctrlPr>
                        </m:naryPr>
                        <m:sub>
                          <m:r>
                            <m:rPr>
                              <m:brk m:alnAt="7"/>
                            </m:rPr>
                            <a:rPr lang="en-AU" sz="2800" b="0" i="1" dirty="0" smtClean="0">
                              <a:latin typeface="Cambria Math" panose="02040503050406030204" pitchFamily="18" charset="0"/>
                            </a:rPr>
                            <m:t>𝑥</m:t>
                          </m:r>
                        </m:sub>
                        <m:sup/>
                        <m:e>
                          <m:r>
                            <a:rPr lang="en-AU" sz="2800" b="0" i="1" smtClean="0">
                              <a:latin typeface="Cambria Math" panose="02040503050406030204" pitchFamily="18" charset="0"/>
                            </a:rPr>
                            <m:t>𝑝</m:t>
                          </m:r>
                          <m:r>
                            <a:rPr lang="en-AU" sz="2800" b="0" i="0" smtClean="0">
                              <a:latin typeface="Cambria Math" panose="02040503050406030204" pitchFamily="18" charset="0"/>
                            </a:rPr>
                            <m:t>(</m:t>
                          </m:r>
                          <m:r>
                            <m:rPr>
                              <m:sty m:val="p"/>
                            </m:rPr>
                            <a:rPr lang="en-AU" sz="2800" b="0" i="0" smtClean="0">
                              <a:latin typeface="Cambria Math" panose="02040503050406030204" pitchFamily="18" charset="0"/>
                            </a:rPr>
                            <m:t>x</m:t>
                          </m:r>
                          <m:r>
                            <a:rPr lang="en-AU" sz="2800" b="0" i="0" smtClean="0">
                              <a:latin typeface="Cambria Math" panose="02040503050406030204" pitchFamily="18" charset="0"/>
                            </a:rPr>
                            <m:t>)</m:t>
                          </m:r>
                          <m:r>
                            <a:rPr lang="en-AU" sz="2800" i="1" smtClean="0">
                              <a:latin typeface="Cambria Math" panose="02040503050406030204" pitchFamily="18" charset="0"/>
                            </a:rPr>
                            <m:t> </m:t>
                          </m:r>
                          <m:d>
                            <m:dPr>
                              <m:ctrlPr>
                                <a:rPr lang="en-AU" sz="2800" i="1">
                                  <a:latin typeface="Cambria Math" panose="02040503050406030204" pitchFamily="18" charset="0"/>
                                </a:rPr>
                              </m:ctrlPr>
                            </m:dPr>
                            <m:e>
                              <m:func>
                                <m:funcPr>
                                  <m:ctrlPr>
                                    <a:rPr lang="en-AU" sz="2800" b="0" i="1" smtClean="0">
                                      <a:latin typeface="Cambria Math" panose="02040503050406030204" pitchFamily="18" charset="0"/>
                                    </a:rPr>
                                  </m:ctrlPr>
                                </m:funcPr>
                                <m:fName>
                                  <m:r>
                                    <m:rPr>
                                      <m:sty m:val="p"/>
                                    </m:rPr>
                                    <a:rPr lang="en-AU" sz="2800" b="0" i="0" smtClean="0">
                                      <a:latin typeface="Cambria Math" panose="02040503050406030204" pitchFamily="18" charset="0"/>
                                    </a:rPr>
                                    <m:t>log</m:t>
                                  </m:r>
                                </m:fName>
                                <m:e>
                                  <m:d>
                                    <m:dPr>
                                      <m:ctrlPr>
                                        <a:rPr lang="en-AU" sz="2800" b="0" i="1" smtClean="0">
                                          <a:latin typeface="Cambria Math" panose="02040503050406030204" pitchFamily="18" charset="0"/>
                                        </a:rPr>
                                      </m:ctrlPr>
                                    </m:dPr>
                                    <m:e>
                                      <m:r>
                                        <a:rPr lang="en-AU" i="1">
                                          <a:latin typeface="Cambria Math" panose="02040503050406030204" pitchFamily="18" charset="0"/>
                                        </a:rPr>
                                        <m:t>𝑝</m:t>
                                      </m:r>
                                      <m:d>
                                        <m:dPr>
                                          <m:ctrlPr>
                                            <a:rPr lang="en-AU" i="1">
                                              <a:latin typeface="Cambria Math" panose="02040503050406030204" pitchFamily="18" charset="0"/>
                                            </a:rPr>
                                          </m:ctrlPr>
                                        </m:dPr>
                                        <m:e>
                                          <m:r>
                                            <a:rPr lang="en-AU" i="1">
                                              <a:latin typeface="Cambria Math" panose="02040503050406030204" pitchFamily="18" charset="0"/>
                                            </a:rPr>
                                            <m:t>𝑥</m:t>
                                          </m:r>
                                        </m:e>
                                      </m:d>
                                    </m:e>
                                  </m:d>
                                </m:e>
                              </m:func>
                              <m:r>
                                <a:rPr lang="en-AU" b="0" i="1" smtClean="0">
                                  <a:latin typeface="Cambria Math" panose="02040503050406030204" pitchFamily="18" charset="0"/>
                                </a:rPr>
                                <m:t>−</m:t>
                              </m:r>
                              <m:r>
                                <m:rPr>
                                  <m:sty m:val="p"/>
                                </m:rPr>
                                <a:rPr lang="en-AU" b="0" i="0" smtClean="0">
                                  <a:latin typeface="Cambria Math" panose="02040503050406030204" pitchFamily="18" charset="0"/>
                                </a:rPr>
                                <m:t>log</m:t>
                              </m:r>
                              <m:r>
                                <a:rPr lang="en-AU" b="0" i="1" smtClean="0">
                                  <a:latin typeface="Cambria Math" panose="02040503050406030204" pitchFamily="18" charset="0"/>
                                </a:rPr>
                                <m:t>⁡(</m:t>
                              </m:r>
                              <m:r>
                                <a:rPr lang="en-AU" i="1">
                                  <a:latin typeface="Cambria Math" panose="02040503050406030204" pitchFamily="18" charset="0"/>
                                </a:rPr>
                                <m:t>𝑞</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sz="2800" i="1" smtClean="0">
                                  <a:latin typeface="Cambria Math" panose="02040503050406030204" pitchFamily="18" charset="0"/>
                                </a:rPr>
                                <m:t> </m:t>
                              </m:r>
                            </m:e>
                          </m:d>
                        </m:e>
                      </m:nary>
                    </m:oMath>
                  </m:oMathPara>
                </a14:m>
                <a:endParaRPr lang="en-US" dirty="0"/>
              </a:p>
              <a:p>
                <a:r>
                  <a:rPr lang="en-US" dirty="0"/>
                  <a:t>Substituting          and         in         results in:</a:t>
                </a:r>
              </a:p>
              <a:p>
                <a:pPr marL="0" indent="0">
                  <a:buNone/>
                </a:pPr>
                <a14:m>
                  <m:oMathPara xmlns:m="http://schemas.openxmlformats.org/officeDocument/2006/math">
                    <m:oMathParaPr>
                      <m:jc m:val="center"/>
                    </m:oMathParaPr>
                    <m:oMath xmlns:m="http://schemas.openxmlformats.org/officeDocument/2006/math">
                      <m:sSub>
                        <m:sSubPr>
                          <m:ctrlPr>
                            <a:rPr lang="en-AU" sz="2800" i="1" dirty="0" smtClean="0">
                              <a:latin typeface="Cambria Math" panose="02040503050406030204" pitchFamily="18" charset="0"/>
                            </a:rPr>
                          </m:ctrlPr>
                        </m:sSubPr>
                        <m:e>
                          <m:r>
                            <a:rPr lang="en-AU" sz="2800" i="1" dirty="0">
                              <a:latin typeface="Cambria Math" panose="02040503050406030204" pitchFamily="18" charset="0"/>
                            </a:rPr>
                            <m:t>𝐷</m:t>
                          </m:r>
                        </m:e>
                        <m:sub>
                          <m:r>
                            <a:rPr lang="en-AU" sz="2800" i="1" dirty="0">
                              <a:latin typeface="Cambria Math" panose="02040503050406030204" pitchFamily="18" charset="0"/>
                            </a:rPr>
                            <m:t>𝐾𝐿</m:t>
                          </m:r>
                        </m:sub>
                      </m:sSub>
                      <m:d>
                        <m:dPr>
                          <m:ctrlPr>
                            <a:rPr lang="en-AU" sz="2800" i="1" dirty="0">
                              <a:latin typeface="Cambria Math" panose="02040503050406030204" pitchFamily="18" charset="0"/>
                            </a:rPr>
                          </m:ctrlPr>
                        </m:dPr>
                        <m:e>
                          <m:r>
                            <a:rPr lang="en-AU" sz="2800" b="0" i="1" dirty="0" smtClean="0">
                              <a:latin typeface="Cambria Math" panose="02040503050406030204" pitchFamily="18" charset="0"/>
                            </a:rPr>
                            <m:t>𝑝</m:t>
                          </m:r>
                          <m:r>
                            <a:rPr lang="en-AU" sz="2800" i="1">
                              <a:latin typeface="Cambria Math" panose="02040503050406030204" pitchFamily="18" charset="0"/>
                            </a:rPr>
                            <m:t>∥</m:t>
                          </m:r>
                          <m:r>
                            <a:rPr lang="en-AU" sz="2800" b="0" i="1" smtClean="0">
                              <a:latin typeface="Cambria Math" panose="02040503050406030204" pitchFamily="18" charset="0"/>
                            </a:rPr>
                            <m:t>𝑞</m:t>
                          </m:r>
                        </m:e>
                      </m:d>
                      <m:r>
                        <a:rPr lang="en-AU" sz="2800" i="1">
                          <a:latin typeface="Cambria Math" panose="02040503050406030204" pitchFamily="18" charset="0"/>
                        </a:rPr>
                        <m:t>=</m:t>
                      </m:r>
                      <m:nary>
                        <m:naryPr>
                          <m:chr m:val="∑"/>
                          <m:supHide m:val="on"/>
                          <m:ctrlPr>
                            <a:rPr lang="en-AU" sz="2800" i="1" dirty="0">
                              <a:latin typeface="Cambria Math" panose="02040503050406030204" pitchFamily="18" charset="0"/>
                            </a:rPr>
                          </m:ctrlPr>
                        </m:naryPr>
                        <m:sub>
                          <m:r>
                            <m:rPr>
                              <m:brk m:alnAt="7"/>
                            </m:rPr>
                            <a:rPr lang="en-AU" sz="2800" b="0" i="1" dirty="0" smtClean="0">
                              <a:latin typeface="Cambria Math" panose="02040503050406030204" pitchFamily="18" charset="0"/>
                            </a:rPr>
                            <m:t>𝑥</m:t>
                          </m:r>
                        </m:sub>
                        <m:sup/>
                        <m:e>
                          <m:r>
                            <a:rPr lang="en-AU" sz="2800" b="0" i="1" smtClean="0">
                              <a:latin typeface="Cambria Math" panose="02040503050406030204" pitchFamily="18" charset="0"/>
                            </a:rPr>
                            <m:t>𝑝</m:t>
                          </m:r>
                          <m:r>
                            <a:rPr lang="en-AU" sz="2800" b="0" i="0" smtClean="0">
                              <a:latin typeface="Cambria Math" panose="02040503050406030204" pitchFamily="18" charset="0"/>
                            </a:rPr>
                            <m:t>(</m:t>
                          </m:r>
                          <m:r>
                            <m:rPr>
                              <m:sty m:val="p"/>
                            </m:rPr>
                            <a:rPr lang="en-AU" sz="2800" b="0" i="0" smtClean="0">
                              <a:latin typeface="Cambria Math" panose="02040503050406030204" pitchFamily="18" charset="0"/>
                            </a:rPr>
                            <m:t>x</m:t>
                          </m:r>
                          <m:r>
                            <a:rPr lang="en-AU" sz="2800" b="0" i="0" smtClean="0">
                              <a:latin typeface="Cambria Math" panose="02040503050406030204" pitchFamily="18" charset="0"/>
                            </a:rPr>
                            <m:t>)</m:t>
                          </m:r>
                          <m:r>
                            <a:rPr lang="en-AU" sz="2800" i="1" smtClean="0">
                              <a:latin typeface="Cambria Math" panose="02040503050406030204" pitchFamily="18" charset="0"/>
                            </a:rPr>
                            <m:t> </m:t>
                          </m:r>
                          <m:d>
                            <m:dPr>
                              <m:endChr m:val=""/>
                              <m:ctrlPr>
                                <a:rPr lang="en-AU" sz="2800" i="1" smtClean="0">
                                  <a:latin typeface="Cambria Math" panose="02040503050406030204" pitchFamily="18" charset="0"/>
                                </a:rPr>
                              </m:ctrlPr>
                            </m:dPr>
                            <m:e>
                              <m:r>
                                <m:rPr>
                                  <m:aln/>
                                </m:rP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𝑘</m:t>
                                  </m:r>
                                </m:num>
                                <m:den>
                                  <m:r>
                                    <a:rPr lang="en-AU" i="1">
                                      <a:latin typeface="Cambria Math" panose="02040503050406030204" pitchFamily="18" charset="0"/>
                                      <a:ea typeface="Cambria Math" panose="02040503050406030204" pitchFamily="18" charset="0"/>
                                    </a:rPr>
                                    <m:t>2</m:t>
                                  </m:r>
                                </m:den>
                              </m:f>
                              <m:func>
                                <m:funcPr>
                                  <m:ctrlPr>
                                    <a:rPr lang="en-AU" i="1">
                                      <a:latin typeface="Cambria Math" panose="02040503050406030204" pitchFamily="18" charset="0"/>
                                      <a:ea typeface="Cambria Math" panose="02040503050406030204" pitchFamily="18" charset="0"/>
                                    </a:rPr>
                                  </m:ctrlPr>
                                </m:funcPr>
                                <m:fName>
                                  <m:r>
                                    <m:rPr>
                                      <m:sty m:val="p"/>
                                    </m:rPr>
                                    <a:rPr lang="en-AU">
                                      <a:latin typeface="Cambria Math" panose="02040503050406030204" pitchFamily="18" charset="0"/>
                                      <a:ea typeface="Cambria Math" panose="02040503050406030204" pitchFamily="18" charset="0"/>
                                    </a:rPr>
                                    <m:t>log</m:t>
                                  </m:r>
                                </m:fName>
                                <m:e>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2</m:t>
                                      </m:r>
                                      <m:r>
                                        <a:rPr lang="en-AU" i="1">
                                          <a:latin typeface="Cambria Math" panose="02040503050406030204" pitchFamily="18" charset="0"/>
                                          <a:ea typeface="Cambria Math" panose="02040503050406030204" pitchFamily="18" charset="0"/>
                                        </a:rPr>
                                        <m:t>𝜋</m:t>
                                      </m:r>
                                    </m:e>
                                  </m:d>
                                </m:e>
                              </m:func>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r>
                                <m:rPr>
                                  <m:sty m:val="p"/>
                                </m:rPr>
                                <a:rPr lang="en-AU">
                                  <a:latin typeface="Cambria Math" panose="02040503050406030204" pitchFamily="18" charset="0"/>
                                  <a:ea typeface="Cambria Math" panose="02040503050406030204" pitchFamily="18" charset="0"/>
                                </a:rPr>
                                <m:t>log</m:t>
                              </m:r>
                              <m:d>
                                <m:dPr>
                                  <m:begChr m:val="|"/>
                                  <m:endChr m:val="|"/>
                                  <m:ctrlPr>
                                    <a:rPr lang="en-AU" i="1">
                                      <a:latin typeface="Cambria Math" panose="02040503050406030204" pitchFamily="18" charset="0"/>
                                      <a:ea typeface="Cambria Math" panose="02040503050406030204" pitchFamily="18" charset="0"/>
                                    </a:rPr>
                                  </m:ctrlPr>
                                </m:dPr>
                                <m:e>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1</m:t>
                                      </m:r>
                                    </m:sub>
                                  </m:sSub>
                                </m:e>
                              </m:d>
                              <m:r>
                                <a:rPr lang="en-AU">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sSup>
                                <m:sSupPr>
                                  <m:ctrlPr>
                                    <a:rPr lang="el-GR"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1</m:t>
                                  </m:r>
                                </m:sub>
                                <m:sup>
                                  <m:r>
                                    <a:rPr lang="en-AU" i="1">
                                      <a:latin typeface="Cambria Math" panose="02040503050406030204" pitchFamily="18" charset="0"/>
                                      <a:ea typeface="Cambria Math" panose="02040503050406030204" pitchFamily="18" charset="0"/>
                                    </a:rPr>
                                    <m:t>−1</m:t>
                                  </m:r>
                                </m:sup>
                              </m:sSubSup>
                              <m:r>
                                <a:rPr lang="en-AU" i="1">
                                  <a:latin typeface="Cambria Math" panose="02040503050406030204" pitchFamily="18" charset="0"/>
                                  <a:ea typeface="Cambria Math" panose="02040503050406030204" pitchFamily="18" charset="0"/>
                                </a:rPr>
                                <m:t> </m:t>
                              </m:r>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e>
                          </m:d>
                        </m:e>
                      </m:nary>
                    </m:oMath>
                    <m:oMath xmlns:m="http://schemas.openxmlformats.org/officeDocument/2006/math">
                      <m:d>
                        <m:dPr>
                          <m:begChr m:val=""/>
                          <m:ctrlPr>
                            <a:rPr lang="en-AU" sz="2800" i="1" smtClean="0">
                              <a:latin typeface="Cambria Math" panose="02040503050406030204" pitchFamily="18" charset="0"/>
                            </a:rPr>
                          </m:ctrlPr>
                        </m:dPr>
                        <m:e>
                          <m:r>
                            <m:rPr>
                              <m:aln/>
                            </m:rPr>
                            <a:rPr lang="en-AU" sz="2800" b="0" i="1" smtClean="0">
                              <a:latin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𝑘</m:t>
                              </m:r>
                            </m:num>
                            <m:den>
                              <m:r>
                                <a:rPr lang="en-AU" i="1">
                                  <a:latin typeface="Cambria Math" panose="02040503050406030204" pitchFamily="18" charset="0"/>
                                  <a:ea typeface="Cambria Math" panose="02040503050406030204" pitchFamily="18" charset="0"/>
                                </a:rPr>
                                <m:t>2</m:t>
                              </m:r>
                            </m:den>
                          </m:f>
                          <m:func>
                            <m:funcPr>
                              <m:ctrlPr>
                                <a:rPr lang="en-AU" i="1">
                                  <a:latin typeface="Cambria Math" panose="02040503050406030204" pitchFamily="18" charset="0"/>
                                  <a:ea typeface="Cambria Math" panose="02040503050406030204" pitchFamily="18" charset="0"/>
                                </a:rPr>
                              </m:ctrlPr>
                            </m:funcPr>
                            <m:fName>
                              <m:r>
                                <m:rPr>
                                  <m:sty m:val="p"/>
                                </m:rPr>
                                <a:rPr lang="en-AU">
                                  <a:latin typeface="Cambria Math" panose="02040503050406030204" pitchFamily="18" charset="0"/>
                                  <a:ea typeface="Cambria Math" panose="02040503050406030204" pitchFamily="18" charset="0"/>
                                </a:rPr>
                                <m:t>log</m:t>
                              </m:r>
                            </m:fName>
                            <m:e>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2</m:t>
                                  </m:r>
                                  <m:r>
                                    <a:rPr lang="en-AU" i="1">
                                      <a:latin typeface="Cambria Math" panose="02040503050406030204" pitchFamily="18" charset="0"/>
                                      <a:ea typeface="Cambria Math" panose="02040503050406030204" pitchFamily="18" charset="0"/>
                                    </a:rPr>
                                    <m:t>𝜋</m:t>
                                  </m:r>
                                </m:e>
                              </m:d>
                            </m:e>
                          </m:func>
                          <m:r>
                            <a:rPr lang="en-AU" b="0" i="1"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r>
                            <m:rPr>
                              <m:sty m:val="p"/>
                            </m:rPr>
                            <a:rPr lang="en-AU">
                              <a:latin typeface="Cambria Math" panose="02040503050406030204" pitchFamily="18" charset="0"/>
                              <a:ea typeface="Cambria Math" panose="02040503050406030204" pitchFamily="18" charset="0"/>
                            </a:rPr>
                            <m:t>log</m:t>
                          </m:r>
                          <m:d>
                            <m:dPr>
                              <m:begChr m:val="|"/>
                              <m:endChr m:val="|"/>
                              <m:ctrlPr>
                                <a:rPr lang="en-AU" i="1">
                                  <a:latin typeface="Cambria Math" panose="02040503050406030204" pitchFamily="18" charset="0"/>
                                  <a:ea typeface="Cambria Math" panose="02040503050406030204" pitchFamily="18" charset="0"/>
                                </a:rPr>
                              </m:ctrlPr>
                            </m:dPr>
                            <m:e>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Sub>
                            </m:e>
                          </m:d>
                          <m:r>
                            <a:rPr lang="en-AU" b="0" i="0"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sSup>
                            <m:sSupPr>
                              <m:ctrlPr>
                                <a:rPr lang="el-GR"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r>
                            <a:rPr lang="en-AU" i="1">
                              <a:latin typeface="Cambria Math" panose="02040503050406030204" pitchFamily="18" charset="0"/>
                              <a:ea typeface="Cambria Math" panose="02040503050406030204" pitchFamily="18" charset="0"/>
                            </a:rPr>
                            <m:t> </m:t>
                          </m:r>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e>
                      </m:d>
                    </m:oMath>
                  </m:oMathPara>
                </a14:m>
                <a:br>
                  <a:rPr lang="en-AU" sz="2800" dirty="0"/>
                </a:br>
                <a:endParaRPr lang="en-US" dirty="0"/>
              </a:p>
            </p:txBody>
          </p:sp>
        </mc:Choice>
        <mc:Fallback xmlns="">
          <p:sp>
            <p:nvSpPr>
              <p:cNvPr id="3" name="Content Placeholder 2">
                <a:extLst>
                  <a:ext uri="{FF2B5EF4-FFF2-40B4-BE49-F238E27FC236}">
                    <a16:creationId xmlns:a16="http://schemas.microsoft.com/office/drawing/2014/main" id="{CE70C47D-F191-27D9-607D-E18C56763515}"/>
                  </a:ext>
                </a:extLst>
              </p:cNvPr>
              <p:cNvSpPr>
                <a:spLocks noGrp="1" noRot="1" noChangeAspect="1" noMove="1" noResize="1" noEditPoints="1" noAdjustHandles="1" noChangeArrowheads="1" noChangeShapeType="1" noTextEdit="1"/>
              </p:cNvSpPr>
              <p:nvPr>
                <p:ph sz="quarter" idx="12"/>
              </p:nvPr>
            </p:nvSpPr>
            <p:spPr>
              <a:blipFill>
                <a:blip r:embed="rId2"/>
                <a:stretch>
                  <a:fillRect l="-871" t="-5497" b="-515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5B4D70C-7B33-0715-A15F-46D956ECACBD}"/>
              </a:ext>
            </a:extLst>
          </p:cNvPr>
          <p:cNvSpPr>
            <a:spLocks noGrp="1"/>
          </p:cNvSpPr>
          <p:nvPr>
            <p:ph type="sldNum" sz="quarter" idx="14"/>
          </p:nvPr>
        </p:nvSpPr>
        <p:spPr/>
        <p:txBody>
          <a:bodyPr/>
          <a:lstStyle/>
          <a:p>
            <a:fld id="{F5AEA0E0-5CC6-4BD0-905C-A0021E419432}" type="slidenum">
              <a:rPr lang="en-GB" smtClean="0"/>
              <a:pPr/>
              <a:t>14</a:t>
            </a:fld>
            <a:endParaRPr lang="en-GB" dirty="0"/>
          </a:p>
        </p:txBody>
      </p:sp>
      <p:sp>
        <p:nvSpPr>
          <p:cNvPr id="5" name="Oval 4">
            <a:extLst>
              <a:ext uri="{FF2B5EF4-FFF2-40B4-BE49-F238E27FC236}">
                <a16:creationId xmlns:a16="http://schemas.microsoft.com/office/drawing/2014/main" id="{055061A3-0EBF-63FB-2535-4C9446D72552}"/>
              </a:ext>
            </a:extLst>
          </p:cNvPr>
          <p:cNvSpPr>
            <a:spLocks noChangeAspect="1"/>
          </p:cNvSpPr>
          <p:nvPr/>
        </p:nvSpPr>
        <p:spPr>
          <a:xfrm>
            <a:off x="2049308" y="284089"/>
            <a:ext cx="587230" cy="58723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1</a:t>
            </a:r>
          </a:p>
        </p:txBody>
      </p:sp>
      <p:sp>
        <p:nvSpPr>
          <p:cNvPr id="6" name="Oval 5">
            <a:extLst>
              <a:ext uri="{FF2B5EF4-FFF2-40B4-BE49-F238E27FC236}">
                <a16:creationId xmlns:a16="http://schemas.microsoft.com/office/drawing/2014/main" id="{B7EB3C72-CB0B-DFE7-AC5C-599B37796FFB}"/>
              </a:ext>
            </a:extLst>
          </p:cNvPr>
          <p:cNvSpPr>
            <a:spLocks noChangeAspect="1"/>
          </p:cNvSpPr>
          <p:nvPr/>
        </p:nvSpPr>
        <p:spPr>
          <a:xfrm>
            <a:off x="2481711" y="2338767"/>
            <a:ext cx="587230" cy="58723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2</a:t>
            </a:r>
          </a:p>
        </p:txBody>
      </p:sp>
      <p:sp>
        <p:nvSpPr>
          <p:cNvPr id="7" name="Oval 6">
            <a:extLst>
              <a:ext uri="{FF2B5EF4-FFF2-40B4-BE49-F238E27FC236}">
                <a16:creationId xmlns:a16="http://schemas.microsoft.com/office/drawing/2014/main" id="{2FBBF2B2-EF83-CC93-73AC-8E9A92DD6919}"/>
              </a:ext>
            </a:extLst>
          </p:cNvPr>
          <p:cNvSpPr>
            <a:spLocks noChangeAspect="1"/>
          </p:cNvSpPr>
          <p:nvPr/>
        </p:nvSpPr>
        <p:spPr>
          <a:xfrm>
            <a:off x="3852252" y="2338767"/>
            <a:ext cx="587230" cy="58723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3</a:t>
            </a:r>
          </a:p>
        </p:txBody>
      </p:sp>
      <p:sp>
        <p:nvSpPr>
          <p:cNvPr id="8" name="Oval 7">
            <a:extLst>
              <a:ext uri="{FF2B5EF4-FFF2-40B4-BE49-F238E27FC236}">
                <a16:creationId xmlns:a16="http://schemas.microsoft.com/office/drawing/2014/main" id="{2D8E2A61-D32C-DD5C-0E5F-096EEA35B90B}"/>
              </a:ext>
            </a:extLst>
          </p:cNvPr>
          <p:cNvSpPr>
            <a:spLocks noChangeAspect="1"/>
          </p:cNvSpPr>
          <p:nvPr/>
        </p:nvSpPr>
        <p:spPr>
          <a:xfrm>
            <a:off x="4888358" y="2338767"/>
            <a:ext cx="587230" cy="58723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1</a:t>
            </a:r>
          </a:p>
        </p:txBody>
      </p:sp>
      <p:sp>
        <p:nvSpPr>
          <p:cNvPr id="9" name="Diagonal Stripe 8">
            <a:extLst>
              <a:ext uri="{FF2B5EF4-FFF2-40B4-BE49-F238E27FC236}">
                <a16:creationId xmlns:a16="http://schemas.microsoft.com/office/drawing/2014/main" id="{611754AC-B48D-D7B0-BACD-C971AEFB9B75}"/>
              </a:ext>
            </a:extLst>
          </p:cNvPr>
          <p:cNvSpPr/>
          <p:nvPr/>
        </p:nvSpPr>
        <p:spPr>
          <a:xfrm>
            <a:off x="4604657" y="3035487"/>
            <a:ext cx="963386" cy="1518557"/>
          </a:xfrm>
          <a:prstGeom prst="diagStripe">
            <a:avLst>
              <a:gd name="adj" fmla="val 8225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a:extLst>
              <a:ext uri="{FF2B5EF4-FFF2-40B4-BE49-F238E27FC236}">
                <a16:creationId xmlns:a16="http://schemas.microsoft.com/office/drawing/2014/main" id="{1BFE1F9B-353D-A928-D3C5-2EBEF84F3A5C}"/>
              </a:ext>
            </a:extLst>
          </p:cNvPr>
          <p:cNvSpPr/>
          <p:nvPr/>
        </p:nvSpPr>
        <p:spPr>
          <a:xfrm>
            <a:off x="2888866" y="4663535"/>
            <a:ext cx="963386" cy="1518557"/>
          </a:xfrm>
          <a:prstGeom prst="diagStripe">
            <a:avLst>
              <a:gd name="adj" fmla="val 8225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950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540276-80F8-0F7F-7C03-E8EFB5C1480B}"/>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A2E7B1-10C7-1CF8-A27C-0847E38A0D59}"/>
                  </a:ext>
                </a:extLst>
              </p:cNvPr>
              <p:cNvSpPr>
                <a:spLocks noGrp="1"/>
              </p:cNvSpPr>
              <p:nvPr>
                <p:ph sz="quarter" idx="12"/>
              </p:nvPr>
            </p:nvSpPr>
            <p:spPr/>
            <p:txBody>
              <a:bodyPr>
                <a:normAutofit/>
              </a:bodyPr>
              <a:lstStyle/>
              <a:p>
                <a:r>
                  <a:rPr lang="en-US" sz="2400" dirty="0"/>
                  <a:t>Which can be simplified to:</a:t>
                </a:r>
              </a:p>
              <a:p>
                <a:pPr marL="0" indent="0">
                  <a:buNone/>
                </a:pPr>
                <a14:m>
                  <m:oMathPara xmlns:m="http://schemas.openxmlformats.org/officeDocument/2006/math">
                    <m:oMathParaPr>
                      <m:jc m:val="centerGroup"/>
                    </m:oMathParaPr>
                    <m:oMath xmlns:m="http://schemas.openxmlformats.org/officeDocument/2006/math">
                      <m:sSub>
                        <m:sSubPr>
                          <m:ctrlPr>
                            <a:rPr lang="en-AU" sz="2400" i="1" dirty="0" smtClean="0">
                              <a:latin typeface="Cambria Math" panose="02040503050406030204" pitchFamily="18" charset="0"/>
                            </a:rPr>
                          </m:ctrlPr>
                        </m:sSubPr>
                        <m:e>
                          <m:r>
                            <a:rPr lang="en-AU" sz="2400" i="1" dirty="0">
                              <a:latin typeface="Cambria Math" panose="02040503050406030204" pitchFamily="18" charset="0"/>
                            </a:rPr>
                            <m:t>𝐷</m:t>
                          </m:r>
                        </m:e>
                        <m:sub>
                          <m:r>
                            <a:rPr lang="en-AU" sz="2400" i="1" dirty="0">
                              <a:latin typeface="Cambria Math" panose="02040503050406030204" pitchFamily="18" charset="0"/>
                            </a:rPr>
                            <m:t>𝐾𝐿</m:t>
                          </m:r>
                        </m:sub>
                      </m:sSub>
                      <m:d>
                        <m:dPr>
                          <m:ctrlPr>
                            <a:rPr lang="en-AU" sz="2400" i="1" dirty="0">
                              <a:latin typeface="Cambria Math" panose="02040503050406030204" pitchFamily="18" charset="0"/>
                            </a:rPr>
                          </m:ctrlPr>
                        </m:dPr>
                        <m:e>
                          <m:r>
                            <a:rPr lang="en-AU" sz="2400" b="0" i="1" dirty="0" smtClean="0">
                              <a:latin typeface="Cambria Math" panose="02040503050406030204" pitchFamily="18" charset="0"/>
                            </a:rPr>
                            <m:t>𝑝</m:t>
                          </m:r>
                          <m:r>
                            <a:rPr lang="en-AU" sz="2400" i="1">
                              <a:latin typeface="Cambria Math" panose="02040503050406030204" pitchFamily="18" charset="0"/>
                            </a:rPr>
                            <m:t>∥</m:t>
                          </m:r>
                          <m:r>
                            <a:rPr lang="en-AU" sz="2400" b="0" i="1" smtClean="0">
                              <a:latin typeface="Cambria Math" panose="02040503050406030204" pitchFamily="18" charset="0"/>
                            </a:rPr>
                            <m:t>𝑞</m:t>
                          </m:r>
                        </m:e>
                      </m:d>
                      <m:r>
                        <a:rPr lang="en-AU" sz="2400" i="1">
                          <a:latin typeface="Cambria Math" panose="02040503050406030204" pitchFamily="18" charset="0"/>
                        </a:rPr>
                        <m:t>=</m:t>
                      </m:r>
                      <m:nary>
                        <m:naryPr>
                          <m:chr m:val="∑"/>
                          <m:supHide m:val="on"/>
                          <m:ctrlPr>
                            <a:rPr lang="en-AU" sz="2400" i="1" dirty="0">
                              <a:latin typeface="Cambria Math" panose="02040503050406030204" pitchFamily="18" charset="0"/>
                            </a:rPr>
                          </m:ctrlPr>
                        </m:naryPr>
                        <m:sub>
                          <m:r>
                            <m:rPr>
                              <m:brk m:alnAt="7"/>
                            </m:rPr>
                            <a:rPr lang="en-AU" sz="2400" b="0" i="1" dirty="0" smtClean="0">
                              <a:latin typeface="Cambria Math" panose="02040503050406030204" pitchFamily="18" charset="0"/>
                            </a:rPr>
                            <m:t>𝑥</m:t>
                          </m:r>
                        </m:sub>
                        <m:sup/>
                        <m:e>
                          <m:r>
                            <a:rPr lang="en-AU" sz="2400" b="0" i="1" smtClean="0">
                              <a:latin typeface="Cambria Math" panose="02040503050406030204" pitchFamily="18" charset="0"/>
                            </a:rPr>
                            <m:t>𝑝</m:t>
                          </m:r>
                          <m:r>
                            <a:rPr lang="en-AU" sz="2400" b="0" i="0" smtClean="0">
                              <a:latin typeface="Cambria Math" panose="02040503050406030204" pitchFamily="18" charset="0"/>
                            </a:rPr>
                            <m:t>(</m:t>
                          </m:r>
                          <m:r>
                            <m:rPr>
                              <m:sty m:val="p"/>
                            </m:rPr>
                            <a:rPr lang="en-AU" sz="2400" b="0" i="0" smtClean="0">
                              <a:latin typeface="Cambria Math" panose="02040503050406030204" pitchFamily="18" charset="0"/>
                            </a:rPr>
                            <m:t>x</m:t>
                          </m:r>
                          <m:r>
                            <a:rPr lang="en-AU" sz="2400" b="0" i="0" smtClean="0">
                              <a:latin typeface="Cambria Math" panose="02040503050406030204" pitchFamily="18" charset="0"/>
                            </a:rPr>
                            <m:t>)</m:t>
                          </m:r>
                          <m:r>
                            <a:rPr lang="en-AU" sz="2400" i="1" smtClean="0">
                              <a:latin typeface="Cambria Math" panose="02040503050406030204" pitchFamily="18" charset="0"/>
                            </a:rPr>
                            <m:t> </m:t>
                          </m:r>
                          <m:d>
                            <m:dPr>
                              <m:ctrlPr>
                                <a:rPr lang="en-AU" sz="2400" i="1" smtClean="0">
                                  <a:latin typeface="Cambria Math" panose="02040503050406030204" pitchFamily="18" charset="0"/>
                                </a:rPr>
                              </m:ctrlPr>
                            </m:dPr>
                            <m:e>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r>
                                <m:rPr>
                                  <m:sty m:val="p"/>
                                </m:rPr>
                                <a:rPr lang="en-AU" sz="2400">
                                  <a:latin typeface="Cambria Math" panose="02040503050406030204" pitchFamily="18" charset="0"/>
                                  <a:ea typeface="Cambria Math" panose="02040503050406030204" pitchFamily="18" charset="0"/>
                                </a:rPr>
                                <m:t>log</m:t>
                              </m:r>
                              <m:f>
                                <m:fPr>
                                  <m:ctrlPr>
                                    <a:rPr lang="en-AU" sz="2400" i="1">
                                      <a:latin typeface="Cambria Math" panose="02040503050406030204" pitchFamily="18" charset="0"/>
                                      <a:ea typeface="Cambria Math" panose="02040503050406030204" pitchFamily="18" charset="0"/>
                                    </a:rPr>
                                  </m:ctrlPr>
                                </m:fPr>
                                <m:num>
                                  <m:d>
                                    <m:dPr>
                                      <m:begChr m:val="|"/>
                                      <m:endChr m:val="|"/>
                                      <m:ctrlPr>
                                        <a:rPr lang="en-AU" sz="2400" i="1">
                                          <a:latin typeface="Cambria Math" panose="02040503050406030204" pitchFamily="18" charset="0"/>
                                          <a:ea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2</m:t>
                                          </m:r>
                                        </m:sub>
                                      </m:sSub>
                                    </m:e>
                                  </m:d>
                                </m:num>
                                <m:den>
                                  <m:d>
                                    <m:dPr>
                                      <m:begChr m:val="|"/>
                                      <m:endChr m:val="|"/>
                                      <m:ctrlPr>
                                        <a:rPr lang="en-AU" sz="2400" i="1">
                                          <a:latin typeface="Cambria Math" panose="02040503050406030204" pitchFamily="18" charset="0"/>
                                          <a:ea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1</m:t>
                                          </m:r>
                                        </m:sub>
                                      </m:sSub>
                                    </m:e>
                                  </m:d>
                                </m:den>
                              </m:f>
                              <m:r>
                                <a:rPr lang="en-AU" sz="2400">
                                  <a:latin typeface="Cambria Math" panose="02040503050406030204" pitchFamily="18" charset="0"/>
                                  <a:ea typeface="Cambria Math" panose="02040503050406030204" pitchFamily="18" charset="0"/>
                                </a:rPr>
                                <m:t>+</m:t>
                              </m:r>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l-GR"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2</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2</m:t>
                                  </m:r>
                                </m:sub>
                                <m:sup>
                                  <m:r>
                                    <a:rPr lang="en-AU" sz="2400" i="1">
                                      <a:latin typeface="Cambria Math" panose="02040503050406030204" pitchFamily="18" charset="0"/>
                                      <a:ea typeface="Cambria Math" panose="02040503050406030204" pitchFamily="18" charset="0"/>
                                    </a:rPr>
                                    <m:t>−1</m:t>
                                  </m:r>
                                </m:sup>
                              </m:sSubSup>
                              <m:r>
                                <a:rPr lang="en-AU" sz="2400" i="1">
                                  <a:latin typeface="Cambria Math" panose="02040503050406030204" pitchFamily="18" charset="0"/>
                                  <a:ea typeface="Cambria Math" panose="02040503050406030204" pitchFamily="18" charset="0"/>
                                </a:rPr>
                                <m:t> </m:t>
                              </m:r>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2</m:t>
                                      </m:r>
                                    </m:sub>
                                  </m:sSub>
                                </m:e>
                              </m:d>
                              <m:r>
                                <a:rPr lang="en-AU" sz="2400" smtClean="0">
                                  <a:latin typeface="Cambria Math" panose="02040503050406030204" pitchFamily="18" charset="0"/>
                                  <a:ea typeface="Cambria Math" panose="02040503050406030204" pitchFamily="18" charset="0"/>
                                </a:rPr>
                                <m:t>−</m:t>
                              </m:r>
                              <m:f>
                                <m:fPr>
                                  <m:ctrlPr>
                                    <a:rPr lang="en-AU" sz="2400" i="1" smtClean="0">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l-GR"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1</m:t>
                                  </m:r>
                                </m:sub>
                                <m:sup>
                                  <m:r>
                                    <a:rPr lang="en-AU" sz="2400" i="1">
                                      <a:latin typeface="Cambria Math" panose="02040503050406030204" pitchFamily="18" charset="0"/>
                                      <a:ea typeface="Cambria Math" panose="02040503050406030204" pitchFamily="18" charset="0"/>
                                    </a:rPr>
                                    <m:t>−1</m:t>
                                  </m:r>
                                </m:sup>
                              </m:sSubSup>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d>
                        </m:e>
                      </m:nary>
                    </m:oMath>
                  </m:oMathPara>
                </a14:m>
                <a:endParaRPr lang="en-US" sz="2400" dirty="0"/>
              </a:p>
              <a:p>
                <a:r>
                  <a:rPr lang="en-US" sz="2400" dirty="0"/>
                  <a:t>Now, let’s consider part by part:</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AU" sz="2400" i="1" dirty="0" smtClean="0">
                              <a:latin typeface="Cambria Math" panose="02040503050406030204" pitchFamily="18" charset="0"/>
                            </a:rPr>
                          </m:ctrlPr>
                        </m:naryPr>
                        <m:sub>
                          <m:r>
                            <m:rPr>
                              <m:brk m:alnAt="7"/>
                            </m:rPr>
                            <a:rPr lang="en-AU" sz="2400" b="0" i="1" dirty="0" smtClean="0">
                              <a:latin typeface="Cambria Math" panose="02040503050406030204" pitchFamily="18" charset="0"/>
                            </a:rPr>
                            <m:t>𝑥</m:t>
                          </m:r>
                        </m:sub>
                        <m:sup/>
                        <m:e>
                          <m:r>
                            <a:rPr lang="en-AU" sz="2400" b="0" i="1" smtClean="0">
                              <a:latin typeface="Cambria Math" panose="02040503050406030204" pitchFamily="18" charset="0"/>
                            </a:rPr>
                            <m:t>𝑝</m:t>
                          </m:r>
                          <m:r>
                            <a:rPr lang="en-AU" sz="2400" b="0" i="0" smtClean="0">
                              <a:latin typeface="Cambria Math" panose="02040503050406030204" pitchFamily="18" charset="0"/>
                            </a:rPr>
                            <m:t>(</m:t>
                          </m:r>
                          <m:r>
                            <m:rPr>
                              <m:sty m:val="p"/>
                            </m:rPr>
                            <a:rPr lang="en-AU" sz="2400" b="0" i="0" smtClean="0">
                              <a:latin typeface="Cambria Math" panose="02040503050406030204" pitchFamily="18" charset="0"/>
                            </a:rPr>
                            <m:t>x</m:t>
                          </m:r>
                          <m:r>
                            <a:rPr lang="en-AU" sz="2400" b="0" i="0" smtClean="0">
                              <a:latin typeface="Cambria Math" panose="02040503050406030204" pitchFamily="18" charset="0"/>
                            </a:rPr>
                            <m:t>)</m:t>
                          </m:r>
                          <m:d>
                            <m:dPr>
                              <m:ctrlPr>
                                <a:rPr lang="en-AU" sz="2400" i="1">
                                  <a:latin typeface="Cambria Math" panose="02040503050406030204" pitchFamily="18" charset="0"/>
                                </a:rPr>
                              </m:ctrlPr>
                            </m:dPr>
                            <m:e>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l-GR"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1</m:t>
                                  </m:r>
                                </m:sub>
                                <m:sup>
                                  <m:r>
                                    <a:rPr lang="en-AU" sz="2400" i="1">
                                      <a:latin typeface="Cambria Math" panose="02040503050406030204" pitchFamily="18" charset="0"/>
                                      <a:ea typeface="Cambria Math" panose="02040503050406030204" pitchFamily="18" charset="0"/>
                                    </a:rPr>
                                    <m:t>−1</m:t>
                                  </m:r>
                                </m:sup>
                              </m:sSubSup>
                              <m:r>
                                <a:rPr lang="en-AU" sz="2400" i="1">
                                  <a:latin typeface="Cambria Math" panose="02040503050406030204" pitchFamily="18" charset="0"/>
                                  <a:ea typeface="Cambria Math" panose="02040503050406030204" pitchFamily="18" charset="0"/>
                                </a:rPr>
                                <m:t> </m:t>
                              </m:r>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d>
                        </m:e>
                      </m:nary>
                      <m:r>
                        <a:rPr lang="en-AU" sz="2400" b="0" i="1" smtClean="0">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rPr>
                          </m:ctrlPr>
                        </m:sSubPr>
                        <m:e>
                          <m:r>
                            <a:rPr lang="en-AU" sz="2400" i="1">
                              <a:latin typeface="Cambria Math" panose="02040503050406030204" pitchFamily="18" charset="0"/>
                              <a:ea typeface="Cambria Math" panose="02040503050406030204" pitchFamily="18" charset="0"/>
                            </a:rPr>
                            <m:t>𝔼</m:t>
                          </m:r>
                        </m:e>
                        <m:sub>
                          <m:r>
                            <a:rPr lang="en-AU" sz="2400" b="0" i="1" smtClean="0">
                              <a:latin typeface="Cambria Math" panose="02040503050406030204" pitchFamily="18" charset="0"/>
                              <a:ea typeface="Cambria Math" panose="02040503050406030204" pitchFamily="18" charset="0"/>
                            </a:rPr>
                            <m:t>𝑝</m:t>
                          </m:r>
                        </m:sub>
                      </m:sSub>
                      <m:d>
                        <m:dPr>
                          <m:begChr m:val="["/>
                          <m:endChr m:val="]"/>
                          <m:ctrlPr>
                            <a:rPr lang="en-AU" sz="2400" i="1" smtClean="0">
                              <a:latin typeface="Cambria Math" panose="02040503050406030204" pitchFamily="18" charset="0"/>
                            </a:rPr>
                          </m:ctrlPr>
                        </m:dPr>
                        <m:e>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l-GR"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1</m:t>
                              </m:r>
                            </m:sub>
                            <m:sup>
                              <m:r>
                                <a:rPr lang="en-AU" sz="2400" i="1">
                                  <a:latin typeface="Cambria Math" panose="02040503050406030204" pitchFamily="18" charset="0"/>
                                  <a:ea typeface="Cambria Math" panose="02040503050406030204" pitchFamily="18" charset="0"/>
                                </a:rPr>
                                <m:t>−1</m:t>
                              </m:r>
                            </m:sup>
                          </m:sSubSup>
                          <m:r>
                            <a:rPr lang="en-AU" sz="2400" i="1">
                              <a:latin typeface="Cambria Math" panose="02040503050406030204" pitchFamily="18" charset="0"/>
                              <a:ea typeface="Cambria Math" panose="02040503050406030204" pitchFamily="18" charset="0"/>
                            </a:rPr>
                            <m:t> </m:t>
                          </m:r>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d>
                    </m:oMath>
                  </m:oMathPara>
                </a14:m>
                <a:endParaRPr lang="en-US" sz="2400" dirty="0"/>
              </a:p>
            </p:txBody>
          </p:sp>
        </mc:Choice>
        <mc:Fallback xmlns="">
          <p:sp>
            <p:nvSpPr>
              <p:cNvPr id="3" name="Content Placeholder 2">
                <a:extLst>
                  <a:ext uri="{FF2B5EF4-FFF2-40B4-BE49-F238E27FC236}">
                    <a16:creationId xmlns:a16="http://schemas.microsoft.com/office/drawing/2014/main" id="{52A2E7B1-10C7-1CF8-A27C-0847E38A0D59}"/>
                  </a:ext>
                </a:extLst>
              </p:cNvPr>
              <p:cNvSpPr>
                <a:spLocks noGrp="1" noRot="1" noChangeAspect="1" noMove="1" noResize="1" noEditPoints="1" noAdjustHandles="1" noChangeArrowheads="1" noChangeShapeType="1" noTextEdit="1"/>
              </p:cNvSpPr>
              <p:nvPr>
                <p:ph sz="quarter" idx="12"/>
              </p:nvPr>
            </p:nvSpPr>
            <p:spPr>
              <a:blipFill>
                <a:blip r:embed="rId2"/>
                <a:stretch>
                  <a:fillRect l="-762" t="-296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A06CA12-0458-20CF-E0C9-7CA5AD27089E}"/>
              </a:ext>
            </a:extLst>
          </p:cNvPr>
          <p:cNvSpPr>
            <a:spLocks noGrp="1"/>
          </p:cNvSpPr>
          <p:nvPr>
            <p:ph type="sldNum" sz="quarter" idx="14"/>
          </p:nvPr>
        </p:nvSpPr>
        <p:spPr/>
        <p:txBody>
          <a:bodyPr/>
          <a:lstStyle/>
          <a:p>
            <a:fld id="{F5AEA0E0-5CC6-4BD0-905C-A0021E419432}" type="slidenum">
              <a:rPr lang="en-GB" smtClean="0"/>
              <a:pPr/>
              <a:t>15</a:t>
            </a:fld>
            <a:endParaRPr lang="en-GB" dirty="0"/>
          </a:p>
        </p:txBody>
      </p:sp>
      <p:sp>
        <p:nvSpPr>
          <p:cNvPr id="5" name="Rectangle 4">
            <a:extLst>
              <a:ext uri="{FF2B5EF4-FFF2-40B4-BE49-F238E27FC236}">
                <a16:creationId xmlns:a16="http://schemas.microsoft.com/office/drawing/2014/main" id="{D438DF56-E97A-5B94-A550-9DA72B5F34F6}"/>
              </a:ext>
            </a:extLst>
          </p:cNvPr>
          <p:cNvSpPr/>
          <p:nvPr/>
        </p:nvSpPr>
        <p:spPr>
          <a:xfrm>
            <a:off x="8447714" y="1317072"/>
            <a:ext cx="3095537" cy="847287"/>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99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F817F4-C691-C202-D603-A102B0E9C895}"/>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CE2BD34-E6F1-234E-DE3E-D39EB8FCD286}"/>
                  </a:ext>
                </a:extLst>
              </p:cNvPr>
              <p:cNvSpPr>
                <a:spLocks noGrp="1"/>
              </p:cNvSpPr>
              <p:nvPr>
                <p:ph sz="quarter" idx="12"/>
              </p:nvPr>
            </p:nvSpPr>
            <p:spPr/>
            <p:txBody>
              <a:bodyPr>
                <a:noAutofit/>
              </a:bodyPr>
              <a:lstStyle/>
              <a:p>
                <a:r>
                  <a:rPr lang="en-US" sz="2000" dirty="0"/>
                  <a:t>Let’s rewrite again:</a:t>
                </a:r>
              </a:p>
              <a:p>
                <a:pPr marL="0" indent="0">
                  <a:buNone/>
                </a:pPr>
                <a14:m>
                  <m:oMathPara xmlns:m="http://schemas.openxmlformats.org/officeDocument/2006/math">
                    <m:oMathParaPr>
                      <m:jc m:val="centerGroup"/>
                    </m:oMathParaPr>
                    <m:oMath xmlns:m="http://schemas.openxmlformats.org/officeDocument/2006/math">
                      <m:sSub>
                        <m:sSubPr>
                          <m:ctrlPr>
                            <a:rPr lang="en-AU" sz="2000" i="1" smtClean="0">
                              <a:latin typeface="Cambria Math" panose="02040503050406030204" pitchFamily="18" charset="0"/>
                            </a:rPr>
                          </m:ctrlPr>
                        </m:sSubPr>
                        <m:e>
                          <m:r>
                            <a:rPr lang="en-AU" sz="2000" i="1">
                              <a:latin typeface="Cambria Math" panose="02040503050406030204" pitchFamily="18" charset="0"/>
                              <a:ea typeface="Cambria Math" panose="02040503050406030204" pitchFamily="18" charset="0"/>
                            </a:rPr>
                            <m:t>𝔼</m:t>
                          </m:r>
                        </m:e>
                        <m:sub>
                          <m:r>
                            <a:rPr lang="en-AU" sz="2000" b="0" i="1" smtClean="0">
                              <a:latin typeface="Cambria Math" panose="02040503050406030204" pitchFamily="18" charset="0"/>
                              <a:ea typeface="Cambria Math" panose="02040503050406030204" pitchFamily="18" charset="0"/>
                            </a:rPr>
                            <m:t>𝑝</m:t>
                          </m:r>
                        </m:sub>
                      </m:sSub>
                      <m:d>
                        <m:dPr>
                          <m:begChr m:val="["/>
                          <m:endChr m:val="]"/>
                          <m:ctrlPr>
                            <a:rPr lang="en-AU" sz="2000" i="1" smtClean="0">
                              <a:latin typeface="Cambria Math" panose="02040503050406030204" pitchFamily="18" charset="0"/>
                            </a:rPr>
                          </m:ctrlPr>
                        </m:dPr>
                        <m:e>
                          <m:f>
                            <m:fPr>
                              <m:ctrlPr>
                                <a:rPr lang="en-AU" sz="2000" i="1">
                                  <a:latin typeface="Cambria Math" panose="02040503050406030204" pitchFamily="18" charset="0"/>
                                  <a:ea typeface="Cambria Math" panose="02040503050406030204" pitchFamily="18" charset="0"/>
                                </a:rPr>
                              </m:ctrlPr>
                            </m:fPr>
                            <m:num>
                              <m:r>
                                <a:rPr lang="en-AU" sz="2000" i="1">
                                  <a:latin typeface="Cambria Math" panose="02040503050406030204" pitchFamily="18" charset="0"/>
                                  <a:ea typeface="Cambria Math" panose="02040503050406030204" pitchFamily="18" charset="0"/>
                                </a:rPr>
                                <m:t>1</m:t>
                              </m:r>
                            </m:num>
                            <m:den>
                              <m:r>
                                <a:rPr lang="en-AU" sz="2000" i="1">
                                  <a:latin typeface="Cambria Math" panose="02040503050406030204" pitchFamily="18" charset="0"/>
                                  <a:ea typeface="Cambria Math" panose="02040503050406030204" pitchFamily="18" charset="0"/>
                                </a:rPr>
                                <m:t>2</m:t>
                              </m:r>
                            </m:den>
                          </m:f>
                          <m:sSup>
                            <m:sSupPr>
                              <m:ctrlPr>
                                <a:rPr lang="el-GR" sz="2000" i="1">
                                  <a:latin typeface="Cambria Math" panose="02040503050406030204" pitchFamily="18" charset="0"/>
                                  <a:ea typeface="Cambria Math" panose="02040503050406030204" pitchFamily="18" charset="0"/>
                                </a:rPr>
                              </m:ctrlPr>
                            </m:sSupPr>
                            <m:e>
                              <m:d>
                                <m:dPr>
                                  <m:ctrlPr>
                                    <a:rPr lang="el-GR"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e>
                              </m:d>
                            </m:e>
                            <m:sup>
                              <m:r>
                                <a:rPr lang="en-AU" sz="2000" i="1">
                                  <a:latin typeface="Cambria Math" panose="02040503050406030204" pitchFamily="18" charset="0"/>
                                  <a:ea typeface="Cambria Math" panose="02040503050406030204" pitchFamily="18" charset="0"/>
                                </a:rPr>
                                <m:t>𝑇</m:t>
                              </m:r>
                            </m:sup>
                          </m:sSup>
                          <m:sSubSup>
                            <m:sSubSupPr>
                              <m:ctrlPr>
                                <a:rPr lang="en-AU" sz="2000" i="1">
                                  <a:latin typeface="Cambria Math" panose="02040503050406030204" pitchFamily="18" charset="0"/>
                                  <a:ea typeface="Cambria Math" panose="02040503050406030204" pitchFamily="18" charset="0"/>
                                </a:rPr>
                              </m:ctrlPr>
                            </m:sSubSup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ea typeface="Cambria Math" panose="02040503050406030204" pitchFamily="18" charset="0"/>
                                </a:rPr>
                                <m:t>1</m:t>
                              </m:r>
                            </m:sub>
                            <m:sup>
                              <m:r>
                                <a:rPr lang="en-AU" sz="2000" i="1">
                                  <a:latin typeface="Cambria Math" panose="02040503050406030204" pitchFamily="18" charset="0"/>
                                  <a:ea typeface="Cambria Math" panose="02040503050406030204" pitchFamily="18" charset="0"/>
                                </a:rPr>
                                <m:t>−1</m:t>
                              </m:r>
                            </m:sup>
                          </m:sSubSup>
                          <m:r>
                            <a:rPr lang="en-AU" sz="2000" i="1">
                              <a:latin typeface="Cambria Math" panose="02040503050406030204" pitchFamily="18" charset="0"/>
                              <a:ea typeface="Cambria Math" panose="02040503050406030204" pitchFamily="18" charset="0"/>
                            </a:rPr>
                            <m:t> </m:t>
                          </m:r>
                          <m:d>
                            <m:dPr>
                              <m:ctrlPr>
                                <a:rPr lang="el-GR"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e>
                          </m:d>
                        </m:e>
                      </m:d>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ea typeface="Cambria Math" panose="02040503050406030204" pitchFamily="18" charset="0"/>
                            </a:rPr>
                            <m:t>𝔼</m:t>
                          </m:r>
                        </m:e>
                        <m:sub>
                          <m:r>
                            <a:rPr lang="en-AU" sz="2000" i="1">
                              <a:latin typeface="Cambria Math" panose="02040503050406030204" pitchFamily="18" charset="0"/>
                              <a:ea typeface="Cambria Math" panose="02040503050406030204" pitchFamily="18" charset="0"/>
                            </a:rPr>
                            <m:t>𝑝</m:t>
                          </m:r>
                        </m:sub>
                      </m:sSub>
                      <m:d>
                        <m:dPr>
                          <m:begChr m:val="["/>
                          <m:endChr m:val="]"/>
                          <m:ctrlPr>
                            <a:rPr lang="en-AU" sz="2000" i="1">
                              <a:latin typeface="Cambria Math" panose="02040503050406030204" pitchFamily="18" charset="0"/>
                            </a:rPr>
                          </m:ctrlPr>
                        </m:dPr>
                        <m:e>
                          <m:r>
                            <a:rPr lang="en-AU" sz="2000" b="0" i="1" smtClean="0">
                              <a:latin typeface="Cambria Math" panose="02040503050406030204" pitchFamily="18" charset="0"/>
                            </a:rPr>
                            <m:t>𝑡𝑟</m:t>
                          </m:r>
                          <m:d>
                            <m:dPr>
                              <m:ctrlPr>
                                <a:rPr lang="en-AU" sz="2000" b="0" i="1" smtClean="0">
                                  <a:latin typeface="Cambria Math" panose="02040503050406030204" pitchFamily="18" charset="0"/>
                                </a:rPr>
                              </m:ctrlPr>
                            </m:dPr>
                            <m:e>
                              <m:f>
                                <m:fPr>
                                  <m:ctrlPr>
                                    <a:rPr lang="en-AU" sz="2000" i="1">
                                      <a:latin typeface="Cambria Math" panose="02040503050406030204" pitchFamily="18" charset="0"/>
                                      <a:ea typeface="Cambria Math" panose="02040503050406030204" pitchFamily="18" charset="0"/>
                                    </a:rPr>
                                  </m:ctrlPr>
                                </m:fPr>
                                <m:num>
                                  <m:r>
                                    <a:rPr lang="en-AU" sz="2000" i="1">
                                      <a:latin typeface="Cambria Math" panose="02040503050406030204" pitchFamily="18" charset="0"/>
                                      <a:ea typeface="Cambria Math" panose="02040503050406030204" pitchFamily="18" charset="0"/>
                                    </a:rPr>
                                    <m:t>1</m:t>
                                  </m:r>
                                </m:num>
                                <m:den>
                                  <m:r>
                                    <a:rPr lang="en-AU" sz="2000" i="1">
                                      <a:latin typeface="Cambria Math" panose="02040503050406030204" pitchFamily="18" charset="0"/>
                                      <a:ea typeface="Cambria Math" panose="02040503050406030204" pitchFamily="18" charset="0"/>
                                    </a:rPr>
                                    <m:t>2</m:t>
                                  </m:r>
                                </m:den>
                              </m:f>
                              <m:sSup>
                                <m:sSupPr>
                                  <m:ctrlPr>
                                    <a:rPr lang="el-GR" sz="2000" i="1">
                                      <a:latin typeface="Cambria Math" panose="02040503050406030204" pitchFamily="18" charset="0"/>
                                      <a:ea typeface="Cambria Math" panose="02040503050406030204" pitchFamily="18" charset="0"/>
                                    </a:rPr>
                                  </m:ctrlPr>
                                </m:sSupPr>
                                <m:e>
                                  <m:d>
                                    <m:dPr>
                                      <m:ctrlPr>
                                        <a:rPr lang="el-GR"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e>
                                  </m:d>
                                </m:e>
                                <m:sup>
                                  <m:r>
                                    <a:rPr lang="en-AU" sz="2000" i="1">
                                      <a:latin typeface="Cambria Math" panose="02040503050406030204" pitchFamily="18" charset="0"/>
                                      <a:ea typeface="Cambria Math" panose="02040503050406030204" pitchFamily="18" charset="0"/>
                                    </a:rPr>
                                    <m:t>𝑇</m:t>
                                  </m:r>
                                </m:sup>
                              </m:sSup>
                              <m:sSubSup>
                                <m:sSubSupPr>
                                  <m:ctrlPr>
                                    <a:rPr lang="en-AU" sz="2000" i="1">
                                      <a:latin typeface="Cambria Math" panose="02040503050406030204" pitchFamily="18" charset="0"/>
                                      <a:ea typeface="Cambria Math" panose="02040503050406030204" pitchFamily="18" charset="0"/>
                                    </a:rPr>
                                  </m:ctrlPr>
                                </m:sSubSup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ea typeface="Cambria Math" panose="02040503050406030204" pitchFamily="18" charset="0"/>
                                    </a:rPr>
                                    <m:t>1</m:t>
                                  </m:r>
                                </m:sub>
                                <m:sup>
                                  <m:r>
                                    <a:rPr lang="en-AU" sz="2000" i="1">
                                      <a:latin typeface="Cambria Math" panose="02040503050406030204" pitchFamily="18" charset="0"/>
                                      <a:ea typeface="Cambria Math" panose="02040503050406030204" pitchFamily="18" charset="0"/>
                                    </a:rPr>
                                    <m:t>−1</m:t>
                                  </m:r>
                                </m:sup>
                              </m:sSubSup>
                              <m:r>
                                <a:rPr lang="en-AU" sz="2000" i="1">
                                  <a:latin typeface="Cambria Math" panose="02040503050406030204" pitchFamily="18" charset="0"/>
                                  <a:ea typeface="Cambria Math" panose="02040503050406030204" pitchFamily="18" charset="0"/>
                                </a:rPr>
                                <m:t> </m:t>
                              </m:r>
                              <m:d>
                                <m:dPr>
                                  <m:ctrlPr>
                                    <a:rPr lang="el-GR"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e>
                              </m:d>
                            </m:e>
                          </m:d>
                        </m:e>
                      </m:d>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AU" sz="2000" i="1" smtClean="0">
                              <a:latin typeface="Cambria Math" panose="02040503050406030204" pitchFamily="18" charset="0"/>
                            </a:rPr>
                          </m:ctrlPr>
                        </m:sSubPr>
                        <m:e>
                          <m:r>
                            <a:rPr lang="en-AU" sz="2000" i="1">
                              <a:latin typeface="Cambria Math" panose="02040503050406030204" pitchFamily="18" charset="0"/>
                              <a:ea typeface="Cambria Math" panose="02040503050406030204" pitchFamily="18" charset="0"/>
                            </a:rPr>
                            <m:t>𝔼</m:t>
                          </m:r>
                        </m:e>
                        <m:sub>
                          <m:r>
                            <a:rPr lang="en-AU" sz="2000" i="1">
                              <a:latin typeface="Cambria Math" panose="02040503050406030204" pitchFamily="18" charset="0"/>
                              <a:ea typeface="Cambria Math" panose="02040503050406030204" pitchFamily="18" charset="0"/>
                            </a:rPr>
                            <m:t>𝑝</m:t>
                          </m:r>
                        </m:sub>
                      </m:sSub>
                      <m:d>
                        <m:dPr>
                          <m:begChr m:val="["/>
                          <m:endChr m:val="]"/>
                          <m:ctrlPr>
                            <a:rPr lang="en-AU" sz="2000" i="1">
                              <a:latin typeface="Cambria Math" panose="02040503050406030204" pitchFamily="18" charset="0"/>
                            </a:rPr>
                          </m:ctrlPr>
                        </m:dPr>
                        <m:e>
                          <m:r>
                            <a:rPr lang="en-AU" sz="2000" i="1">
                              <a:latin typeface="Cambria Math" panose="02040503050406030204" pitchFamily="18" charset="0"/>
                            </a:rPr>
                            <m:t>𝑡𝑟</m:t>
                          </m:r>
                          <m:d>
                            <m:dPr>
                              <m:ctrlPr>
                                <a:rPr lang="en-AU" sz="2000" i="1">
                                  <a:latin typeface="Cambria Math" panose="02040503050406030204" pitchFamily="18" charset="0"/>
                                </a:rPr>
                              </m:ctrlPr>
                            </m:dPr>
                            <m:e>
                              <m:f>
                                <m:fPr>
                                  <m:ctrlPr>
                                    <a:rPr lang="en-AU" sz="2000" i="1">
                                      <a:latin typeface="Cambria Math" panose="02040503050406030204" pitchFamily="18" charset="0"/>
                                      <a:ea typeface="Cambria Math" panose="02040503050406030204" pitchFamily="18" charset="0"/>
                                    </a:rPr>
                                  </m:ctrlPr>
                                </m:fPr>
                                <m:num>
                                  <m:r>
                                    <a:rPr lang="en-AU" sz="2000" i="1">
                                      <a:latin typeface="Cambria Math" panose="02040503050406030204" pitchFamily="18" charset="0"/>
                                      <a:ea typeface="Cambria Math" panose="02040503050406030204" pitchFamily="18" charset="0"/>
                                    </a:rPr>
                                    <m:t>1</m:t>
                                  </m:r>
                                </m:num>
                                <m:den>
                                  <m:r>
                                    <a:rPr lang="en-AU" sz="2000" i="1">
                                      <a:latin typeface="Cambria Math" panose="02040503050406030204" pitchFamily="18" charset="0"/>
                                      <a:ea typeface="Cambria Math" panose="02040503050406030204" pitchFamily="18" charset="0"/>
                                    </a:rPr>
                                    <m:t>2</m:t>
                                  </m:r>
                                </m:den>
                              </m:f>
                              <m:d>
                                <m:dPr>
                                  <m:ctrlPr>
                                    <a:rPr lang="el-GR"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e>
                              </m:d>
                              <m:sSup>
                                <m:sSupPr>
                                  <m:ctrlPr>
                                    <a:rPr lang="el-GR" sz="2000" i="1">
                                      <a:latin typeface="Cambria Math" panose="02040503050406030204" pitchFamily="18" charset="0"/>
                                      <a:ea typeface="Cambria Math" panose="02040503050406030204" pitchFamily="18" charset="0"/>
                                    </a:rPr>
                                  </m:ctrlPr>
                                </m:sSupPr>
                                <m:e>
                                  <m:d>
                                    <m:dPr>
                                      <m:ctrlPr>
                                        <a:rPr lang="el-GR"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e>
                                  </m:d>
                                </m:e>
                                <m:sup>
                                  <m:r>
                                    <a:rPr lang="en-AU" sz="2000" i="1">
                                      <a:latin typeface="Cambria Math" panose="02040503050406030204" pitchFamily="18" charset="0"/>
                                      <a:ea typeface="Cambria Math" panose="02040503050406030204" pitchFamily="18" charset="0"/>
                                    </a:rPr>
                                    <m:t>𝑇</m:t>
                                  </m:r>
                                </m:sup>
                              </m:sSup>
                              <m:sSubSup>
                                <m:sSubSupPr>
                                  <m:ctrlPr>
                                    <a:rPr lang="en-AU" sz="2000" i="1">
                                      <a:latin typeface="Cambria Math" panose="02040503050406030204" pitchFamily="18" charset="0"/>
                                      <a:ea typeface="Cambria Math" panose="02040503050406030204" pitchFamily="18" charset="0"/>
                                    </a:rPr>
                                  </m:ctrlPr>
                                </m:sSubSup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ea typeface="Cambria Math" panose="02040503050406030204" pitchFamily="18" charset="0"/>
                                    </a:rPr>
                                    <m:t>1</m:t>
                                  </m:r>
                                </m:sub>
                                <m:sup>
                                  <m:r>
                                    <a:rPr lang="en-AU" sz="2000" i="1">
                                      <a:latin typeface="Cambria Math" panose="02040503050406030204" pitchFamily="18" charset="0"/>
                                      <a:ea typeface="Cambria Math" panose="02040503050406030204" pitchFamily="18" charset="0"/>
                                    </a:rPr>
                                    <m:t>−1</m:t>
                                  </m:r>
                                </m:sup>
                              </m:sSubSup>
                            </m:e>
                          </m:d>
                        </m:e>
                      </m:d>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rPr>
                        <m:t>𝑡𝑟</m:t>
                      </m:r>
                      <m:d>
                        <m:dPr>
                          <m:ctrlPr>
                            <a:rPr lang="en-AU" sz="2000" i="1">
                              <a:latin typeface="Cambria Math" panose="02040503050406030204" pitchFamily="18" charset="0"/>
                            </a:rPr>
                          </m:ctrlPr>
                        </m:dPr>
                        <m:e>
                          <m:sSub>
                            <m:sSubPr>
                              <m:ctrlPr>
                                <a:rPr lang="en-AU" sz="2000" i="1">
                                  <a:latin typeface="Cambria Math" panose="02040503050406030204" pitchFamily="18" charset="0"/>
                                </a:rPr>
                              </m:ctrlPr>
                            </m:sSubPr>
                            <m:e>
                              <m:r>
                                <a:rPr lang="en-AU" sz="2000" i="1">
                                  <a:latin typeface="Cambria Math" panose="02040503050406030204" pitchFamily="18" charset="0"/>
                                  <a:ea typeface="Cambria Math" panose="02040503050406030204" pitchFamily="18" charset="0"/>
                                </a:rPr>
                                <m:t>𝔼</m:t>
                              </m:r>
                            </m:e>
                            <m:sub>
                              <m:r>
                                <a:rPr lang="en-AU" sz="2000" i="1">
                                  <a:latin typeface="Cambria Math" panose="02040503050406030204" pitchFamily="18" charset="0"/>
                                  <a:ea typeface="Cambria Math" panose="02040503050406030204" pitchFamily="18" charset="0"/>
                                </a:rPr>
                                <m:t>𝑝</m:t>
                              </m:r>
                            </m:sub>
                          </m:sSub>
                          <m:d>
                            <m:dPr>
                              <m:begChr m:val="["/>
                              <m:endChr m:val="]"/>
                              <m:ctrlPr>
                                <a:rPr lang="en-AU" sz="2000" i="1">
                                  <a:latin typeface="Cambria Math" panose="02040503050406030204" pitchFamily="18" charset="0"/>
                                </a:rPr>
                              </m:ctrlPr>
                            </m:dPr>
                            <m:e>
                              <m:d>
                                <m:dPr>
                                  <m:ctrlPr>
                                    <a:rPr lang="el-GR"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e>
                              </m:d>
                              <m:sSup>
                                <m:sSupPr>
                                  <m:ctrlPr>
                                    <a:rPr lang="el-GR" sz="2000" i="1">
                                      <a:latin typeface="Cambria Math" panose="02040503050406030204" pitchFamily="18" charset="0"/>
                                      <a:ea typeface="Cambria Math" panose="02040503050406030204" pitchFamily="18" charset="0"/>
                                    </a:rPr>
                                  </m:ctrlPr>
                                </m:sSupPr>
                                <m:e>
                                  <m:d>
                                    <m:dPr>
                                      <m:ctrlPr>
                                        <a:rPr lang="el-GR"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e>
                                  </m:d>
                                </m:e>
                                <m:sup>
                                  <m:r>
                                    <a:rPr lang="en-AU" sz="2000" i="1">
                                      <a:latin typeface="Cambria Math" panose="02040503050406030204" pitchFamily="18" charset="0"/>
                                      <a:ea typeface="Cambria Math" panose="02040503050406030204" pitchFamily="18" charset="0"/>
                                    </a:rPr>
                                    <m:t>𝑇</m:t>
                                  </m:r>
                                </m:sup>
                              </m:sSup>
                            </m:e>
                          </m:d>
                          <m:f>
                            <m:fPr>
                              <m:ctrlPr>
                                <a:rPr lang="en-AU" sz="2000" i="1">
                                  <a:latin typeface="Cambria Math" panose="02040503050406030204" pitchFamily="18" charset="0"/>
                                  <a:ea typeface="Cambria Math" panose="02040503050406030204" pitchFamily="18" charset="0"/>
                                </a:rPr>
                              </m:ctrlPr>
                            </m:fPr>
                            <m:num>
                              <m:r>
                                <a:rPr lang="en-AU" sz="2000" i="1">
                                  <a:latin typeface="Cambria Math" panose="02040503050406030204" pitchFamily="18" charset="0"/>
                                  <a:ea typeface="Cambria Math" panose="02040503050406030204" pitchFamily="18" charset="0"/>
                                </a:rPr>
                                <m:t>1</m:t>
                              </m:r>
                            </m:num>
                            <m:den>
                              <m:r>
                                <a:rPr lang="en-AU" sz="2000" i="1">
                                  <a:latin typeface="Cambria Math" panose="02040503050406030204" pitchFamily="18" charset="0"/>
                                  <a:ea typeface="Cambria Math" panose="02040503050406030204" pitchFamily="18" charset="0"/>
                                </a:rPr>
                                <m:t>2</m:t>
                              </m:r>
                            </m:den>
                          </m:f>
                          <m:sSubSup>
                            <m:sSubSupPr>
                              <m:ctrlPr>
                                <a:rPr lang="en-AU" sz="2000" i="1">
                                  <a:latin typeface="Cambria Math" panose="02040503050406030204" pitchFamily="18" charset="0"/>
                                  <a:ea typeface="Cambria Math" panose="02040503050406030204" pitchFamily="18" charset="0"/>
                                </a:rPr>
                              </m:ctrlPr>
                            </m:sSubSup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ea typeface="Cambria Math" panose="02040503050406030204" pitchFamily="18" charset="0"/>
                                </a:rPr>
                                <m:t>1</m:t>
                              </m:r>
                            </m:sub>
                            <m:sup>
                              <m:r>
                                <a:rPr lang="en-AU" sz="2000" i="1">
                                  <a:latin typeface="Cambria Math" panose="02040503050406030204" pitchFamily="18" charset="0"/>
                                  <a:ea typeface="Cambria Math" panose="02040503050406030204" pitchFamily="18" charset="0"/>
                                </a:rPr>
                                <m:t>−1</m:t>
                              </m:r>
                            </m:sup>
                          </m:sSubSup>
                        </m:e>
                      </m:d>
                    </m:oMath>
                  </m:oMathPara>
                </a14:m>
                <a:endParaRPr lang="en-AU" sz="20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rPr>
                        <m:t>𝑡𝑟</m:t>
                      </m:r>
                      <m:d>
                        <m:dPr>
                          <m:ctrlPr>
                            <a:rPr lang="en-AU" sz="2000" i="1">
                              <a:latin typeface="Cambria Math" panose="02040503050406030204" pitchFamily="18" charset="0"/>
                            </a:rPr>
                          </m:ctrlPr>
                        </m:dPr>
                        <m:e>
                          <m:sSub>
                            <m:sSubPr>
                              <m:ctrlPr>
                                <a:rPr lang="el-GR"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ea typeface="Cambria Math" panose="02040503050406030204" pitchFamily="18" charset="0"/>
                                </a:rPr>
                                <m:t>1</m:t>
                              </m:r>
                            </m:sub>
                          </m:sSub>
                          <m:f>
                            <m:fPr>
                              <m:ctrlPr>
                                <a:rPr lang="en-AU" sz="2000" i="1">
                                  <a:latin typeface="Cambria Math" panose="02040503050406030204" pitchFamily="18" charset="0"/>
                                  <a:ea typeface="Cambria Math" panose="02040503050406030204" pitchFamily="18" charset="0"/>
                                </a:rPr>
                              </m:ctrlPr>
                            </m:fPr>
                            <m:num>
                              <m:r>
                                <a:rPr lang="en-AU" sz="2000" i="1">
                                  <a:latin typeface="Cambria Math" panose="02040503050406030204" pitchFamily="18" charset="0"/>
                                  <a:ea typeface="Cambria Math" panose="02040503050406030204" pitchFamily="18" charset="0"/>
                                </a:rPr>
                                <m:t>1</m:t>
                              </m:r>
                            </m:num>
                            <m:den>
                              <m:r>
                                <a:rPr lang="en-AU" sz="2000" i="1">
                                  <a:latin typeface="Cambria Math" panose="02040503050406030204" pitchFamily="18" charset="0"/>
                                  <a:ea typeface="Cambria Math" panose="02040503050406030204" pitchFamily="18" charset="0"/>
                                </a:rPr>
                                <m:t>2</m:t>
                              </m:r>
                            </m:den>
                          </m:f>
                          <m:sSubSup>
                            <m:sSubSupPr>
                              <m:ctrlPr>
                                <a:rPr lang="en-AU" sz="2000" i="1">
                                  <a:latin typeface="Cambria Math" panose="02040503050406030204" pitchFamily="18" charset="0"/>
                                  <a:ea typeface="Cambria Math" panose="02040503050406030204" pitchFamily="18" charset="0"/>
                                </a:rPr>
                              </m:ctrlPr>
                            </m:sSubSup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ea typeface="Cambria Math" panose="02040503050406030204" pitchFamily="18" charset="0"/>
                                </a:rPr>
                                <m:t>1</m:t>
                              </m:r>
                            </m:sub>
                            <m:sup>
                              <m:r>
                                <a:rPr lang="en-AU" sz="2000" i="1">
                                  <a:latin typeface="Cambria Math" panose="02040503050406030204" pitchFamily="18" charset="0"/>
                                  <a:ea typeface="Cambria Math" panose="02040503050406030204" pitchFamily="18" charset="0"/>
                                </a:rPr>
                                <m:t>−1</m:t>
                              </m:r>
                            </m:sup>
                          </m:sSubSup>
                        </m:e>
                      </m:d>
                    </m:oMath>
                  </m:oMathPara>
                </a14:m>
                <a:endParaRPr lang="en-AU" sz="20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AU" sz="2000" i="1">
                          <a:latin typeface="Cambria Math" panose="02040503050406030204" pitchFamily="18" charset="0"/>
                        </a:rPr>
                        <m:t>𝑡𝑟</m:t>
                      </m:r>
                      <m:d>
                        <m:dPr>
                          <m:ctrlPr>
                            <a:rPr lang="en-AU" sz="2000" i="1">
                              <a:latin typeface="Cambria Math" panose="02040503050406030204" pitchFamily="18" charset="0"/>
                            </a:rPr>
                          </m:ctrlPr>
                        </m:dPr>
                        <m:e>
                          <m:sSub>
                            <m:sSubPr>
                              <m:ctrlPr>
                                <a:rPr lang="el-GR" sz="2000" i="1">
                                  <a:latin typeface="Cambria Math" panose="02040503050406030204" pitchFamily="18" charset="0"/>
                                  <a:ea typeface="Cambria Math" panose="02040503050406030204" pitchFamily="18" charset="0"/>
                                </a:rPr>
                              </m:ctrlPr>
                            </m:sSubPr>
                            <m:e>
                              <m:r>
                                <a:rPr lang="en-AU" sz="2000" i="1">
                                  <a:latin typeface="Cambria Math" panose="02040503050406030204" pitchFamily="18" charset="0"/>
                                  <a:ea typeface="Cambria Math" panose="02040503050406030204" pitchFamily="18" charset="0"/>
                                </a:rPr>
                                <m:t>𝐼</m:t>
                              </m:r>
                            </m:e>
                            <m:sub>
                              <m:r>
                                <a:rPr lang="en-AU" sz="2000" i="1">
                                  <a:latin typeface="Cambria Math" panose="02040503050406030204" pitchFamily="18" charset="0"/>
                                  <a:ea typeface="Cambria Math" panose="02040503050406030204" pitchFamily="18" charset="0"/>
                                </a:rPr>
                                <m:t>𝑘</m:t>
                              </m:r>
                            </m:sub>
                          </m:sSub>
                        </m:e>
                      </m:d>
                      <m:r>
                        <a:rPr lang="en-AU" sz="2000" i="1">
                          <a:latin typeface="Cambria Math" panose="02040503050406030204" pitchFamily="18" charset="0"/>
                          <a:ea typeface="Cambria Math" panose="02040503050406030204" pitchFamily="18" charset="0"/>
                        </a:rPr>
                        <m:t>=</m:t>
                      </m:r>
                      <m:f>
                        <m:fPr>
                          <m:ctrlPr>
                            <a:rPr lang="en-AU" sz="2000" i="1">
                              <a:latin typeface="Cambria Math" panose="02040503050406030204" pitchFamily="18" charset="0"/>
                              <a:ea typeface="Cambria Math" panose="02040503050406030204" pitchFamily="18" charset="0"/>
                            </a:rPr>
                          </m:ctrlPr>
                        </m:fPr>
                        <m:num>
                          <m:r>
                            <a:rPr lang="en-AU" sz="2000" i="1">
                              <a:latin typeface="Cambria Math" panose="02040503050406030204" pitchFamily="18" charset="0"/>
                              <a:ea typeface="Cambria Math" panose="02040503050406030204" pitchFamily="18" charset="0"/>
                            </a:rPr>
                            <m:t>𝑘</m:t>
                          </m:r>
                        </m:num>
                        <m:den>
                          <m:r>
                            <a:rPr lang="en-AU" sz="2000" i="1">
                              <a:latin typeface="Cambria Math" panose="02040503050406030204" pitchFamily="18" charset="0"/>
                              <a:ea typeface="Cambria Math" panose="02040503050406030204" pitchFamily="18" charset="0"/>
                            </a:rPr>
                            <m:t>2</m:t>
                          </m:r>
                        </m:den>
                      </m:f>
                    </m:oMath>
                  </m:oMathPara>
                </a14:m>
                <a:br>
                  <a:rPr lang="en-AU" sz="2000" i="1" dirty="0">
                    <a:latin typeface="Cambria Math" panose="02040503050406030204" pitchFamily="18" charset="0"/>
                    <a:ea typeface="Cambria Math" panose="02040503050406030204" pitchFamily="18" charset="0"/>
                  </a:rPr>
                </a:br>
                <a:br>
                  <a:rPr lang="en-AU" sz="2000" i="1" dirty="0">
                    <a:latin typeface="Cambria Math" panose="02040503050406030204" pitchFamily="18" charset="0"/>
                    <a:ea typeface="Cambria Math" panose="02040503050406030204" pitchFamily="18" charset="0"/>
                  </a:rPr>
                </a:br>
                <a:endParaRPr lang="en-US" sz="2000" dirty="0"/>
              </a:p>
              <a:p>
                <a:pPr marL="0" indent="0">
                  <a:buNone/>
                </a:pPr>
                <a:endParaRPr lang="en-US" sz="2000" dirty="0"/>
              </a:p>
              <a:p>
                <a:pPr marL="0" indent="0">
                  <a:buNone/>
                </a:pPr>
                <a:endParaRPr lang="en-US" sz="2000" dirty="0"/>
              </a:p>
            </p:txBody>
          </p:sp>
        </mc:Choice>
        <mc:Fallback xmlns="">
          <p:sp>
            <p:nvSpPr>
              <p:cNvPr id="5" name="Content Placeholder 4">
                <a:extLst>
                  <a:ext uri="{FF2B5EF4-FFF2-40B4-BE49-F238E27FC236}">
                    <a16:creationId xmlns:a16="http://schemas.microsoft.com/office/drawing/2014/main" id="{DCE2BD34-E6F1-234E-DE3E-D39EB8FCD286}"/>
                  </a:ext>
                </a:extLst>
              </p:cNvPr>
              <p:cNvSpPr>
                <a:spLocks noGrp="1" noRot="1" noChangeAspect="1" noMove="1" noResize="1" noEditPoints="1" noAdjustHandles="1" noChangeArrowheads="1" noChangeShapeType="1" noTextEdit="1"/>
              </p:cNvSpPr>
              <p:nvPr>
                <p:ph sz="quarter" idx="12"/>
              </p:nvPr>
            </p:nvSpPr>
            <p:spPr>
              <a:blipFill>
                <a:blip r:embed="rId2"/>
                <a:stretch>
                  <a:fillRect l="-78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C5FE457-322C-69ED-1857-C0BDDFD18487}"/>
              </a:ext>
            </a:extLst>
          </p:cNvPr>
          <p:cNvSpPr>
            <a:spLocks noGrp="1"/>
          </p:cNvSpPr>
          <p:nvPr>
            <p:ph type="sldNum" sz="quarter" idx="14"/>
          </p:nvPr>
        </p:nvSpPr>
        <p:spPr/>
        <p:txBody>
          <a:bodyPr/>
          <a:lstStyle/>
          <a:p>
            <a:fld id="{F5AEA0E0-5CC6-4BD0-905C-A0021E419432}" type="slidenum">
              <a:rPr lang="en-GB" smtClean="0"/>
              <a:pPr/>
              <a:t>16</a:t>
            </a:fld>
            <a:endParaRPr lang="en-GB"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77CEC26-3A1B-38D3-0B58-D0DE7700F861}"/>
                  </a:ext>
                </a:extLst>
              </p:cNvPr>
              <p:cNvSpPr>
                <a:spLocks noGrp="1"/>
              </p:cNvSpPr>
              <p:nvPr>
                <p:ph sz="quarter" idx="15"/>
              </p:nvPr>
            </p:nvSpPr>
            <p:spPr/>
            <p:txBody>
              <a:bodyPr>
                <a:normAutofit/>
              </a:bodyPr>
              <a:lstStyle/>
              <a:p>
                <a:r>
                  <a:rPr lang="en-US" dirty="0"/>
                  <a:t>Trace and expectation trick</a:t>
                </a:r>
              </a:p>
              <a:p>
                <a:pPr lvl="1"/>
                <a:r>
                  <a:rPr lang="en-US" sz="2000" dirty="0"/>
                  <a:t>If </a:t>
                </a:r>
                <a14:m>
                  <m:oMath xmlns:m="http://schemas.openxmlformats.org/officeDocument/2006/math">
                    <m:r>
                      <a:rPr lang="en-AU" sz="2000" b="0" i="1" smtClean="0">
                        <a:latin typeface="Cambria Math" panose="02040503050406030204" pitchFamily="18" charset="0"/>
                      </a:rPr>
                      <m:t>𝑥</m:t>
                    </m:r>
                  </m:oMath>
                </a14:m>
                <a:r>
                  <a:rPr lang="en-US" sz="2000" dirty="0"/>
                  <a:t> is a scalar, then </a:t>
                </a:r>
                <a14:m>
                  <m:oMath xmlns:m="http://schemas.openxmlformats.org/officeDocument/2006/math">
                    <m:r>
                      <a:rPr lang="en-AU" sz="2000" i="1">
                        <a:latin typeface="Cambria Math" panose="02040503050406030204" pitchFamily="18" charset="0"/>
                        <a:ea typeface="Cambria Math" panose="02040503050406030204" pitchFamily="18" charset="0"/>
                      </a:rPr>
                      <m:t>𝔼</m:t>
                    </m:r>
                    <m:d>
                      <m:dPr>
                        <m:begChr m:val="["/>
                        <m:endChr m:val="]"/>
                        <m:ctrlPr>
                          <a:rPr lang="en-AU" sz="2000" i="1">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𝔼</m:t>
                    </m:r>
                    <m:d>
                      <m:dPr>
                        <m:begChr m:val="["/>
                        <m:endChr m:val="]"/>
                        <m:ctrlPr>
                          <a:rPr lang="en-AU" sz="2000" i="1">
                            <a:latin typeface="Cambria Math" panose="02040503050406030204" pitchFamily="18" charset="0"/>
                          </a:rPr>
                        </m:ctrlPr>
                      </m:dPr>
                      <m:e>
                        <m:r>
                          <a:rPr lang="en-AU" sz="2000" b="0" i="1" smtClean="0">
                            <a:latin typeface="Cambria Math" panose="02040503050406030204" pitchFamily="18" charset="0"/>
                          </a:rPr>
                          <m:t>𝑡𝑟</m:t>
                        </m:r>
                        <m:r>
                          <a:rPr lang="en-AU" sz="2000" b="0" i="1" smtClean="0">
                            <a:latin typeface="Cambria Math" panose="02040503050406030204" pitchFamily="18" charset="0"/>
                          </a:rPr>
                          <m:t>(</m:t>
                        </m:r>
                        <m:r>
                          <a:rPr lang="en-AU" sz="2000" i="1">
                            <a:latin typeface="Cambria Math" panose="02040503050406030204" pitchFamily="18" charset="0"/>
                          </a:rPr>
                          <m:t>𝑥</m:t>
                        </m:r>
                        <m:r>
                          <a:rPr lang="en-AU" sz="2000" b="0" i="1" smtClean="0">
                            <a:latin typeface="Cambria Math" panose="02040503050406030204" pitchFamily="18" charset="0"/>
                          </a:rPr>
                          <m:t>)</m:t>
                        </m:r>
                      </m:e>
                    </m:d>
                  </m:oMath>
                </a14:m>
                <a:endParaRPr lang="en-US" sz="2000" dirty="0"/>
              </a:p>
              <a:p>
                <a:pPr lvl="1"/>
                <a14:m>
                  <m:oMath xmlns:m="http://schemas.openxmlformats.org/officeDocument/2006/math">
                    <m:r>
                      <a:rPr lang="en-AU" sz="2000" b="0" i="1" smtClean="0">
                        <a:latin typeface="Cambria Math" panose="02040503050406030204" pitchFamily="18" charset="0"/>
                      </a:rPr>
                      <m:t>𝑡𝑟</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𝐴𝐵</m:t>
                        </m:r>
                      </m:e>
                    </m:d>
                    <m:r>
                      <a:rPr lang="en-AU" sz="2000" i="1">
                        <a:latin typeface="Cambria Math" panose="02040503050406030204" pitchFamily="18" charset="0"/>
                      </a:rPr>
                      <m:t>=</m:t>
                    </m:r>
                    <m:r>
                      <a:rPr lang="en-AU" sz="2000" i="1">
                        <a:latin typeface="Cambria Math" panose="02040503050406030204" pitchFamily="18" charset="0"/>
                      </a:rPr>
                      <m:t>𝑡𝑟</m:t>
                    </m:r>
                    <m:d>
                      <m:dPr>
                        <m:ctrlPr>
                          <a:rPr lang="en-AU" sz="2000" i="1">
                            <a:latin typeface="Cambria Math" panose="02040503050406030204" pitchFamily="18" charset="0"/>
                          </a:rPr>
                        </m:ctrlPr>
                      </m:dPr>
                      <m:e>
                        <m:r>
                          <a:rPr lang="en-AU" sz="2000" b="0" i="1" smtClean="0">
                            <a:latin typeface="Cambria Math" panose="02040503050406030204" pitchFamily="18" charset="0"/>
                          </a:rPr>
                          <m:t>𝐵𝐴</m:t>
                        </m:r>
                      </m:e>
                    </m:d>
                  </m:oMath>
                </a14:m>
                <a:endParaRPr lang="en-US" sz="2000" dirty="0"/>
              </a:p>
              <a:p>
                <a:pPr lvl="1"/>
                <a14:m>
                  <m:oMath xmlns:m="http://schemas.openxmlformats.org/officeDocument/2006/math">
                    <m:r>
                      <a:rPr lang="en-AU" sz="2000" b="0" i="1" smtClean="0">
                        <a:latin typeface="Cambria Math" panose="02040503050406030204" pitchFamily="18" charset="0"/>
                      </a:rPr>
                      <m:t>𝑡𝑟</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𝐴𝐵𝐶</m:t>
                        </m:r>
                      </m:e>
                    </m:d>
                    <m:r>
                      <a:rPr lang="en-AU" sz="2000" i="1">
                        <a:latin typeface="Cambria Math" panose="02040503050406030204" pitchFamily="18" charset="0"/>
                      </a:rPr>
                      <m:t>=</m:t>
                    </m:r>
                    <m:r>
                      <a:rPr lang="en-AU" sz="2000" i="1">
                        <a:latin typeface="Cambria Math" panose="02040503050406030204" pitchFamily="18" charset="0"/>
                      </a:rPr>
                      <m:t>𝑡𝑟</m:t>
                    </m:r>
                    <m:d>
                      <m:dPr>
                        <m:ctrlPr>
                          <a:rPr lang="en-AU" sz="2000" i="1">
                            <a:latin typeface="Cambria Math" panose="02040503050406030204" pitchFamily="18" charset="0"/>
                          </a:rPr>
                        </m:ctrlPr>
                      </m:dPr>
                      <m:e>
                        <m:r>
                          <a:rPr lang="en-AU" sz="2000" b="0" i="1" smtClean="0">
                            <a:latin typeface="Cambria Math" panose="02040503050406030204" pitchFamily="18" charset="0"/>
                          </a:rPr>
                          <m:t>𝐵𝐶𝐴</m:t>
                        </m:r>
                      </m:e>
                    </m:d>
                  </m:oMath>
                </a14:m>
                <a:endParaRPr lang="en-US" sz="2000" dirty="0"/>
              </a:p>
              <a:p>
                <a:pPr marL="315912" lvl="1" indent="0">
                  <a:buNone/>
                </a:pPr>
                <a:r>
                  <a:rPr lang="en-AU" sz="2000" b="0" dirty="0"/>
                  <a:t>                    </a:t>
                </a:r>
                <a14:m>
                  <m:oMath xmlns:m="http://schemas.openxmlformats.org/officeDocument/2006/math">
                    <m:r>
                      <m:rPr>
                        <m:aln/>
                      </m:rPr>
                      <a:rPr lang="en-AU" sz="2000" b="0" i="1" smtClean="0">
                        <a:latin typeface="Cambria Math" panose="02040503050406030204" pitchFamily="18" charset="0"/>
                      </a:rPr>
                      <m:t>=</m:t>
                    </m:r>
                    <m:r>
                      <a:rPr lang="en-AU" sz="2000" i="1">
                        <a:latin typeface="Cambria Math" panose="02040503050406030204" pitchFamily="18" charset="0"/>
                      </a:rPr>
                      <m:t>𝑡𝑟</m:t>
                    </m:r>
                    <m:d>
                      <m:dPr>
                        <m:ctrlPr>
                          <a:rPr lang="en-AU" sz="2000" i="1">
                            <a:latin typeface="Cambria Math" panose="02040503050406030204" pitchFamily="18" charset="0"/>
                          </a:rPr>
                        </m:ctrlPr>
                      </m:dPr>
                      <m:e>
                        <m:r>
                          <a:rPr lang="en-AU" sz="2000" b="0" i="1" smtClean="0">
                            <a:latin typeface="Cambria Math" panose="02040503050406030204" pitchFamily="18" charset="0"/>
                          </a:rPr>
                          <m:t>𝐶𝐴𝐵</m:t>
                        </m:r>
                      </m:e>
                    </m:d>
                  </m:oMath>
                </a14:m>
                <a:endParaRPr lang="en-AU" sz="2000" b="0" dirty="0"/>
              </a:p>
              <a:p>
                <a:pPr lvl="1"/>
                <a14:m>
                  <m:oMath xmlns:m="http://schemas.openxmlformats.org/officeDocument/2006/math">
                    <m:r>
                      <a:rPr lang="en-AU" sz="2000" b="0" i="1" smtClean="0">
                        <a:latin typeface="Cambria Math" panose="02040503050406030204" pitchFamily="18" charset="0"/>
                      </a:rPr>
                      <m:t>𝑡𝑟</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𝐴𝐵𝐶</m:t>
                        </m:r>
                      </m:e>
                    </m:d>
                    <m:r>
                      <a:rPr lang="en-AU" sz="2000" b="0" i="1" smtClean="0">
                        <a:latin typeface="Cambria Math" panose="02040503050406030204" pitchFamily="18" charset="0"/>
                        <a:ea typeface="Cambria Math" panose="02040503050406030204" pitchFamily="18" charset="0"/>
                      </a:rPr>
                      <m:t>≠</m:t>
                    </m:r>
                    <m:r>
                      <a:rPr lang="en-AU" sz="2000" i="1">
                        <a:latin typeface="Cambria Math" panose="02040503050406030204" pitchFamily="18" charset="0"/>
                      </a:rPr>
                      <m:t>𝑡𝑟</m:t>
                    </m:r>
                    <m:d>
                      <m:dPr>
                        <m:ctrlPr>
                          <a:rPr lang="en-AU" sz="2000" i="1">
                            <a:latin typeface="Cambria Math" panose="02040503050406030204" pitchFamily="18" charset="0"/>
                          </a:rPr>
                        </m:ctrlPr>
                      </m:dPr>
                      <m:e>
                        <m:r>
                          <a:rPr lang="en-AU" sz="2000" b="0" i="1" smtClean="0">
                            <a:latin typeface="Cambria Math" panose="02040503050406030204" pitchFamily="18" charset="0"/>
                          </a:rPr>
                          <m:t>𝐴𝐶𝐵</m:t>
                        </m:r>
                      </m:e>
                    </m:d>
                  </m:oMath>
                </a14:m>
                <a:endParaRPr lang="en-US" sz="2000" dirty="0"/>
              </a:p>
              <a:p>
                <a:pPr lvl="1"/>
                <a14:m>
                  <m:oMath xmlns:m="http://schemas.openxmlformats.org/officeDocument/2006/math">
                    <m:r>
                      <a:rPr lang="en-AU" sz="2000" i="1" smtClean="0">
                        <a:latin typeface="Cambria Math" panose="02040503050406030204" pitchFamily="18" charset="0"/>
                        <a:ea typeface="Cambria Math" panose="02040503050406030204" pitchFamily="18" charset="0"/>
                      </a:rPr>
                      <m:t>𝔼</m:t>
                    </m:r>
                    <m:d>
                      <m:dPr>
                        <m:begChr m:val="["/>
                        <m:endChr m:val="]"/>
                        <m:ctrlPr>
                          <a:rPr lang="en-AU" sz="2000" i="1">
                            <a:latin typeface="Cambria Math" panose="02040503050406030204" pitchFamily="18" charset="0"/>
                          </a:rPr>
                        </m:ctrlPr>
                      </m:dPr>
                      <m:e>
                        <m:r>
                          <a:rPr lang="en-AU" sz="2000" b="0" i="1" smtClean="0">
                            <a:latin typeface="Cambria Math" panose="02040503050406030204" pitchFamily="18" charset="0"/>
                          </a:rPr>
                          <m:t>𝑡𝑟</m:t>
                        </m:r>
                        <m:r>
                          <a:rPr lang="en-AU" sz="2000" b="0" i="1" smtClean="0">
                            <a:latin typeface="Cambria Math" panose="02040503050406030204" pitchFamily="18" charset="0"/>
                          </a:rPr>
                          <m:t>(</m:t>
                        </m:r>
                        <m:r>
                          <a:rPr lang="en-AU" sz="2000" i="1">
                            <a:latin typeface="Cambria Math" panose="02040503050406030204" pitchFamily="18" charset="0"/>
                          </a:rPr>
                          <m:t>𝑥</m:t>
                        </m:r>
                        <m:r>
                          <a:rPr lang="en-AU" sz="2000" b="0" i="1" smtClean="0">
                            <a:latin typeface="Cambria Math" panose="02040503050406030204" pitchFamily="18" charset="0"/>
                          </a:rPr>
                          <m:t>)</m:t>
                        </m:r>
                      </m:e>
                    </m:d>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𝑡𝑟</m:t>
                    </m:r>
                    <m:d>
                      <m:dPr>
                        <m:ctrlPr>
                          <a:rPr lang="en-AU" sz="2000" b="0" i="1" smtClean="0">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𝔼</m:t>
                        </m:r>
                        <m:d>
                          <m:dPr>
                            <m:begChr m:val="["/>
                            <m:endChr m:val="]"/>
                            <m:ctrlPr>
                              <a:rPr lang="en-AU" sz="2000" i="1">
                                <a:latin typeface="Cambria Math" panose="02040503050406030204" pitchFamily="18" charset="0"/>
                              </a:rPr>
                            </m:ctrlPr>
                          </m:dPr>
                          <m:e>
                            <m:r>
                              <a:rPr lang="en-AU" sz="2000" b="0" i="1" smtClean="0">
                                <a:latin typeface="Cambria Math" panose="02040503050406030204" pitchFamily="18" charset="0"/>
                              </a:rPr>
                              <m:t>𝑥</m:t>
                            </m:r>
                          </m:e>
                        </m:d>
                      </m:e>
                    </m:d>
                  </m:oMath>
                </a14:m>
                <a:endParaRPr lang="en-US" sz="2000" dirty="0"/>
              </a:p>
            </p:txBody>
          </p:sp>
        </mc:Choice>
        <mc:Fallback xmlns="">
          <p:sp>
            <p:nvSpPr>
              <p:cNvPr id="6" name="Content Placeholder 5">
                <a:extLst>
                  <a:ext uri="{FF2B5EF4-FFF2-40B4-BE49-F238E27FC236}">
                    <a16:creationId xmlns:a16="http://schemas.microsoft.com/office/drawing/2014/main" id="{177CEC26-3A1B-38D3-0B58-D0DE7700F861}"/>
                  </a:ext>
                </a:extLst>
              </p:cNvPr>
              <p:cNvSpPr>
                <a:spLocks noGrp="1" noRot="1" noChangeAspect="1" noMove="1" noResize="1" noEditPoints="1" noAdjustHandles="1" noChangeArrowheads="1" noChangeShapeType="1" noTextEdit="1"/>
              </p:cNvSpPr>
              <p:nvPr>
                <p:ph sz="quarter" idx="15"/>
              </p:nvPr>
            </p:nvSpPr>
            <p:spPr>
              <a:blipFill>
                <a:blip r:embed="rId3"/>
                <a:stretch>
                  <a:fillRect l="-3383"/>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5E2434A0-BAB4-F05B-99D2-25BE4235F479}"/>
              </a:ext>
            </a:extLst>
          </p:cNvPr>
          <p:cNvSpPr>
            <a:spLocks noChangeAspect="1"/>
          </p:cNvSpPr>
          <p:nvPr/>
        </p:nvSpPr>
        <p:spPr>
          <a:xfrm>
            <a:off x="11574054" y="2059777"/>
            <a:ext cx="375487" cy="375487"/>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000" dirty="0"/>
              <a:t>A</a:t>
            </a:r>
          </a:p>
        </p:txBody>
      </p:sp>
      <p:sp>
        <p:nvSpPr>
          <p:cNvPr id="8" name="Oval 7">
            <a:extLst>
              <a:ext uri="{FF2B5EF4-FFF2-40B4-BE49-F238E27FC236}">
                <a16:creationId xmlns:a16="http://schemas.microsoft.com/office/drawing/2014/main" id="{04727D62-3269-0D02-F982-8FEDC84629A8}"/>
              </a:ext>
            </a:extLst>
          </p:cNvPr>
          <p:cNvSpPr>
            <a:spLocks noChangeAspect="1"/>
          </p:cNvSpPr>
          <p:nvPr/>
        </p:nvSpPr>
        <p:spPr>
          <a:xfrm>
            <a:off x="11574056" y="2508740"/>
            <a:ext cx="375487" cy="375487"/>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000" dirty="0"/>
              <a:t>B</a:t>
            </a:r>
          </a:p>
        </p:txBody>
      </p:sp>
      <p:sp>
        <p:nvSpPr>
          <p:cNvPr id="9" name="Oval 8">
            <a:extLst>
              <a:ext uri="{FF2B5EF4-FFF2-40B4-BE49-F238E27FC236}">
                <a16:creationId xmlns:a16="http://schemas.microsoft.com/office/drawing/2014/main" id="{CBF7D5C4-C6A1-CA4E-01DC-8E432E52D9A8}"/>
              </a:ext>
            </a:extLst>
          </p:cNvPr>
          <p:cNvSpPr>
            <a:spLocks noChangeAspect="1"/>
          </p:cNvSpPr>
          <p:nvPr/>
        </p:nvSpPr>
        <p:spPr>
          <a:xfrm>
            <a:off x="11574056" y="2957703"/>
            <a:ext cx="375487" cy="375487"/>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000" dirty="0"/>
              <a:t>C</a:t>
            </a:r>
          </a:p>
        </p:txBody>
      </p:sp>
      <p:sp>
        <p:nvSpPr>
          <p:cNvPr id="10" name="Oval 9">
            <a:extLst>
              <a:ext uri="{FF2B5EF4-FFF2-40B4-BE49-F238E27FC236}">
                <a16:creationId xmlns:a16="http://schemas.microsoft.com/office/drawing/2014/main" id="{7A8E339E-692D-A3FF-B4DC-77B6CC4E7B7D}"/>
              </a:ext>
            </a:extLst>
          </p:cNvPr>
          <p:cNvSpPr>
            <a:spLocks noChangeAspect="1"/>
          </p:cNvSpPr>
          <p:nvPr/>
        </p:nvSpPr>
        <p:spPr>
          <a:xfrm>
            <a:off x="11574056" y="3406666"/>
            <a:ext cx="375487" cy="375487"/>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000" dirty="0"/>
              <a:t>D</a:t>
            </a:r>
          </a:p>
        </p:txBody>
      </p:sp>
      <p:sp>
        <p:nvSpPr>
          <p:cNvPr id="11" name="Oval 10">
            <a:extLst>
              <a:ext uri="{FF2B5EF4-FFF2-40B4-BE49-F238E27FC236}">
                <a16:creationId xmlns:a16="http://schemas.microsoft.com/office/drawing/2014/main" id="{345A137A-BDFF-34F0-48E2-17B1A724299A}"/>
              </a:ext>
            </a:extLst>
          </p:cNvPr>
          <p:cNvSpPr>
            <a:spLocks noChangeAspect="1"/>
          </p:cNvSpPr>
          <p:nvPr/>
        </p:nvSpPr>
        <p:spPr>
          <a:xfrm>
            <a:off x="11574055" y="4331283"/>
            <a:ext cx="375487" cy="375487"/>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000" dirty="0"/>
              <a:t>E</a:t>
            </a:r>
          </a:p>
        </p:txBody>
      </p:sp>
      <p:sp>
        <p:nvSpPr>
          <p:cNvPr id="15" name="Rectangle 14">
            <a:extLst>
              <a:ext uri="{FF2B5EF4-FFF2-40B4-BE49-F238E27FC236}">
                <a16:creationId xmlns:a16="http://schemas.microsoft.com/office/drawing/2014/main" id="{4C7B466A-9A1F-6E3F-FD27-72F762213D27}"/>
              </a:ext>
            </a:extLst>
          </p:cNvPr>
          <p:cNvSpPr/>
          <p:nvPr/>
        </p:nvSpPr>
        <p:spPr>
          <a:xfrm>
            <a:off x="3112652" y="847288"/>
            <a:ext cx="2650585" cy="722189"/>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AD9CF69-091F-28AE-115C-276AE22E9677}"/>
              </a:ext>
            </a:extLst>
          </p:cNvPr>
          <p:cNvSpPr txBox="1"/>
          <p:nvPr/>
        </p:nvSpPr>
        <p:spPr>
          <a:xfrm>
            <a:off x="6707370" y="186117"/>
            <a:ext cx="1451201" cy="523220"/>
          </a:xfrm>
          <a:prstGeom prst="rect">
            <a:avLst/>
          </a:prstGeom>
          <a:noFill/>
        </p:spPr>
        <p:txBody>
          <a:bodyPr wrap="square">
            <a:spAutoFit/>
          </a:bodyPr>
          <a:lstStyle/>
          <a:p>
            <a:r>
              <a:rPr lang="en-US" sz="2800" b="1" i="1" dirty="0">
                <a:solidFill>
                  <a:srgbClr val="FF0000"/>
                </a:solidFill>
                <a:latin typeface="Book Antiqua" panose="02040602050305030304" pitchFamily="18" charset="0"/>
              </a:rPr>
              <a:t>Scalar</a:t>
            </a:r>
          </a:p>
        </p:txBody>
      </p:sp>
      <p:cxnSp>
        <p:nvCxnSpPr>
          <p:cNvPr id="19" name="Curved Connector 18">
            <a:extLst>
              <a:ext uri="{FF2B5EF4-FFF2-40B4-BE49-F238E27FC236}">
                <a16:creationId xmlns:a16="http://schemas.microsoft.com/office/drawing/2014/main" id="{7457B71D-0B5E-91F6-D217-E98F3453D970}"/>
              </a:ext>
            </a:extLst>
          </p:cNvPr>
          <p:cNvCxnSpPr>
            <a:cxnSpLocks/>
            <a:stCxn id="17" idx="1"/>
            <a:endCxn id="15" idx="0"/>
          </p:cNvCxnSpPr>
          <p:nvPr/>
        </p:nvCxnSpPr>
        <p:spPr>
          <a:xfrm rot="10800000" flipV="1">
            <a:off x="4437946" y="447726"/>
            <a:ext cx="2269425" cy="399561"/>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77BC778-A1AD-5930-DE01-701CE53B734A}"/>
              </a:ext>
            </a:extLst>
          </p:cNvPr>
          <p:cNvSpPr>
            <a:spLocks noChangeAspect="1"/>
          </p:cNvSpPr>
          <p:nvPr/>
        </p:nvSpPr>
        <p:spPr>
          <a:xfrm>
            <a:off x="6619162" y="2903183"/>
            <a:ext cx="375487" cy="375487"/>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000" dirty="0"/>
              <a:t>D</a:t>
            </a:r>
          </a:p>
        </p:txBody>
      </p:sp>
      <p:sp>
        <p:nvSpPr>
          <p:cNvPr id="23" name="Oval 22">
            <a:extLst>
              <a:ext uri="{FF2B5EF4-FFF2-40B4-BE49-F238E27FC236}">
                <a16:creationId xmlns:a16="http://schemas.microsoft.com/office/drawing/2014/main" id="{B7D27344-8E0D-E5DC-A435-7B606C50D83D}"/>
              </a:ext>
            </a:extLst>
          </p:cNvPr>
          <p:cNvSpPr>
            <a:spLocks noChangeAspect="1"/>
          </p:cNvSpPr>
          <p:nvPr/>
        </p:nvSpPr>
        <p:spPr>
          <a:xfrm>
            <a:off x="6619162" y="1930696"/>
            <a:ext cx="375487" cy="375487"/>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000" dirty="0"/>
              <a:t>A</a:t>
            </a:r>
          </a:p>
        </p:txBody>
      </p:sp>
      <p:sp>
        <p:nvSpPr>
          <p:cNvPr id="21" name="Rectangle 20">
            <a:extLst>
              <a:ext uri="{FF2B5EF4-FFF2-40B4-BE49-F238E27FC236}">
                <a16:creationId xmlns:a16="http://schemas.microsoft.com/office/drawing/2014/main" id="{76F25A75-1D4B-7B37-C452-A4D79E1233A6}"/>
              </a:ext>
            </a:extLst>
          </p:cNvPr>
          <p:cNvSpPr/>
          <p:nvPr/>
        </p:nvSpPr>
        <p:spPr>
          <a:xfrm>
            <a:off x="3269735" y="3782153"/>
            <a:ext cx="1931440" cy="460336"/>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BF8A99B-2DB3-3F13-E8A3-6BF5CA3B30F8}"/>
              </a:ext>
            </a:extLst>
          </p:cNvPr>
          <p:cNvSpPr txBox="1"/>
          <p:nvPr/>
        </p:nvSpPr>
        <p:spPr>
          <a:xfrm>
            <a:off x="5307355" y="3333190"/>
            <a:ext cx="2800030" cy="461665"/>
          </a:xfrm>
          <a:prstGeom prst="rect">
            <a:avLst/>
          </a:prstGeom>
          <a:noFill/>
        </p:spPr>
        <p:txBody>
          <a:bodyPr wrap="square">
            <a:spAutoFit/>
          </a:bodyPr>
          <a:lstStyle/>
          <a:p>
            <a:pPr algn="ctr"/>
            <a:r>
              <a:rPr lang="en-US" sz="2400" b="1" i="1" dirty="0">
                <a:solidFill>
                  <a:srgbClr val="FF0000"/>
                </a:solidFill>
                <a:latin typeface="Book Antiqua" panose="02040602050305030304" pitchFamily="18" charset="0"/>
              </a:rPr>
              <a:t>Covariance matrix</a:t>
            </a:r>
          </a:p>
        </p:txBody>
      </p:sp>
      <p:cxnSp>
        <p:nvCxnSpPr>
          <p:cNvPr id="25" name="Curved Connector 24">
            <a:extLst>
              <a:ext uri="{FF2B5EF4-FFF2-40B4-BE49-F238E27FC236}">
                <a16:creationId xmlns:a16="http://schemas.microsoft.com/office/drawing/2014/main" id="{7EF967D0-D1E5-371E-A023-D57C8F78834A}"/>
              </a:ext>
            </a:extLst>
          </p:cNvPr>
          <p:cNvCxnSpPr>
            <a:cxnSpLocks/>
            <a:stCxn id="24" idx="1"/>
            <a:endCxn id="21" idx="0"/>
          </p:cNvCxnSpPr>
          <p:nvPr/>
        </p:nvCxnSpPr>
        <p:spPr>
          <a:xfrm rot="10800000" flipV="1">
            <a:off x="4235455" y="3564023"/>
            <a:ext cx="1071900" cy="218130"/>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CF3B281B-0431-0AE3-BE2C-0945F08F5751}"/>
              </a:ext>
            </a:extLst>
          </p:cNvPr>
          <p:cNvSpPr>
            <a:spLocks noChangeAspect="1"/>
          </p:cNvSpPr>
          <p:nvPr/>
        </p:nvSpPr>
        <p:spPr>
          <a:xfrm>
            <a:off x="6619162" y="3849375"/>
            <a:ext cx="375487" cy="375487"/>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000" dirty="0"/>
              <a:t>E</a:t>
            </a:r>
          </a:p>
        </p:txBody>
      </p:sp>
    </p:spTree>
    <p:extLst>
      <p:ext uri="{BB962C8B-B14F-4D97-AF65-F5344CB8AC3E}">
        <p14:creationId xmlns:p14="http://schemas.microsoft.com/office/powerpoint/2010/main" val="137917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22" grpId="0" animBg="1"/>
      <p:bldP spid="23" grpId="0" animBg="1"/>
      <p:bldP spid="21" grpId="0" animBg="1"/>
      <p:bldP spid="24" grpId="0"/>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540276-80F8-0F7F-7C03-E8EFB5C1480B}"/>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A2E7B1-10C7-1CF8-A27C-0847E38A0D59}"/>
                  </a:ext>
                </a:extLst>
              </p:cNvPr>
              <p:cNvSpPr>
                <a:spLocks noGrp="1"/>
              </p:cNvSpPr>
              <p:nvPr>
                <p:ph sz="quarter" idx="12"/>
              </p:nvPr>
            </p:nvSpPr>
            <p:spPr/>
            <p:txBody>
              <a:bodyPr>
                <a:normAutofit/>
              </a:bodyPr>
              <a:lstStyle/>
              <a:p>
                <a:pPr marL="0" indent="0">
                  <a:buNone/>
                </a:pPr>
                <a:br>
                  <a:rPr lang="en-US" sz="2400" dirty="0"/>
                </a:br>
                <a14:m>
                  <m:oMathPara xmlns:m="http://schemas.openxmlformats.org/officeDocument/2006/math">
                    <m:oMathParaPr>
                      <m:jc m:val="centerGroup"/>
                    </m:oMathParaPr>
                    <m:oMath xmlns:m="http://schemas.openxmlformats.org/officeDocument/2006/math">
                      <m:sSub>
                        <m:sSubPr>
                          <m:ctrlPr>
                            <a:rPr lang="en-AU" sz="2400" i="1" dirty="0" smtClean="0">
                              <a:latin typeface="Cambria Math" panose="02040503050406030204" pitchFamily="18" charset="0"/>
                            </a:rPr>
                          </m:ctrlPr>
                        </m:sSubPr>
                        <m:e>
                          <m:r>
                            <a:rPr lang="en-AU" sz="2400" i="1" dirty="0">
                              <a:latin typeface="Cambria Math" panose="02040503050406030204" pitchFamily="18" charset="0"/>
                            </a:rPr>
                            <m:t>𝐷</m:t>
                          </m:r>
                        </m:e>
                        <m:sub>
                          <m:r>
                            <a:rPr lang="en-AU" sz="2400" i="1" dirty="0">
                              <a:latin typeface="Cambria Math" panose="02040503050406030204" pitchFamily="18" charset="0"/>
                            </a:rPr>
                            <m:t>𝐾𝐿</m:t>
                          </m:r>
                        </m:sub>
                      </m:sSub>
                      <m:d>
                        <m:dPr>
                          <m:ctrlPr>
                            <a:rPr lang="en-AU" sz="2400" i="1" dirty="0">
                              <a:latin typeface="Cambria Math" panose="02040503050406030204" pitchFamily="18" charset="0"/>
                            </a:rPr>
                          </m:ctrlPr>
                        </m:dPr>
                        <m:e>
                          <m:r>
                            <a:rPr lang="en-AU" sz="2400" b="0" i="1" dirty="0" smtClean="0">
                              <a:latin typeface="Cambria Math" panose="02040503050406030204" pitchFamily="18" charset="0"/>
                            </a:rPr>
                            <m:t>𝑝</m:t>
                          </m:r>
                          <m:r>
                            <a:rPr lang="en-AU" sz="2400" i="1">
                              <a:latin typeface="Cambria Math" panose="02040503050406030204" pitchFamily="18" charset="0"/>
                            </a:rPr>
                            <m:t>∥</m:t>
                          </m:r>
                          <m:r>
                            <a:rPr lang="en-AU" sz="2400" b="0" i="1" smtClean="0">
                              <a:latin typeface="Cambria Math" panose="02040503050406030204" pitchFamily="18" charset="0"/>
                            </a:rPr>
                            <m:t>𝑞</m:t>
                          </m:r>
                        </m:e>
                      </m:d>
                      <m:r>
                        <a:rPr lang="en-AU" sz="2400" i="1">
                          <a:latin typeface="Cambria Math" panose="02040503050406030204" pitchFamily="18" charset="0"/>
                        </a:rPr>
                        <m:t>=</m:t>
                      </m:r>
                      <m:nary>
                        <m:naryPr>
                          <m:chr m:val="∑"/>
                          <m:supHide m:val="on"/>
                          <m:ctrlPr>
                            <a:rPr lang="en-AU" sz="2400" i="1" dirty="0">
                              <a:latin typeface="Cambria Math" panose="02040503050406030204" pitchFamily="18" charset="0"/>
                            </a:rPr>
                          </m:ctrlPr>
                        </m:naryPr>
                        <m:sub>
                          <m:r>
                            <m:rPr>
                              <m:brk m:alnAt="7"/>
                            </m:rPr>
                            <a:rPr lang="en-AU" sz="2400" b="0" i="1" dirty="0" smtClean="0">
                              <a:latin typeface="Cambria Math" panose="02040503050406030204" pitchFamily="18" charset="0"/>
                            </a:rPr>
                            <m:t>𝑥</m:t>
                          </m:r>
                        </m:sub>
                        <m:sup/>
                        <m:e>
                          <m:r>
                            <a:rPr lang="en-AU" sz="2400" b="0" i="1" smtClean="0">
                              <a:latin typeface="Cambria Math" panose="02040503050406030204" pitchFamily="18" charset="0"/>
                            </a:rPr>
                            <m:t>𝑝</m:t>
                          </m:r>
                          <m:r>
                            <a:rPr lang="en-AU" sz="2400" b="0" i="0" smtClean="0">
                              <a:latin typeface="Cambria Math" panose="02040503050406030204" pitchFamily="18" charset="0"/>
                            </a:rPr>
                            <m:t>(</m:t>
                          </m:r>
                          <m:r>
                            <m:rPr>
                              <m:sty m:val="p"/>
                            </m:rPr>
                            <a:rPr lang="en-AU" sz="2400" b="0" i="0" smtClean="0">
                              <a:latin typeface="Cambria Math" panose="02040503050406030204" pitchFamily="18" charset="0"/>
                            </a:rPr>
                            <m:t>x</m:t>
                          </m:r>
                          <m:r>
                            <a:rPr lang="en-AU" sz="2400" b="0" i="0" smtClean="0">
                              <a:latin typeface="Cambria Math" panose="02040503050406030204" pitchFamily="18" charset="0"/>
                            </a:rPr>
                            <m:t>)</m:t>
                          </m:r>
                          <m:r>
                            <a:rPr lang="en-AU" sz="2400" i="1" smtClean="0">
                              <a:latin typeface="Cambria Math" panose="02040503050406030204" pitchFamily="18" charset="0"/>
                            </a:rPr>
                            <m:t> </m:t>
                          </m:r>
                          <m:d>
                            <m:dPr>
                              <m:ctrlPr>
                                <a:rPr lang="en-AU" sz="2400" i="1" smtClean="0">
                                  <a:latin typeface="Cambria Math" panose="02040503050406030204" pitchFamily="18" charset="0"/>
                                </a:rPr>
                              </m:ctrlPr>
                            </m:dPr>
                            <m:e>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r>
                                <m:rPr>
                                  <m:sty m:val="p"/>
                                </m:rPr>
                                <a:rPr lang="en-AU" sz="2400">
                                  <a:latin typeface="Cambria Math" panose="02040503050406030204" pitchFamily="18" charset="0"/>
                                  <a:ea typeface="Cambria Math" panose="02040503050406030204" pitchFamily="18" charset="0"/>
                                </a:rPr>
                                <m:t>log</m:t>
                              </m:r>
                              <m:f>
                                <m:fPr>
                                  <m:ctrlPr>
                                    <a:rPr lang="en-AU" sz="2400" i="1">
                                      <a:latin typeface="Cambria Math" panose="02040503050406030204" pitchFamily="18" charset="0"/>
                                      <a:ea typeface="Cambria Math" panose="02040503050406030204" pitchFamily="18" charset="0"/>
                                    </a:rPr>
                                  </m:ctrlPr>
                                </m:fPr>
                                <m:num>
                                  <m:d>
                                    <m:dPr>
                                      <m:begChr m:val="|"/>
                                      <m:endChr m:val="|"/>
                                      <m:ctrlPr>
                                        <a:rPr lang="en-AU" sz="2400" i="1">
                                          <a:latin typeface="Cambria Math" panose="02040503050406030204" pitchFamily="18" charset="0"/>
                                          <a:ea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2</m:t>
                                          </m:r>
                                        </m:sub>
                                      </m:sSub>
                                    </m:e>
                                  </m:d>
                                </m:num>
                                <m:den>
                                  <m:d>
                                    <m:dPr>
                                      <m:begChr m:val="|"/>
                                      <m:endChr m:val="|"/>
                                      <m:ctrlPr>
                                        <a:rPr lang="en-AU" sz="2400" i="1">
                                          <a:latin typeface="Cambria Math" panose="02040503050406030204" pitchFamily="18" charset="0"/>
                                          <a:ea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1</m:t>
                                          </m:r>
                                        </m:sub>
                                      </m:sSub>
                                    </m:e>
                                  </m:d>
                                </m:den>
                              </m:f>
                              <m:r>
                                <a:rPr lang="en-AU" sz="2400">
                                  <a:latin typeface="Cambria Math" panose="02040503050406030204" pitchFamily="18" charset="0"/>
                                  <a:ea typeface="Cambria Math" panose="02040503050406030204" pitchFamily="18" charset="0"/>
                                </a:rPr>
                                <m:t>+</m:t>
                              </m:r>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l-GR"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2</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2</m:t>
                                  </m:r>
                                </m:sub>
                                <m:sup>
                                  <m:r>
                                    <a:rPr lang="en-AU" sz="2400" i="1">
                                      <a:latin typeface="Cambria Math" panose="02040503050406030204" pitchFamily="18" charset="0"/>
                                      <a:ea typeface="Cambria Math" panose="02040503050406030204" pitchFamily="18" charset="0"/>
                                    </a:rPr>
                                    <m:t>−1</m:t>
                                  </m:r>
                                </m:sup>
                              </m:sSubSup>
                              <m:r>
                                <a:rPr lang="en-AU" sz="2400" i="1">
                                  <a:latin typeface="Cambria Math" panose="02040503050406030204" pitchFamily="18" charset="0"/>
                                  <a:ea typeface="Cambria Math" panose="02040503050406030204" pitchFamily="18" charset="0"/>
                                </a:rPr>
                                <m:t> </m:t>
                              </m:r>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2</m:t>
                                      </m:r>
                                    </m:sub>
                                  </m:sSub>
                                </m:e>
                              </m:d>
                              <m:r>
                                <a:rPr lang="en-AU" sz="2400" smtClean="0">
                                  <a:latin typeface="Cambria Math" panose="02040503050406030204" pitchFamily="18" charset="0"/>
                                  <a:ea typeface="Cambria Math" panose="02040503050406030204" pitchFamily="18" charset="0"/>
                                </a:rPr>
                                <m:t>−</m:t>
                              </m:r>
                              <m:f>
                                <m:fPr>
                                  <m:ctrlPr>
                                    <a:rPr lang="en-AU" sz="2400" i="1" smtClean="0">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l-GR"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1</m:t>
                                  </m:r>
                                </m:sub>
                                <m:sup>
                                  <m:r>
                                    <a:rPr lang="en-AU" sz="2400" i="1">
                                      <a:latin typeface="Cambria Math" panose="02040503050406030204" pitchFamily="18" charset="0"/>
                                      <a:ea typeface="Cambria Math" panose="02040503050406030204" pitchFamily="18" charset="0"/>
                                    </a:rPr>
                                    <m:t>−1</m:t>
                                  </m:r>
                                </m:sup>
                              </m:sSubSup>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d>
                        </m:e>
                      </m:nary>
                    </m:oMath>
                  </m:oMathPara>
                </a14:m>
                <a:endParaRPr lang="en-US" sz="2400" dirty="0"/>
              </a:p>
              <a:p>
                <a:r>
                  <a:rPr lang="en-US" sz="2400" dirty="0"/>
                  <a:t>Now, let’s consider part by part:</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AU" sz="2400" i="1" dirty="0" smtClean="0">
                              <a:latin typeface="Cambria Math" panose="02040503050406030204" pitchFamily="18" charset="0"/>
                            </a:rPr>
                          </m:ctrlPr>
                        </m:naryPr>
                        <m:sub>
                          <m:r>
                            <m:rPr>
                              <m:brk m:alnAt="7"/>
                            </m:rPr>
                            <a:rPr lang="en-AU" sz="2400" b="0" i="1" dirty="0" smtClean="0">
                              <a:latin typeface="Cambria Math" panose="02040503050406030204" pitchFamily="18" charset="0"/>
                            </a:rPr>
                            <m:t>𝑥</m:t>
                          </m:r>
                        </m:sub>
                        <m:sup/>
                        <m:e>
                          <m:r>
                            <a:rPr lang="en-AU" sz="2400" b="0" i="1" smtClean="0">
                              <a:latin typeface="Cambria Math" panose="02040503050406030204" pitchFamily="18" charset="0"/>
                            </a:rPr>
                            <m:t>𝑝</m:t>
                          </m:r>
                          <m:r>
                            <a:rPr lang="en-AU" sz="2400" b="0" i="0" smtClean="0">
                              <a:latin typeface="Cambria Math" panose="02040503050406030204" pitchFamily="18" charset="0"/>
                            </a:rPr>
                            <m:t>(</m:t>
                          </m:r>
                          <m:r>
                            <m:rPr>
                              <m:sty m:val="p"/>
                            </m:rPr>
                            <a:rPr lang="en-AU" sz="2400" b="0" i="0" smtClean="0">
                              <a:latin typeface="Cambria Math" panose="02040503050406030204" pitchFamily="18" charset="0"/>
                            </a:rPr>
                            <m:t>x</m:t>
                          </m:r>
                          <m:r>
                            <a:rPr lang="en-AU" sz="2400" b="0" i="0" smtClean="0">
                              <a:latin typeface="Cambria Math" panose="02040503050406030204" pitchFamily="18" charset="0"/>
                            </a:rPr>
                            <m:t>)</m:t>
                          </m:r>
                          <m:d>
                            <m:dPr>
                              <m:ctrlPr>
                                <a:rPr lang="en-AU" sz="2400" i="1">
                                  <a:latin typeface="Cambria Math" panose="02040503050406030204" pitchFamily="18" charset="0"/>
                                </a:rPr>
                              </m:ctrlPr>
                            </m:dPr>
                            <m:e>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l-GR"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1</m:t>
                                  </m:r>
                                </m:sub>
                                <m:sup>
                                  <m:r>
                                    <a:rPr lang="en-AU" sz="2400" i="1">
                                      <a:latin typeface="Cambria Math" panose="02040503050406030204" pitchFamily="18" charset="0"/>
                                      <a:ea typeface="Cambria Math" panose="02040503050406030204" pitchFamily="18" charset="0"/>
                                    </a:rPr>
                                    <m:t>−1</m:t>
                                  </m:r>
                                </m:sup>
                              </m:sSubSup>
                              <m:r>
                                <a:rPr lang="en-AU" sz="2400" i="1">
                                  <a:latin typeface="Cambria Math" panose="02040503050406030204" pitchFamily="18" charset="0"/>
                                  <a:ea typeface="Cambria Math" panose="02040503050406030204" pitchFamily="18" charset="0"/>
                                </a:rPr>
                                <m:t> </m:t>
                              </m:r>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d>
                        </m:e>
                      </m:nary>
                      <m:r>
                        <a:rPr lang="en-AU" sz="2400" b="0" i="1" smtClean="0">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rPr>
                          </m:ctrlPr>
                        </m:sSubPr>
                        <m:e>
                          <m:r>
                            <a:rPr lang="en-AU" sz="2400" i="1">
                              <a:latin typeface="Cambria Math" panose="02040503050406030204" pitchFamily="18" charset="0"/>
                              <a:ea typeface="Cambria Math" panose="02040503050406030204" pitchFamily="18" charset="0"/>
                            </a:rPr>
                            <m:t>𝔼</m:t>
                          </m:r>
                        </m:e>
                        <m:sub>
                          <m:r>
                            <a:rPr lang="en-AU" sz="2400" b="0" i="1" smtClean="0">
                              <a:latin typeface="Cambria Math" panose="02040503050406030204" pitchFamily="18" charset="0"/>
                              <a:ea typeface="Cambria Math" panose="02040503050406030204" pitchFamily="18" charset="0"/>
                            </a:rPr>
                            <m:t>𝑝</m:t>
                          </m:r>
                        </m:sub>
                      </m:sSub>
                      <m:d>
                        <m:dPr>
                          <m:begChr m:val="["/>
                          <m:endChr m:val="]"/>
                          <m:ctrlPr>
                            <a:rPr lang="en-AU" sz="2400" i="1" smtClean="0">
                              <a:latin typeface="Cambria Math" panose="02040503050406030204" pitchFamily="18" charset="0"/>
                            </a:rPr>
                          </m:ctrlPr>
                        </m:dPr>
                        <m:e>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l-GR"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1</m:t>
                              </m:r>
                            </m:sub>
                            <m:sup>
                              <m:r>
                                <a:rPr lang="en-AU" sz="2400" i="1">
                                  <a:latin typeface="Cambria Math" panose="02040503050406030204" pitchFamily="18" charset="0"/>
                                  <a:ea typeface="Cambria Math" panose="02040503050406030204" pitchFamily="18" charset="0"/>
                                </a:rPr>
                                <m:t>−1</m:t>
                              </m:r>
                            </m:sup>
                          </m:sSubSup>
                          <m:r>
                            <a:rPr lang="en-AU" sz="2400" i="1">
                              <a:latin typeface="Cambria Math" panose="02040503050406030204" pitchFamily="18" charset="0"/>
                              <a:ea typeface="Cambria Math" panose="02040503050406030204" pitchFamily="18" charset="0"/>
                            </a:rPr>
                            <m:t> </m:t>
                          </m:r>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d>
                    </m:oMath>
                  </m:oMathPara>
                </a14:m>
                <a:endParaRPr lang="en-US" sz="2400" dirty="0"/>
              </a:p>
            </p:txBody>
          </p:sp>
        </mc:Choice>
        <mc:Fallback xmlns="">
          <p:sp>
            <p:nvSpPr>
              <p:cNvPr id="3" name="Content Placeholder 2">
                <a:extLst>
                  <a:ext uri="{FF2B5EF4-FFF2-40B4-BE49-F238E27FC236}">
                    <a16:creationId xmlns:a16="http://schemas.microsoft.com/office/drawing/2014/main" id="{52A2E7B1-10C7-1CF8-A27C-0847E38A0D59}"/>
                  </a:ext>
                </a:extLst>
              </p:cNvPr>
              <p:cNvSpPr>
                <a:spLocks noGrp="1" noRot="1" noChangeAspect="1" noMove="1" noResize="1" noEditPoints="1" noAdjustHandles="1" noChangeArrowheads="1" noChangeShapeType="1" noTextEdit="1"/>
              </p:cNvSpPr>
              <p:nvPr>
                <p:ph sz="quarter" idx="12"/>
              </p:nvPr>
            </p:nvSpPr>
            <p:spPr>
              <a:blipFill>
                <a:blip r:embed="rId2"/>
                <a:stretch>
                  <a:fillRect l="-762" t="-296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A06CA12-0458-20CF-E0C9-7CA5AD27089E}"/>
              </a:ext>
            </a:extLst>
          </p:cNvPr>
          <p:cNvSpPr>
            <a:spLocks noGrp="1"/>
          </p:cNvSpPr>
          <p:nvPr>
            <p:ph type="sldNum" sz="quarter" idx="14"/>
          </p:nvPr>
        </p:nvSpPr>
        <p:spPr/>
        <p:txBody>
          <a:bodyPr/>
          <a:lstStyle/>
          <a:p>
            <a:fld id="{F5AEA0E0-5CC6-4BD0-905C-A0021E419432}" type="slidenum">
              <a:rPr lang="en-GB" smtClean="0"/>
              <a:pPr/>
              <a:t>17</a:t>
            </a:fld>
            <a:endParaRPr lang="en-GB" dirty="0"/>
          </a:p>
        </p:txBody>
      </p:sp>
      <p:sp>
        <p:nvSpPr>
          <p:cNvPr id="5" name="Rectangle 4">
            <a:extLst>
              <a:ext uri="{FF2B5EF4-FFF2-40B4-BE49-F238E27FC236}">
                <a16:creationId xmlns:a16="http://schemas.microsoft.com/office/drawing/2014/main" id="{D438DF56-E97A-5B94-A550-9DA72B5F34F6}"/>
              </a:ext>
            </a:extLst>
          </p:cNvPr>
          <p:cNvSpPr/>
          <p:nvPr/>
        </p:nvSpPr>
        <p:spPr>
          <a:xfrm>
            <a:off x="8464492" y="1350628"/>
            <a:ext cx="3095537" cy="847287"/>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Callout 6">
            <a:extLst>
              <a:ext uri="{FF2B5EF4-FFF2-40B4-BE49-F238E27FC236}">
                <a16:creationId xmlns:a16="http://schemas.microsoft.com/office/drawing/2014/main" id="{C1065A8A-5BAC-D141-1FDE-97B1890D5E92}"/>
              </a:ext>
            </a:extLst>
          </p:cNvPr>
          <p:cNvSpPr/>
          <p:nvPr/>
        </p:nvSpPr>
        <p:spPr>
          <a:xfrm rot="16200000">
            <a:off x="7923400" y="1993575"/>
            <a:ext cx="1203823" cy="3770851"/>
          </a:xfrm>
          <a:prstGeom prst="leftArrowCallout">
            <a:avLst/>
          </a:prstGeom>
          <a:noFill/>
          <a:ln w="38100">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E3FBBA0-114C-E633-BFFF-4EC49E2C25CC}"/>
                  </a:ext>
                </a:extLst>
              </p:cNvPr>
              <p:cNvSpPr txBox="1"/>
              <p:nvPr/>
            </p:nvSpPr>
            <p:spPr>
              <a:xfrm>
                <a:off x="8115299" y="4480912"/>
                <a:ext cx="820024" cy="14184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4400" b="0" i="1" smtClean="0">
                              <a:latin typeface="Cambria Math" panose="02040503050406030204" pitchFamily="18" charset="0"/>
                              <a:ea typeface="Cambria Math" panose="02040503050406030204" pitchFamily="18" charset="0"/>
                            </a:rPr>
                          </m:ctrlPr>
                        </m:fPr>
                        <m:num>
                          <m:r>
                            <a:rPr lang="en-AU" sz="4400" b="0" i="1" smtClean="0">
                              <a:latin typeface="Cambria Math" panose="02040503050406030204" pitchFamily="18" charset="0"/>
                              <a:ea typeface="Cambria Math" panose="02040503050406030204" pitchFamily="18" charset="0"/>
                            </a:rPr>
                            <m:t>𝑘</m:t>
                          </m:r>
                        </m:num>
                        <m:den>
                          <m:r>
                            <a:rPr lang="en-AU" sz="4400" b="0" i="1" smtClean="0">
                              <a:latin typeface="Cambria Math" panose="02040503050406030204" pitchFamily="18" charset="0"/>
                              <a:ea typeface="Cambria Math" panose="02040503050406030204" pitchFamily="18" charset="0"/>
                            </a:rPr>
                            <m:t>2</m:t>
                          </m:r>
                        </m:den>
                      </m:f>
                    </m:oMath>
                  </m:oMathPara>
                </a14:m>
                <a:endParaRPr lang="en-US" sz="4400" dirty="0"/>
              </a:p>
            </p:txBody>
          </p:sp>
        </mc:Choice>
        <mc:Fallback xmlns="">
          <p:sp>
            <p:nvSpPr>
              <p:cNvPr id="9" name="TextBox 8">
                <a:extLst>
                  <a:ext uri="{FF2B5EF4-FFF2-40B4-BE49-F238E27FC236}">
                    <a16:creationId xmlns:a16="http://schemas.microsoft.com/office/drawing/2014/main" id="{9E3FBBA0-114C-E633-BFFF-4EC49E2C25CC}"/>
                  </a:ext>
                </a:extLst>
              </p:cNvPr>
              <p:cNvSpPr txBox="1">
                <a:spLocks noRot="1" noChangeAspect="1" noMove="1" noResize="1" noEditPoints="1" noAdjustHandles="1" noChangeArrowheads="1" noChangeShapeType="1" noTextEdit="1"/>
              </p:cNvSpPr>
              <p:nvPr/>
            </p:nvSpPr>
            <p:spPr>
              <a:xfrm>
                <a:off x="8115299" y="4480912"/>
                <a:ext cx="820024" cy="1418402"/>
              </a:xfrm>
              <a:prstGeom prst="rect">
                <a:avLst/>
              </a:prstGeom>
              <a:blipFill>
                <a:blip r:embed="rId3"/>
                <a:stretch>
                  <a:fillRect b="-5310"/>
                </a:stretch>
              </a:blipFill>
            </p:spPr>
            <p:txBody>
              <a:bodyPr/>
              <a:lstStyle/>
              <a:p>
                <a:r>
                  <a:rPr lang="en-US">
                    <a:noFill/>
                  </a:rPr>
                  <a:t> </a:t>
                </a:r>
              </a:p>
            </p:txBody>
          </p:sp>
        </mc:Fallback>
      </mc:AlternateContent>
    </p:spTree>
    <p:extLst>
      <p:ext uri="{BB962C8B-B14F-4D97-AF65-F5344CB8AC3E}">
        <p14:creationId xmlns:p14="http://schemas.microsoft.com/office/powerpoint/2010/main" val="178513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540276-80F8-0F7F-7C03-E8EFB5C1480B}"/>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A2E7B1-10C7-1CF8-A27C-0847E38A0D59}"/>
                  </a:ext>
                </a:extLst>
              </p:cNvPr>
              <p:cNvSpPr>
                <a:spLocks noGrp="1"/>
              </p:cNvSpPr>
              <p:nvPr>
                <p:ph sz="quarter" idx="12"/>
              </p:nvPr>
            </p:nvSpPr>
            <p:spPr/>
            <p:txBody>
              <a:bodyPr>
                <a:normAutofit/>
              </a:bodyPr>
              <a:lstStyle/>
              <a:p>
                <a:pPr marL="0" indent="0">
                  <a:buNone/>
                </a:pPr>
                <a:br>
                  <a:rPr lang="en-US" sz="2400" dirty="0"/>
                </a:br>
                <a14:m>
                  <m:oMathPara xmlns:m="http://schemas.openxmlformats.org/officeDocument/2006/math">
                    <m:oMathParaPr>
                      <m:jc m:val="centerGroup"/>
                    </m:oMathParaPr>
                    <m:oMath xmlns:m="http://schemas.openxmlformats.org/officeDocument/2006/math">
                      <m:sSub>
                        <m:sSubPr>
                          <m:ctrlPr>
                            <a:rPr lang="en-AU" sz="2400" i="1" dirty="0" smtClean="0">
                              <a:latin typeface="Cambria Math" panose="02040503050406030204" pitchFamily="18" charset="0"/>
                            </a:rPr>
                          </m:ctrlPr>
                        </m:sSubPr>
                        <m:e>
                          <m:r>
                            <a:rPr lang="en-AU" sz="2400" i="1" dirty="0">
                              <a:latin typeface="Cambria Math" panose="02040503050406030204" pitchFamily="18" charset="0"/>
                            </a:rPr>
                            <m:t>𝐷</m:t>
                          </m:r>
                        </m:e>
                        <m:sub>
                          <m:r>
                            <a:rPr lang="en-AU" sz="2400" i="1" dirty="0">
                              <a:latin typeface="Cambria Math" panose="02040503050406030204" pitchFamily="18" charset="0"/>
                            </a:rPr>
                            <m:t>𝐾𝐿</m:t>
                          </m:r>
                        </m:sub>
                      </m:sSub>
                      <m:d>
                        <m:dPr>
                          <m:ctrlPr>
                            <a:rPr lang="en-AU" sz="2400" i="1" dirty="0">
                              <a:latin typeface="Cambria Math" panose="02040503050406030204" pitchFamily="18" charset="0"/>
                            </a:rPr>
                          </m:ctrlPr>
                        </m:dPr>
                        <m:e>
                          <m:r>
                            <a:rPr lang="en-AU" sz="2400" b="0" i="1" dirty="0" smtClean="0">
                              <a:latin typeface="Cambria Math" panose="02040503050406030204" pitchFamily="18" charset="0"/>
                            </a:rPr>
                            <m:t>𝑝</m:t>
                          </m:r>
                          <m:r>
                            <a:rPr lang="en-AU" sz="2400" i="1">
                              <a:latin typeface="Cambria Math" panose="02040503050406030204" pitchFamily="18" charset="0"/>
                            </a:rPr>
                            <m:t>∥</m:t>
                          </m:r>
                          <m:r>
                            <a:rPr lang="en-AU" sz="2400" b="0" i="1" smtClean="0">
                              <a:latin typeface="Cambria Math" panose="02040503050406030204" pitchFamily="18" charset="0"/>
                            </a:rPr>
                            <m:t>𝑞</m:t>
                          </m:r>
                        </m:e>
                      </m:d>
                      <m:r>
                        <a:rPr lang="en-AU" sz="2400" i="1">
                          <a:latin typeface="Cambria Math" panose="02040503050406030204" pitchFamily="18" charset="0"/>
                        </a:rPr>
                        <m:t>=</m:t>
                      </m:r>
                      <m:nary>
                        <m:naryPr>
                          <m:chr m:val="∑"/>
                          <m:supHide m:val="on"/>
                          <m:ctrlPr>
                            <a:rPr lang="en-AU" sz="2400" i="1" dirty="0">
                              <a:latin typeface="Cambria Math" panose="02040503050406030204" pitchFamily="18" charset="0"/>
                            </a:rPr>
                          </m:ctrlPr>
                        </m:naryPr>
                        <m:sub>
                          <m:r>
                            <m:rPr>
                              <m:brk m:alnAt="7"/>
                            </m:rPr>
                            <a:rPr lang="en-AU" sz="2400" b="0" i="1" dirty="0" smtClean="0">
                              <a:latin typeface="Cambria Math" panose="02040503050406030204" pitchFamily="18" charset="0"/>
                            </a:rPr>
                            <m:t>𝑥</m:t>
                          </m:r>
                        </m:sub>
                        <m:sup/>
                        <m:e>
                          <m:r>
                            <a:rPr lang="en-AU" sz="2400" b="0" i="1" smtClean="0">
                              <a:latin typeface="Cambria Math" panose="02040503050406030204" pitchFamily="18" charset="0"/>
                            </a:rPr>
                            <m:t>𝑝</m:t>
                          </m:r>
                          <m:r>
                            <a:rPr lang="en-AU" sz="2400" b="0" i="0" smtClean="0">
                              <a:latin typeface="Cambria Math" panose="02040503050406030204" pitchFamily="18" charset="0"/>
                            </a:rPr>
                            <m:t>(</m:t>
                          </m:r>
                          <m:r>
                            <m:rPr>
                              <m:sty m:val="p"/>
                            </m:rPr>
                            <a:rPr lang="en-AU" sz="2400" b="0" i="0" smtClean="0">
                              <a:latin typeface="Cambria Math" panose="02040503050406030204" pitchFamily="18" charset="0"/>
                            </a:rPr>
                            <m:t>x</m:t>
                          </m:r>
                          <m:r>
                            <a:rPr lang="en-AU" sz="2400" b="0" i="0" smtClean="0">
                              <a:latin typeface="Cambria Math" panose="02040503050406030204" pitchFamily="18" charset="0"/>
                            </a:rPr>
                            <m:t>)</m:t>
                          </m:r>
                          <m:r>
                            <a:rPr lang="en-AU" sz="2400" i="1" smtClean="0">
                              <a:latin typeface="Cambria Math" panose="02040503050406030204" pitchFamily="18" charset="0"/>
                            </a:rPr>
                            <m:t> </m:t>
                          </m:r>
                          <m:d>
                            <m:dPr>
                              <m:ctrlPr>
                                <a:rPr lang="en-AU" sz="2400" i="1" smtClean="0">
                                  <a:latin typeface="Cambria Math" panose="02040503050406030204" pitchFamily="18" charset="0"/>
                                </a:rPr>
                              </m:ctrlPr>
                            </m:dPr>
                            <m:e>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r>
                                <m:rPr>
                                  <m:sty m:val="p"/>
                                </m:rPr>
                                <a:rPr lang="en-AU" sz="2400">
                                  <a:latin typeface="Cambria Math" panose="02040503050406030204" pitchFamily="18" charset="0"/>
                                  <a:ea typeface="Cambria Math" panose="02040503050406030204" pitchFamily="18" charset="0"/>
                                </a:rPr>
                                <m:t>log</m:t>
                              </m:r>
                              <m:f>
                                <m:fPr>
                                  <m:ctrlPr>
                                    <a:rPr lang="en-AU" sz="2400" i="1">
                                      <a:latin typeface="Cambria Math" panose="02040503050406030204" pitchFamily="18" charset="0"/>
                                      <a:ea typeface="Cambria Math" panose="02040503050406030204" pitchFamily="18" charset="0"/>
                                    </a:rPr>
                                  </m:ctrlPr>
                                </m:fPr>
                                <m:num>
                                  <m:d>
                                    <m:dPr>
                                      <m:begChr m:val="|"/>
                                      <m:endChr m:val="|"/>
                                      <m:ctrlPr>
                                        <a:rPr lang="en-AU" sz="2400" i="1">
                                          <a:latin typeface="Cambria Math" panose="02040503050406030204" pitchFamily="18" charset="0"/>
                                          <a:ea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2</m:t>
                                          </m:r>
                                        </m:sub>
                                      </m:sSub>
                                    </m:e>
                                  </m:d>
                                </m:num>
                                <m:den>
                                  <m:d>
                                    <m:dPr>
                                      <m:begChr m:val="|"/>
                                      <m:endChr m:val="|"/>
                                      <m:ctrlPr>
                                        <a:rPr lang="en-AU" sz="2400" i="1">
                                          <a:latin typeface="Cambria Math" panose="02040503050406030204" pitchFamily="18" charset="0"/>
                                          <a:ea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1</m:t>
                                          </m:r>
                                        </m:sub>
                                      </m:sSub>
                                    </m:e>
                                  </m:d>
                                </m:den>
                              </m:f>
                              <m:r>
                                <a:rPr lang="en-AU" sz="2400">
                                  <a:latin typeface="Cambria Math" panose="02040503050406030204" pitchFamily="18" charset="0"/>
                                  <a:ea typeface="Cambria Math" panose="02040503050406030204" pitchFamily="18" charset="0"/>
                                </a:rPr>
                                <m:t>+</m:t>
                              </m:r>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l-GR"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2</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2</m:t>
                                  </m:r>
                                </m:sub>
                                <m:sup>
                                  <m:r>
                                    <a:rPr lang="en-AU" sz="2400" i="1">
                                      <a:latin typeface="Cambria Math" panose="02040503050406030204" pitchFamily="18" charset="0"/>
                                      <a:ea typeface="Cambria Math" panose="02040503050406030204" pitchFamily="18" charset="0"/>
                                    </a:rPr>
                                    <m:t>−1</m:t>
                                  </m:r>
                                </m:sup>
                              </m:sSubSup>
                              <m:r>
                                <a:rPr lang="en-AU" sz="2400" i="1">
                                  <a:latin typeface="Cambria Math" panose="02040503050406030204" pitchFamily="18" charset="0"/>
                                  <a:ea typeface="Cambria Math" panose="02040503050406030204" pitchFamily="18" charset="0"/>
                                </a:rPr>
                                <m:t> </m:t>
                              </m:r>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2</m:t>
                                      </m:r>
                                    </m:sub>
                                  </m:sSub>
                                </m:e>
                              </m:d>
                              <m:r>
                                <a:rPr lang="en-AU" sz="2400" smtClean="0">
                                  <a:latin typeface="Cambria Math" panose="02040503050406030204" pitchFamily="18" charset="0"/>
                                  <a:ea typeface="Cambria Math" panose="02040503050406030204" pitchFamily="18" charset="0"/>
                                </a:rPr>
                                <m:t>−</m:t>
                              </m:r>
                              <m:f>
                                <m:fPr>
                                  <m:ctrlPr>
                                    <a:rPr lang="en-AU" sz="2400" i="1" smtClean="0">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l-GR"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1</m:t>
                                  </m:r>
                                </m:sub>
                                <m:sup>
                                  <m:r>
                                    <a:rPr lang="en-AU" sz="2400" i="1">
                                      <a:latin typeface="Cambria Math" panose="02040503050406030204" pitchFamily="18" charset="0"/>
                                      <a:ea typeface="Cambria Math" panose="02040503050406030204" pitchFamily="18" charset="0"/>
                                    </a:rPr>
                                    <m:t>−1</m:t>
                                  </m:r>
                                </m:sup>
                              </m:sSubSup>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d>
                        </m:e>
                      </m:nary>
                    </m:oMath>
                  </m:oMathPara>
                </a14:m>
                <a:endParaRPr lang="en-US" sz="2400" dirty="0"/>
              </a:p>
              <a:p>
                <a:r>
                  <a:rPr lang="en-US" sz="2400" dirty="0"/>
                  <a:t>Now, let’s consider the second part:</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AU" sz="2400" i="1" dirty="0" smtClean="0">
                              <a:latin typeface="Cambria Math" panose="02040503050406030204" pitchFamily="18" charset="0"/>
                            </a:rPr>
                          </m:ctrlPr>
                        </m:naryPr>
                        <m:sub>
                          <m:r>
                            <m:rPr>
                              <m:brk m:alnAt="7"/>
                            </m:rPr>
                            <a:rPr lang="en-AU" sz="2400" b="0" i="1" dirty="0" smtClean="0">
                              <a:latin typeface="Cambria Math" panose="02040503050406030204" pitchFamily="18" charset="0"/>
                            </a:rPr>
                            <m:t>𝑥</m:t>
                          </m:r>
                        </m:sub>
                        <m:sup/>
                        <m:e>
                          <m:r>
                            <a:rPr lang="en-AU" sz="2400" b="0" i="1" smtClean="0">
                              <a:latin typeface="Cambria Math" panose="02040503050406030204" pitchFamily="18" charset="0"/>
                            </a:rPr>
                            <m:t>𝑝</m:t>
                          </m:r>
                          <m:r>
                            <a:rPr lang="en-AU" sz="2400" b="0" i="0" smtClean="0">
                              <a:latin typeface="Cambria Math" panose="02040503050406030204" pitchFamily="18" charset="0"/>
                            </a:rPr>
                            <m:t>(</m:t>
                          </m:r>
                          <m:r>
                            <m:rPr>
                              <m:sty m:val="p"/>
                            </m:rPr>
                            <a:rPr lang="en-AU" sz="2400" b="0" i="0" smtClean="0">
                              <a:latin typeface="Cambria Math" panose="02040503050406030204" pitchFamily="18" charset="0"/>
                            </a:rPr>
                            <m:t>x</m:t>
                          </m:r>
                          <m:r>
                            <a:rPr lang="en-AU" sz="2400" b="0" i="0" smtClean="0">
                              <a:latin typeface="Cambria Math" panose="02040503050406030204" pitchFamily="18" charset="0"/>
                            </a:rPr>
                            <m:t>)</m:t>
                          </m:r>
                          <m:d>
                            <m:dPr>
                              <m:ctrlPr>
                                <a:rPr lang="en-AU" sz="2400" i="1">
                                  <a:latin typeface="Cambria Math" panose="02040503050406030204" pitchFamily="18" charset="0"/>
                                </a:rPr>
                              </m:ctrlPr>
                            </m:dPr>
                            <m:e>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l-GR"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2</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2</m:t>
                                  </m:r>
                                </m:sub>
                                <m:sup>
                                  <m:r>
                                    <a:rPr lang="en-AU" sz="2400" i="1">
                                      <a:latin typeface="Cambria Math" panose="02040503050406030204" pitchFamily="18" charset="0"/>
                                      <a:ea typeface="Cambria Math" panose="02040503050406030204" pitchFamily="18" charset="0"/>
                                    </a:rPr>
                                    <m:t>−1</m:t>
                                  </m:r>
                                </m:sup>
                              </m:sSubSup>
                              <m:r>
                                <a:rPr lang="en-AU" sz="2400" i="1">
                                  <a:latin typeface="Cambria Math" panose="02040503050406030204" pitchFamily="18" charset="0"/>
                                  <a:ea typeface="Cambria Math" panose="02040503050406030204" pitchFamily="18" charset="0"/>
                                </a:rPr>
                                <m:t> </m:t>
                              </m:r>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2</m:t>
                                      </m:r>
                                    </m:sub>
                                  </m:sSub>
                                </m:e>
                              </m:d>
                            </m:e>
                          </m:d>
                        </m:e>
                      </m:nary>
                    </m:oMath>
                  </m:oMathPara>
                </a14:m>
                <a:endParaRPr lang="en-US" sz="2400" dirty="0"/>
              </a:p>
            </p:txBody>
          </p:sp>
        </mc:Choice>
        <mc:Fallback xmlns="">
          <p:sp>
            <p:nvSpPr>
              <p:cNvPr id="3" name="Content Placeholder 2">
                <a:extLst>
                  <a:ext uri="{FF2B5EF4-FFF2-40B4-BE49-F238E27FC236}">
                    <a16:creationId xmlns:a16="http://schemas.microsoft.com/office/drawing/2014/main" id="{52A2E7B1-10C7-1CF8-A27C-0847E38A0D59}"/>
                  </a:ext>
                </a:extLst>
              </p:cNvPr>
              <p:cNvSpPr>
                <a:spLocks noGrp="1" noRot="1" noChangeAspect="1" noMove="1" noResize="1" noEditPoints="1" noAdjustHandles="1" noChangeArrowheads="1" noChangeShapeType="1" noTextEdit="1"/>
              </p:cNvSpPr>
              <p:nvPr>
                <p:ph sz="quarter" idx="12"/>
              </p:nvPr>
            </p:nvSpPr>
            <p:spPr>
              <a:blipFill>
                <a:blip r:embed="rId2"/>
                <a:stretch>
                  <a:fillRect l="-762" t="-296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A06CA12-0458-20CF-E0C9-7CA5AD27089E}"/>
              </a:ext>
            </a:extLst>
          </p:cNvPr>
          <p:cNvSpPr>
            <a:spLocks noGrp="1"/>
          </p:cNvSpPr>
          <p:nvPr>
            <p:ph type="sldNum" sz="quarter" idx="14"/>
          </p:nvPr>
        </p:nvSpPr>
        <p:spPr/>
        <p:txBody>
          <a:bodyPr/>
          <a:lstStyle/>
          <a:p>
            <a:fld id="{F5AEA0E0-5CC6-4BD0-905C-A0021E419432}" type="slidenum">
              <a:rPr lang="en-GB" smtClean="0"/>
              <a:pPr/>
              <a:t>18</a:t>
            </a:fld>
            <a:endParaRPr lang="en-GB" dirty="0"/>
          </a:p>
        </p:txBody>
      </p:sp>
      <p:sp>
        <p:nvSpPr>
          <p:cNvPr id="5" name="Rectangle 4">
            <a:extLst>
              <a:ext uri="{FF2B5EF4-FFF2-40B4-BE49-F238E27FC236}">
                <a16:creationId xmlns:a16="http://schemas.microsoft.com/office/drawing/2014/main" id="{D438DF56-E97A-5B94-A550-9DA72B5F34F6}"/>
              </a:ext>
            </a:extLst>
          </p:cNvPr>
          <p:cNvSpPr/>
          <p:nvPr/>
        </p:nvSpPr>
        <p:spPr>
          <a:xfrm>
            <a:off x="4999838" y="1359018"/>
            <a:ext cx="3179428" cy="784966"/>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688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6CD256C-7021-1781-5314-19706673C752}"/>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341B5C5-5BF9-6DA3-4156-4E23AB677E7C}"/>
                  </a:ext>
                </a:extLst>
              </p:cNvPr>
              <p:cNvSpPr>
                <a:spLocks noGrp="1"/>
              </p:cNvSpPr>
              <p:nvPr>
                <p:ph sz="quarter" idx="12"/>
              </p:nvPr>
            </p:nvSpPr>
            <p:spPr/>
            <p:txBody>
              <a:bodyPr>
                <a:normAutofit fontScale="55000" lnSpcReduction="20000"/>
              </a:bodyPr>
              <a:lstStyle/>
              <a:p>
                <a:pPr marL="0" indent="0">
                  <a:buNone/>
                </a:pPr>
                <a14:m>
                  <m:oMathPara xmlns:m="http://schemas.openxmlformats.org/officeDocument/2006/math">
                    <m:oMathParaPr>
                      <m:jc m:val="centerGroup"/>
                    </m:oMathParaPr>
                    <m:oMath xmlns:m="http://schemas.openxmlformats.org/officeDocument/2006/math">
                      <m:nary>
                        <m:naryPr>
                          <m:chr m:val="∑"/>
                          <m:supHide m:val="on"/>
                          <m:ctrlPr>
                            <a:rPr lang="en-AU" sz="2800" i="1" dirty="0" smtClean="0">
                              <a:latin typeface="Cambria Math" panose="02040503050406030204" pitchFamily="18" charset="0"/>
                            </a:rPr>
                          </m:ctrlPr>
                        </m:naryPr>
                        <m:sub>
                          <m:r>
                            <m:rPr>
                              <m:brk m:alnAt="7"/>
                            </m:rPr>
                            <a:rPr lang="en-AU" sz="2800" b="0" i="1" dirty="0" smtClean="0">
                              <a:latin typeface="Cambria Math" panose="02040503050406030204" pitchFamily="18" charset="0"/>
                            </a:rPr>
                            <m:t>𝑥</m:t>
                          </m:r>
                        </m:sub>
                        <m:sup/>
                        <m:e>
                          <m:r>
                            <a:rPr lang="en-AU" sz="2800" b="0" i="1" smtClean="0">
                              <a:latin typeface="Cambria Math" panose="02040503050406030204" pitchFamily="18" charset="0"/>
                            </a:rPr>
                            <m:t>𝑝</m:t>
                          </m:r>
                          <m:r>
                            <a:rPr lang="en-AU" sz="2800" b="0" i="0" smtClean="0">
                              <a:latin typeface="Cambria Math" panose="02040503050406030204" pitchFamily="18" charset="0"/>
                            </a:rPr>
                            <m:t>(</m:t>
                          </m:r>
                          <m:r>
                            <m:rPr>
                              <m:sty m:val="p"/>
                            </m:rPr>
                            <a:rPr lang="en-AU" sz="2800" b="0" i="0" smtClean="0">
                              <a:latin typeface="Cambria Math" panose="02040503050406030204" pitchFamily="18" charset="0"/>
                            </a:rPr>
                            <m:t>x</m:t>
                          </m:r>
                          <m:r>
                            <a:rPr lang="en-AU" sz="2800" b="0" i="0" smtClean="0">
                              <a:latin typeface="Cambria Math" panose="02040503050406030204" pitchFamily="18" charset="0"/>
                            </a:rPr>
                            <m:t>)</m:t>
                          </m:r>
                          <m:d>
                            <m:dPr>
                              <m:ctrlPr>
                                <a:rPr lang="en-AU" sz="2800" i="1">
                                  <a:latin typeface="Cambria Math" panose="02040503050406030204" pitchFamily="18" charset="0"/>
                                </a:rPr>
                              </m:ctrlPr>
                            </m:dPr>
                            <m:e>
                              <m:f>
                                <m:fPr>
                                  <m:ctrlPr>
                                    <a:rPr lang="en-AU" sz="2800" i="1">
                                      <a:latin typeface="Cambria Math" panose="02040503050406030204" pitchFamily="18" charset="0"/>
                                      <a:ea typeface="Cambria Math" panose="02040503050406030204" pitchFamily="18" charset="0"/>
                                    </a:rPr>
                                  </m:ctrlPr>
                                </m:fPr>
                                <m:num>
                                  <m:r>
                                    <a:rPr lang="en-AU" sz="2800" i="1">
                                      <a:latin typeface="Cambria Math" panose="02040503050406030204" pitchFamily="18" charset="0"/>
                                      <a:ea typeface="Cambria Math" panose="02040503050406030204" pitchFamily="18" charset="0"/>
                                    </a:rPr>
                                    <m:t>1</m:t>
                                  </m:r>
                                </m:num>
                                <m:den>
                                  <m:r>
                                    <a:rPr lang="en-AU" sz="2800" i="1">
                                      <a:latin typeface="Cambria Math" panose="02040503050406030204" pitchFamily="18" charset="0"/>
                                      <a:ea typeface="Cambria Math" panose="02040503050406030204" pitchFamily="18" charset="0"/>
                                    </a:rPr>
                                    <m:t>2</m:t>
                                  </m:r>
                                </m:den>
                              </m:f>
                              <m:sSup>
                                <m:sSupPr>
                                  <m:ctrlPr>
                                    <a:rPr lang="el-GR" sz="2800" i="1">
                                      <a:latin typeface="Cambria Math" panose="02040503050406030204" pitchFamily="18" charset="0"/>
                                      <a:ea typeface="Cambria Math" panose="02040503050406030204" pitchFamily="18" charset="0"/>
                                    </a:rPr>
                                  </m:ctrlPr>
                                </m:sSupPr>
                                <m:e>
                                  <m:d>
                                    <m:dPr>
                                      <m:ctrlPr>
                                        <a:rPr lang="el-GR" sz="2800" i="1">
                                          <a:latin typeface="Cambria Math" panose="02040503050406030204" pitchFamily="18" charset="0"/>
                                          <a:ea typeface="Cambria Math" panose="02040503050406030204" pitchFamily="18" charset="0"/>
                                        </a:rPr>
                                      </m:ctrlPr>
                                    </m:dPr>
                                    <m:e>
                                      <m:r>
                                        <a:rPr lang="en-AU" sz="2800" i="1">
                                          <a:latin typeface="Cambria Math" panose="02040503050406030204" pitchFamily="18" charset="0"/>
                                          <a:ea typeface="Cambria Math" panose="02040503050406030204" pitchFamily="18" charset="0"/>
                                        </a:rPr>
                                        <m:t>𝑥</m:t>
                                      </m:r>
                                      <m:r>
                                        <a:rPr lang="en-AU" sz="2800" i="1">
                                          <a:latin typeface="Cambria Math" panose="02040503050406030204" pitchFamily="18" charset="0"/>
                                          <a:ea typeface="Cambria Math" panose="02040503050406030204" pitchFamily="18" charset="0"/>
                                        </a:rPr>
                                        <m:t>−</m:t>
                                      </m:r>
                                      <m:sSub>
                                        <m:sSubPr>
                                          <m:ctrlPr>
                                            <a:rPr lang="en-AU" sz="2800" i="1">
                                              <a:latin typeface="Cambria Math" panose="02040503050406030204" pitchFamily="18" charset="0"/>
                                              <a:ea typeface="Cambria Math" panose="02040503050406030204" pitchFamily="18" charset="0"/>
                                            </a:rPr>
                                          </m:ctrlPr>
                                        </m:sSubPr>
                                        <m:e>
                                          <m:r>
                                            <a:rPr lang="el-GR" sz="2800" i="1">
                                              <a:latin typeface="Cambria Math" panose="02040503050406030204" pitchFamily="18" charset="0"/>
                                              <a:ea typeface="Cambria Math" panose="02040503050406030204" pitchFamily="18" charset="0"/>
                                            </a:rPr>
                                            <m:t>𝜇</m:t>
                                          </m:r>
                                        </m:e>
                                        <m:sub>
                                          <m:r>
                                            <a:rPr lang="en-AU" sz="2800" i="1">
                                              <a:latin typeface="Cambria Math" panose="02040503050406030204" pitchFamily="18" charset="0"/>
                                              <a:ea typeface="Cambria Math" panose="02040503050406030204" pitchFamily="18" charset="0"/>
                                            </a:rPr>
                                            <m:t>2</m:t>
                                          </m:r>
                                        </m:sub>
                                      </m:sSub>
                                    </m:e>
                                  </m:d>
                                </m:e>
                                <m:sup>
                                  <m:r>
                                    <a:rPr lang="en-AU" sz="2800" i="1">
                                      <a:latin typeface="Cambria Math" panose="02040503050406030204" pitchFamily="18" charset="0"/>
                                      <a:ea typeface="Cambria Math" panose="02040503050406030204" pitchFamily="18" charset="0"/>
                                    </a:rPr>
                                    <m:t>𝑇</m:t>
                                  </m:r>
                                </m:sup>
                              </m:sSup>
                              <m:sSubSup>
                                <m:sSubSupPr>
                                  <m:ctrlPr>
                                    <a:rPr lang="en-AU" sz="2800" i="1">
                                      <a:latin typeface="Cambria Math" panose="02040503050406030204" pitchFamily="18" charset="0"/>
                                      <a:ea typeface="Cambria Math" panose="02040503050406030204" pitchFamily="18" charset="0"/>
                                    </a:rPr>
                                  </m:ctrlPr>
                                </m:sSubSupPr>
                                <m:e>
                                  <m:r>
                                    <m:rPr>
                                      <m:sty m:val="p"/>
                                    </m:rPr>
                                    <a:rPr lang="el-GR" sz="2800" i="1">
                                      <a:latin typeface="Cambria Math" panose="02040503050406030204" pitchFamily="18" charset="0"/>
                                      <a:ea typeface="Cambria Math" panose="02040503050406030204" pitchFamily="18" charset="0"/>
                                    </a:rPr>
                                    <m:t>Σ</m:t>
                                  </m:r>
                                </m:e>
                                <m:sub>
                                  <m:r>
                                    <a:rPr lang="en-AU" sz="2800" i="1">
                                      <a:latin typeface="Cambria Math" panose="02040503050406030204" pitchFamily="18" charset="0"/>
                                      <a:ea typeface="Cambria Math" panose="02040503050406030204" pitchFamily="18" charset="0"/>
                                    </a:rPr>
                                    <m:t>2</m:t>
                                  </m:r>
                                </m:sub>
                                <m:sup>
                                  <m:r>
                                    <a:rPr lang="en-AU" sz="2800" i="1">
                                      <a:latin typeface="Cambria Math" panose="02040503050406030204" pitchFamily="18" charset="0"/>
                                      <a:ea typeface="Cambria Math" panose="02040503050406030204" pitchFamily="18" charset="0"/>
                                    </a:rPr>
                                    <m:t>−1</m:t>
                                  </m:r>
                                </m:sup>
                              </m:sSubSup>
                              <m:r>
                                <a:rPr lang="en-AU" sz="2800" i="1">
                                  <a:latin typeface="Cambria Math" panose="02040503050406030204" pitchFamily="18" charset="0"/>
                                  <a:ea typeface="Cambria Math" panose="02040503050406030204" pitchFamily="18" charset="0"/>
                                </a:rPr>
                                <m:t> </m:t>
                              </m:r>
                              <m:d>
                                <m:dPr>
                                  <m:ctrlPr>
                                    <a:rPr lang="el-GR" sz="2800" i="1">
                                      <a:latin typeface="Cambria Math" panose="02040503050406030204" pitchFamily="18" charset="0"/>
                                      <a:ea typeface="Cambria Math" panose="02040503050406030204" pitchFamily="18" charset="0"/>
                                    </a:rPr>
                                  </m:ctrlPr>
                                </m:dPr>
                                <m:e>
                                  <m:r>
                                    <a:rPr lang="en-AU" sz="2800" i="1">
                                      <a:latin typeface="Cambria Math" panose="02040503050406030204" pitchFamily="18" charset="0"/>
                                      <a:ea typeface="Cambria Math" panose="02040503050406030204" pitchFamily="18" charset="0"/>
                                    </a:rPr>
                                    <m:t>𝑥</m:t>
                                  </m:r>
                                  <m:r>
                                    <a:rPr lang="en-AU" sz="2800" i="1">
                                      <a:latin typeface="Cambria Math" panose="02040503050406030204" pitchFamily="18" charset="0"/>
                                      <a:ea typeface="Cambria Math" panose="02040503050406030204" pitchFamily="18" charset="0"/>
                                    </a:rPr>
                                    <m:t>−</m:t>
                                  </m:r>
                                  <m:sSub>
                                    <m:sSubPr>
                                      <m:ctrlPr>
                                        <a:rPr lang="en-AU" sz="2800" i="1">
                                          <a:latin typeface="Cambria Math" panose="02040503050406030204" pitchFamily="18" charset="0"/>
                                          <a:ea typeface="Cambria Math" panose="02040503050406030204" pitchFamily="18" charset="0"/>
                                        </a:rPr>
                                      </m:ctrlPr>
                                    </m:sSubPr>
                                    <m:e>
                                      <m:r>
                                        <a:rPr lang="el-GR" sz="2800" i="1">
                                          <a:latin typeface="Cambria Math" panose="02040503050406030204" pitchFamily="18" charset="0"/>
                                          <a:ea typeface="Cambria Math" panose="02040503050406030204" pitchFamily="18" charset="0"/>
                                        </a:rPr>
                                        <m:t>𝜇</m:t>
                                      </m:r>
                                    </m:e>
                                    <m:sub>
                                      <m:r>
                                        <a:rPr lang="en-AU" sz="2800" i="1">
                                          <a:latin typeface="Cambria Math" panose="02040503050406030204" pitchFamily="18" charset="0"/>
                                          <a:ea typeface="Cambria Math" panose="02040503050406030204" pitchFamily="18" charset="0"/>
                                        </a:rPr>
                                        <m:t>2</m:t>
                                      </m:r>
                                    </m:sub>
                                  </m:sSub>
                                </m:e>
                              </m:d>
                            </m:e>
                          </m:d>
                        </m:e>
                      </m:nary>
                    </m:oMath>
                  </m:oMathPara>
                </a14:m>
                <a:endParaRPr lang="en-US" sz="2800" dirty="0"/>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AU" i="1" dirty="0">
                              <a:latin typeface="Cambria Math" panose="02040503050406030204" pitchFamily="18" charset="0"/>
                            </a:rPr>
                          </m:ctrlPr>
                        </m:naryPr>
                        <m:sub>
                          <m:r>
                            <m:rPr>
                              <m:brk m:alnAt="7"/>
                            </m:rPr>
                            <a:rPr lang="en-AU" i="1" dirty="0">
                              <a:latin typeface="Cambria Math" panose="02040503050406030204" pitchFamily="18" charset="0"/>
                            </a:rPr>
                            <m:t>𝑥</m:t>
                          </m:r>
                        </m:sub>
                        <m:sup/>
                        <m:e>
                          <m:r>
                            <a:rPr lang="en-AU" i="1">
                              <a:latin typeface="Cambria Math" panose="02040503050406030204" pitchFamily="18" charset="0"/>
                            </a:rPr>
                            <m:t>𝑝</m:t>
                          </m:r>
                          <m:r>
                            <a:rPr lang="en-AU">
                              <a:latin typeface="Cambria Math" panose="02040503050406030204" pitchFamily="18" charset="0"/>
                            </a:rPr>
                            <m:t>(</m:t>
                          </m:r>
                          <m:r>
                            <m:rPr>
                              <m:sty m:val="p"/>
                            </m:rPr>
                            <a:rPr lang="en-AU">
                              <a:latin typeface="Cambria Math" panose="02040503050406030204" pitchFamily="18" charset="0"/>
                            </a:rPr>
                            <m:t>x</m:t>
                          </m:r>
                          <m:r>
                            <a:rPr lang="en-AU">
                              <a:latin typeface="Cambria Math" panose="02040503050406030204" pitchFamily="18" charset="0"/>
                            </a:rPr>
                            <m:t>)</m:t>
                          </m:r>
                          <m:d>
                            <m:dPr>
                              <m:ctrlPr>
                                <a:rPr lang="en-AU" i="1">
                                  <a:latin typeface="Cambria Math" panose="02040503050406030204" pitchFamily="18" charset="0"/>
                                </a:rPr>
                              </m:ctrlPr>
                            </m:dPr>
                            <m:e>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sSup>
                                <m:sSupPr>
                                  <m:ctrlPr>
                                    <a:rPr lang="el-GR" i="1">
                                      <a:latin typeface="Cambria Math" panose="02040503050406030204" pitchFamily="18" charset="0"/>
                                      <a:ea typeface="Cambria Math" panose="02040503050406030204" pitchFamily="18" charset="0"/>
                                    </a:rPr>
                                  </m:ctrlPr>
                                </m:sSupPr>
                                <m:e>
                                  <m:d>
                                    <m:dPr>
                                      <m:begChr m:val="["/>
                                      <m:endChr m:val="]"/>
                                      <m:ctrlPr>
                                        <a:rPr lang="el-GR" i="1">
                                          <a:latin typeface="Cambria Math" panose="02040503050406030204" pitchFamily="18" charset="0"/>
                                          <a:ea typeface="Cambria Math" panose="02040503050406030204" pitchFamily="18" charset="0"/>
                                        </a:rPr>
                                      </m:ctrlPr>
                                    </m:d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r>
                                        <a:rPr lang="en-AU" i="1">
                                          <a:latin typeface="Cambria Math" panose="02040503050406030204" pitchFamily="18" charset="0"/>
                                          <a:ea typeface="Cambria Math" panose="02040503050406030204" pitchFamily="18" charset="0"/>
                                        </a:rPr>
                                        <m:t>+</m:t>
                                      </m:r>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d>
                                <m:dPr>
                                  <m:begChr m:val="["/>
                                  <m:endChr m:val="]"/>
                                  <m:ctrlPr>
                                    <a:rPr lang="el-GR" i="1">
                                      <a:latin typeface="Cambria Math" panose="02040503050406030204" pitchFamily="18" charset="0"/>
                                      <a:ea typeface="Cambria Math" panose="02040503050406030204" pitchFamily="18" charset="0"/>
                                    </a:rPr>
                                  </m:ctrlPr>
                                </m:d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r>
                                    <a:rPr lang="en-AU" i="1">
                                      <a:latin typeface="Cambria Math" panose="02040503050406030204" pitchFamily="18" charset="0"/>
                                      <a:ea typeface="Cambria Math" panose="02040503050406030204" pitchFamily="18" charset="0"/>
                                    </a:rPr>
                                    <m:t>+</m:t>
                                  </m:r>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e>
                              </m:d>
                            </m:e>
                          </m:d>
                        </m:e>
                      </m:nary>
                    </m:oMath>
                  </m:oMathPara>
                </a14:m>
                <a:endParaRPr lang="en-US" dirty="0"/>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AU" i="1" dirty="0">
                              <a:latin typeface="Cambria Math" panose="02040503050406030204" pitchFamily="18" charset="0"/>
                            </a:rPr>
                          </m:ctrlPr>
                        </m:naryPr>
                        <m:sub>
                          <m:r>
                            <m:rPr>
                              <m:brk m:alnAt="7"/>
                            </m:rPr>
                            <a:rPr lang="en-AU" i="1" dirty="0">
                              <a:latin typeface="Cambria Math" panose="02040503050406030204" pitchFamily="18" charset="0"/>
                            </a:rPr>
                            <m:t>𝑥</m:t>
                          </m:r>
                        </m:sub>
                        <m:sup/>
                        <m:e>
                          <m:r>
                            <a:rPr lang="en-AU" i="1">
                              <a:latin typeface="Cambria Math" panose="02040503050406030204" pitchFamily="18" charset="0"/>
                            </a:rPr>
                            <m:t>𝑝</m:t>
                          </m:r>
                          <m:r>
                            <a:rPr lang="en-AU">
                              <a:latin typeface="Cambria Math" panose="02040503050406030204" pitchFamily="18" charset="0"/>
                            </a:rPr>
                            <m:t>(</m:t>
                          </m:r>
                          <m:r>
                            <m:rPr>
                              <m:sty m:val="p"/>
                            </m:rPr>
                            <a:rPr lang="en-AU">
                              <a:latin typeface="Cambria Math" panose="02040503050406030204" pitchFamily="18" charset="0"/>
                            </a:rPr>
                            <m:t>x</m:t>
                          </m:r>
                          <m:r>
                            <a:rPr lang="en-AU">
                              <a:latin typeface="Cambria Math" panose="02040503050406030204" pitchFamily="18" charset="0"/>
                            </a:rPr>
                            <m:t>)</m:t>
                          </m:r>
                          <m:d>
                            <m:dPr>
                              <m:ctrlPr>
                                <a:rPr lang="en-AU" i="1">
                                  <a:latin typeface="Cambria Math" panose="02040503050406030204" pitchFamily="18" charset="0"/>
                                </a:rPr>
                              </m:ctrlPr>
                            </m:dPr>
                            <m:e>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d>
                                <m:dPr>
                                  <m:begChr m:val="["/>
                                  <m:endChr m:val="]"/>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e>
                                    <m:sup>
                                      <m:r>
                                        <a:rPr lang="en-AU" i="1">
                                          <a:latin typeface="Cambria Math" panose="02040503050406030204" pitchFamily="18" charset="0"/>
                                          <a:ea typeface="Cambria Math" panose="02040503050406030204" pitchFamily="18" charset="0"/>
                                        </a:rPr>
                                        <m:t>𝑇</m:t>
                                      </m:r>
                                    </m:sup>
                                  </m:sSup>
                                  <m:r>
                                    <a:rPr lang="en-AU" i="1">
                                      <a:latin typeface="Cambria Math" panose="02040503050406030204" pitchFamily="18" charset="0"/>
                                      <a:ea typeface="Cambria Math" panose="02040503050406030204" pitchFamily="18" charset="0"/>
                                    </a:rPr>
                                    <m:t>+</m:t>
                                  </m:r>
                                  <m:sSup>
                                    <m:sSupPr>
                                      <m:ctrlPr>
                                        <a:rPr lang="en-AU"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e>
                                    <m:sup>
                                      <m:r>
                                        <a:rPr lang="en-AU" i="1">
                                          <a:latin typeface="Cambria Math" panose="02040503050406030204" pitchFamily="18" charset="0"/>
                                          <a:ea typeface="Cambria Math" panose="02040503050406030204" pitchFamily="18" charset="0"/>
                                        </a:rPr>
                                        <m:t>𝑇</m:t>
                                      </m:r>
                                    </m:sup>
                                  </m:sSup>
                                </m:e>
                              </m:d>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d>
                                <m:dPr>
                                  <m:begChr m:val="["/>
                                  <m:endChr m:val="]"/>
                                  <m:ctrlPr>
                                    <a:rPr lang="el-GR" i="1">
                                      <a:latin typeface="Cambria Math" panose="02040503050406030204" pitchFamily="18" charset="0"/>
                                      <a:ea typeface="Cambria Math" panose="02040503050406030204" pitchFamily="18" charset="0"/>
                                    </a:rPr>
                                  </m:ctrlPr>
                                </m:d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r>
                                    <a:rPr lang="en-AU" i="1">
                                      <a:latin typeface="Cambria Math" panose="02040503050406030204" pitchFamily="18" charset="0"/>
                                      <a:ea typeface="Cambria Math" panose="02040503050406030204" pitchFamily="18" charset="0"/>
                                    </a:rPr>
                                    <m:t>+</m:t>
                                  </m:r>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e>
                              </m:d>
                            </m:e>
                          </m:d>
                        </m:e>
                      </m:nary>
                    </m:oMath>
                  </m:oMathPara>
                </a14:m>
                <a:endParaRPr lang="en-US" dirty="0"/>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AU" i="1" dirty="0">
                              <a:latin typeface="Cambria Math" panose="02040503050406030204" pitchFamily="18" charset="0"/>
                            </a:rPr>
                          </m:ctrlPr>
                        </m:naryPr>
                        <m:sub>
                          <m:r>
                            <m:rPr>
                              <m:brk m:alnAt="7"/>
                            </m:rPr>
                            <a:rPr lang="en-AU" i="1" dirty="0">
                              <a:latin typeface="Cambria Math" panose="02040503050406030204" pitchFamily="18" charset="0"/>
                            </a:rPr>
                            <m:t>𝑥</m:t>
                          </m:r>
                        </m:sub>
                        <m:sup/>
                        <m:e>
                          <m:r>
                            <a:rPr lang="en-AU" i="1">
                              <a:latin typeface="Cambria Math" panose="02040503050406030204" pitchFamily="18" charset="0"/>
                            </a:rPr>
                            <m:t>𝑝</m:t>
                          </m:r>
                          <m:r>
                            <a:rPr lang="en-AU">
                              <a:latin typeface="Cambria Math" panose="02040503050406030204" pitchFamily="18" charset="0"/>
                            </a:rPr>
                            <m:t>(</m:t>
                          </m:r>
                          <m:r>
                            <m:rPr>
                              <m:sty m:val="p"/>
                            </m:rPr>
                            <a:rPr lang="en-AU">
                              <a:latin typeface="Cambria Math" panose="02040503050406030204" pitchFamily="18" charset="0"/>
                            </a:rPr>
                            <m:t>x</m:t>
                          </m:r>
                          <m:r>
                            <a:rPr lang="en-AU">
                              <a:latin typeface="Cambria Math" panose="02040503050406030204" pitchFamily="18" charset="0"/>
                            </a:rPr>
                            <m:t>)</m:t>
                          </m:r>
                          <m:d>
                            <m:dPr>
                              <m:ctrlPr>
                                <a:rPr lang="en-AU" i="1">
                                  <a:latin typeface="Cambria Math" panose="02040503050406030204" pitchFamily="18" charset="0"/>
                                </a:rPr>
                              </m:ctrlPr>
                            </m:dPr>
                            <m:e>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d>
                                <m:dPr>
                                  <m:begChr m:val="["/>
                                  <m:endChr m:val="]"/>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r>
                                    <a:rPr lang="en-AU" i="1">
                                      <a:latin typeface="Cambria Math" panose="02040503050406030204" pitchFamily="18" charset="0"/>
                                      <a:ea typeface="Cambria Math" panose="02040503050406030204" pitchFamily="18" charset="0"/>
                                    </a:rPr>
                                    <m:t>+</m:t>
                                  </m:r>
                                  <m:sSup>
                                    <m:sSupPr>
                                      <m:ctrlPr>
                                        <a:rPr lang="en-AU"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e>
                              </m:d>
                              <m:d>
                                <m:dPr>
                                  <m:begChr m:val="["/>
                                  <m:endChr m:val="]"/>
                                  <m:ctrlPr>
                                    <a:rPr lang="el-GR" i="1">
                                      <a:latin typeface="Cambria Math" panose="02040503050406030204" pitchFamily="18" charset="0"/>
                                      <a:ea typeface="Cambria Math" panose="02040503050406030204" pitchFamily="18" charset="0"/>
                                    </a:rPr>
                                  </m:ctrlPr>
                                </m:d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r>
                                    <a:rPr lang="en-AU" i="1">
                                      <a:latin typeface="Cambria Math" panose="02040503050406030204" pitchFamily="18" charset="0"/>
                                      <a:ea typeface="Cambria Math" panose="02040503050406030204" pitchFamily="18" charset="0"/>
                                    </a:rPr>
                                    <m:t>+</m:t>
                                  </m:r>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e>
                              </m:d>
                            </m:e>
                          </m:d>
                        </m:e>
                      </m:nary>
                    </m:oMath>
                  </m:oMathPara>
                </a14:m>
                <a:endParaRPr lang="en-US" dirty="0"/>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AU" i="1" dirty="0">
                              <a:latin typeface="Cambria Math" panose="02040503050406030204" pitchFamily="18" charset="0"/>
                            </a:rPr>
                          </m:ctrlPr>
                        </m:naryPr>
                        <m:sub>
                          <m:r>
                            <m:rPr>
                              <m:brk m:alnAt="7"/>
                            </m:rPr>
                            <a:rPr lang="en-AU" i="1" dirty="0">
                              <a:latin typeface="Cambria Math" panose="02040503050406030204" pitchFamily="18" charset="0"/>
                            </a:rPr>
                            <m:t>𝑥</m:t>
                          </m:r>
                        </m:sub>
                        <m:sup/>
                        <m:e>
                          <m:r>
                            <a:rPr lang="en-AU" i="1">
                              <a:latin typeface="Cambria Math" panose="02040503050406030204" pitchFamily="18" charset="0"/>
                            </a:rPr>
                            <m:t>𝑝</m:t>
                          </m:r>
                          <m:r>
                            <a:rPr lang="en-AU">
                              <a:latin typeface="Cambria Math" panose="02040503050406030204" pitchFamily="18" charset="0"/>
                            </a:rPr>
                            <m:t>(</m:t>
                          </m:r>
                          <m:r>
                            <m:rPr>
                              <m:sty m:val="p"/>
                            </m:rPr>
                            <a:rPr lang="en-AU">
                              <a:latin typeface="Cambria Math" panose="02040503050406030204" pitchFamily="18" charset="0"/>
                            </a:rPr>
                            <m:t>x</m:t>
                          </m:r>
                          <m:r>
                            <a:rPr lang="en-AU">
                              <a:latin typeface="Cambria Math" panose="02040503050406030204" pitchFamily="18" charset="0"/>
                            </a:rPr>
                            <m:t>)</m:t>
                          </m:r>
                          <m:d>
                            <m:dPr>
                              <m:ctrlPr>
                                <a:rPr lang="en-AU" i="1">
                                  <a:latin typeface="Cambria Math" panose="02040503050406030204" pitchFamily="18" charset="0"/>
                                </a:rPr>
                              </m:ctrlPr>
                            </m:dPr>
                            <m:e>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d>
                                <m:dPr>
                                  <m:begChr m:val="["/>
                                  <m:endChr m:val="]"/>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r>
                                    <a:rPr lang="en-AU" i="1">
                                      <a:latin typeface="Cambria Math" panose="02040503050406030204" pitchFamily="18" charset="0"/>
                                      <a:ea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r>
                                    <a:rPr lang="en-AU" i="1">
                                      <a:latin typeface="Cambria Math" panose="02040503050406030204" pitchFamily="18" charset="0"/>
                                      <a:ea typeface="Cambria Math" panose="02040503050406030204" pitchFamily="18" charset="0"/>
                                    </a:rPr>
                                    <m:t>+</m:t>
                                  </m:r>
                                  <m:sSup>
                                    <m:sSupPr>
                                      <m:ctrlPr>
                                        <a:rPr lang="en-AU"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r>
                                    <a:rPr lang="en-AU" i="1">
                                      <a:latin typeface="Cambria Math" panose="02040503050406030204" pitchFamily="18" charset="0"/>
                                      <a:ea typeface="Cambria Math" panose="02040503050406030204" pitchFamily="18" charset="0"/>
                                    </a:rPr>
                                    <m:t>+</m:t>
                                  </m:r>
                                  <m:sSup>
                                    <m:sSupPr>
                                      <m:ctrlPr>
                                        <a:rPr lang="en-AU"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e>
                              </m:d>
                            </m:e>
                          </m:d>
                        </m:e>
                      </m:nary>
                    </m:oMath>
                  </m:oMathPara>
                </a14:m>
                <a:endParaRPr lang="en-US" dirty="0"/>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AU" sz="2800" i="1" dirty="0" smtClean="0">
                              <a:latin typeface="Cambria Math" panose="02040503050406030204" pitchFamily="18" charset="0"/>
                            </a:rPr>
                          </m:ctrlPr>
                        </m:naryPr>
                        <m:sub>
                          <m:r>
                            <m:rPr>
                              <m:brk m:alnAt="7"/>
                            </m:rPr>
                            <a:rPr lang="en-AU" sz="2800" b="0" i="1" dirty="0" smtClean="0">
                              <a:latin typeface="Cambria Math" panose="02040503050406030204" pitchFamily="18" charset="0"/>
                            </a:rPr>
                            <m:t>𝑥</m:t>
                          </m:r>
                        </m:sub>
                        <m:sup/>
                        <m:e>
                          <m:r>
                            <a:rPr lang="en-AU" sz="2800" b="0" i="1" smtClean="0">
                              <a:latin typeface="Cambria Math" panose="02040503050406030204" pitchFamily="18" charset="0"/>
                            </a:rPr>
                            <m:t>𝑝</m:t>
                          </m:r>
                          <m:r>
                            <a:rPr lang="en-AU" sz="2800" b="0" i="0" smtClean="0">
                              <a:latin typeface="Cambria Math" panose="02040503050406030204" pitchFamily="18" charset="0"/>
                            </a:rPr>
                            <m:t>(</m:t>
                          </m:r>
                          <m:r>
                            <m:rPr>
                              <m:sty m:val="p"/>
                            </m:rPr>
                            <a:rPr lang="en-AU" sz="2800" b="0" i="0" smtClean="0">
                              <a:latin typeface="Cambria Math" panose="02040503050406030204" pitchFamily="18" charset="0"/>
                            </a:rPr>
                            <m:t>x</m:t>
                          </m:r>
                          <m:r>
                            <a:rPr lang="en-AU" sz="2800" b="0" i="0" smtClean="0">
                              <a:latin typeface="Cambria Math" panose="02040503050406030204" pitchFamily="18" charset="0"/>
                            </a:rPr>
                            <m:t>)</m:t>
                          </m:r>
                          <m:d>
                            <m:dPr>
                              <m:ctrlPr>
                                <a:rPr lang="en-AU" sz="2800" i="1">
                                  <a:latin typeface="Cambria Math" panose="02040503050406030204" pitchFamily="18" charset="0"/>
                                </a:rPr>
                              </m:ctrlPr>
                            </m:dPr>
                            <m:e>
                              <m:f>
                                <m:fPr>
                                  <m:ctrlPr>
                                    <a:rPr lang="en-AU" sz="2800" i="1">
                                      <a:latin typeface="Cambria Math" panose="02040503050406030204" pitchFamily="18" charset="0"/>
                                      <a:ea typeface="Cambria Math" panose="02040503050406030204" pitchFamily="18" charset="0"/>
                                    </a:rPr>
                                  </m:ctrlPr>
                                </m:fPr>
                                <m:num>
                                  <m:r>
                                    <a:rPr lang="en-AU" sz="2800" i="1">
                                      <a:latin typeface="Cambria Math" panose="02040503050406030204" pitchFamily="18" charset="0"/>
                                      <a:ea typeface="Cambria Math" panose="02040503050406030204" pitchFamily="18" charset="0"/>
                                    </a:rPr>
                                    <m:t>1</m:t>
                                  </m:r>
                                </m:num>
                                <m:den>
                                  <m:r>
                                    <a:rPr lang="en-AU" sz="2800" i="1">
                                      <a:latin typeface="Cambria Math" panose="02040503050406030204" pitchFamily="18" charset="0"/>
                                      <a:ea typeface="Cambria Math" panose="02040503050406030204" pitchFamily="18" charset="0"/>
                                    </a:rPr>
                                    <m:t>2</m:t>
                                  </m:r>
                                </m:den>
                              </m:f>
                              <m:d>
                                <m:dPr>
                                  <m:begChr m:val="["/>
                                  <m:endChr m:val="]"/>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r>
                                    <a:rPr lang="en-AU" b="0" i="1" smtClean="0">
                                      <a:latin typeface="Cambria Math" panose="02040503050406030204" pitchFamily="18" charset="0"/>
                                      <a:ea typeface="Cambria Math" panose="02040503050406030204" pitchFamily="18" charset="0"/>
                                    </a:rPr>
                                    <m:t>+2</m:t>
                                  </m:r>
                                  <m:sSup>
                                    <m:sSupPr>
                                      <m:ctrlPr>
                                        <a:rPr lang="el-GR"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r>
                                    <a:rPr lang="en-AU" b="0" i="1" smtClean="0">
                                      <a:latin typeface="Cambria Math" panose="02040503050406030204" pitchFamily="18" charset="0"/>
                                      <a:ea typeface="Cambria Math" panose="02040503050406030204" pitchFamily="18" charset="0"/>
                                    </a:rPr>
                                    <m:t>+</m:t>
                                  </m:r>
                                  <m:sSup>
                                    <m:sSupPr>
                                      <m:ctrlPr>
                                        <a:rPr lang="en-AU"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e>
                              </m:d>
                            </m:e>
                          </m:d>
                        </m:e>
                      </m:nary>
                    </m:oMath>
                  </m:oMathPara>
                </a14:m>
                <a:endParaRPr lang="en-US" sz="2800" dirty="0"/>
              </a:p>
              <a:p>
                <a:pPr marL="0" indent="0">
                  <a:buNone/>
                </a:pPr>
                <a14:m>
                  <m:oMathPara xmlns:m="http://schemas.openxmlformats.org/officeDocument/2006/math">
                    <m:oMathParaPr>
                      <m:jc m:val="centerGroup"/>
                    </m:oMathParaPr>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ea typeface="Cambria Math" panose="02040503050406030204" pitchFamily="18" charset="0"/>
                            </a:rPr>
                            <m:t>𝔼</m:t>
                          </m:r>
                        </m:e>
                        <m:sub>
                          <m:r>
                            <a:rPr lang="en-AU" i="1">
                              <a:latin typeface="Cambria Math" panose="02040503050406030204" pitchFamily="18" charset="0"/>
                              <a:ea typeface="Cambria Math" panose="02040503050406030204" pitchFamily="18" charset="0"/>
                            </a:rPr>
                            <m:t>𝑝</m:t>
                          </m:r>
                        </m:sub>
                      </m:sSub>
                      <m:d>
                        <m:dPr>
                          <m:begChr m:val="["/>
                          <m:endChr m:val="]"/>
                          <m:ctrlPr>
                            <a:rPr lang="el-GR" i="1" smtClean="0">
                              <a:latin typeface="Cambria Math" panose="02040503050406030204" pitchFamily="18" charset="0"/>
                              <a:ea typeface="Cambria Math" panose="02040503050406030204" pitchFamily="18" charset="0"/>
                            </a:rPr>
                          </m:ctrlPr>
                        </m:dPr>
                        <m:e>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sSup>
                            <m:sSupPr>
                              <m:ctrlPr>
                                <a:rPr lang="el-GR"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r>
                            <a:rPr lang="en-AU" i="1">
                              <a:latin typeface="Cambria Math" panose="02040503050406030204" pitchFamily="18" charset="0"/>
                              <a:ea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sSup>
                            <m:sSupPr>
                              <m:ctrlPr>
                                <a:rPr lang="en-AU" i="1">
                                  <a:latin typeface="Cambria Math" panose="02040503050406030204" pitchFamily="18" charset="0"/>
                                  <a:ea typeface="Cambria Math" panose="02040503050406030204" pitchFamily="18" charset="0"/>
                                </a:rPr>
                              </m:ctrlPr>
                            </m:sSupPr>
                            <m:e>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e>
                            <m:sup>
                              <m:r>
                                <a:rPr lang="en-AU" i="1">
                                  <a:latin typeface="Cambria Math" panose="02040503050406030204" pitchFamily="18" charset="0"/>
                                  <a:ea typeface="Cambria Math" panose="02040503050406030204" pitchFamily="18" charset="0"/>
                                </a:rPr>
                                <m:t>𝑇</m:t>
                              </m:r>
                            </m:sup>
                          </m:sSup>
                          <m:sSubSup>
                            <m:sSubSupPr>
                              <m:ctrlPr>
                                <a:rPr lang="en-AU"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up>
                              <m:r>
                                <a:rPr lang="en-AU" i="1">
                                  <a:latin typeface="Cambria Math" panose="02040503050406030204" pitchFamily="18" charset="0"/>
                                  <a:ea typeface="Cambria Math" panose="02040503050406030204" pitchFamily="18" charset="0"/>
                                </a:rPr>
                                <m:t>−1</m:t>
                              </m:r>
                            </m:sup>
                          </m:sSubSup>
                          <m:d>
                            <m:dPr>
                              <m:ctrlPr>
                                <a:rPr lang="el-GR"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e>
                          </m:d>
                        </m:e>
                      </m:d>
                    </m:oMath>
                  </m:oMathPara>
                </a14:m>
                <a:endParaRPr lang="en-US" sz="2800" dirty="0"/>
              </a:p>
              <a:p>
                <a:pPr marL="0" indent="0">
                  <a:buNone/>
                </a:pPr>
                <a:endParaRPr lang="en-US" sz="2800" dirty="0"/>
              </a:p>
              <a:p>
                <a:endParaRPr lang="en-US" dirty="0"/>
              </a:p>
            </p:txBody>
          </p:sp>
        </mc:Choice>
        <mc:Fallback xmlns="">
          <p:sp>
            <p:nvSpPr>
              <p:cNvPr id="6" name="Content Placeholder 5">
                <a:extLst>
                  <a:ext uri="{FF2B5EF4-FFF2-40B4-BE49-F238E27FC236}">
                    <a16:creationId xmlns:a16="http://schemas.microsoft.com/office/drawing/2014/main" id="{C341B5C5-5BF9-6DA3-4156-4E23AB677E7C}"/>
                  </a:ext>
                </a:extLst>
              </p:cNvPr>
              <p:cNvSpPr>
                <a:spLocks noGrp="1" noRot="1" noChangeAspect="1" noMove="1" noResize="1" noEditPoints="1" noAdjustHandles="1" noChangeArrowheads="1" noChangeShapeType="1" noTextEdit="1"/>
              </p:cNvSpPr>
              <p:nvPr>
                <p:ph sz="quarter" idx="12"/>
              </p:nvPr>
            </p:nvSpPr>
            <p:spPr>
              <a:blipFill>
                <a:blip r:embed="rId2"/>
                <a:stretch>
                  <a:fillRect t="-8245" b="-42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E16F5E5-E3C6-9D5D-A085-F1FAF35BD2A2}"/>
              </a:ext>
            </a:extLst>
          </p:cNvPr>
          <p:cNvSpPr>
            <a:spLocks noGrp="1"/>
          </p:cNvSpPr>
          <p:nvPr>
            <p:ph type="sldNum" sz="quarter" idx="14"/>
          </p:nvPr>
        </p:nvSpPr>
        <p:spPr/>
        <p:txBody>
          <a:bodyPr/>
          <a:lstStyle/>
          <a:p>
            <a:fld id="{F5AEA0E0-5CC6-4BD0-905C-A0021E419432}" type="slidenum">
              <a:rPr lang="en-GB" smtClean="0"/>
              <a:pPr/>
              <a:t>19</a:t>
            </a:fld>
            <a:endParaRPr lang="en-GB" dirty="0"/>
          </a:p>
        </p:txBody>
      </p:sp>
      <p:sp>
        <p:nvSpPr>
          <p:cNvPr id="7" name="Left Arrow Callout 6">
            <a:extLst>
              <a:ext uri="{FF2B5EF4-FFF2-40B4-BE49-F238E27FC236}">
                <a16:creationId xmlns:a16="http://schemas.microsoft.com/office/drawing/2014/main" id="{BB992A79-F5DB-7C57-EAB0-DB56470C412C}"/>
              </a:ext>
            </a:extLst>
          </p:cNvPr>
          <p:cNvSpPr/>
          <p:nvPr/>
        </p:nvSpPr>
        <p:spPr>
          <a:xfrm rot="16200000">
            <a:off x="6065243" y="2273417"/>
            <a:ext cx="671120" cy="3959601"/>
          </a:xfrm>
          <a:prstGeom prst="leftArrowCallout">
            <a:avLst/>
          </a:prstGeom>
          <a:noFill/>
          <a:ln w="38100">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3764E3-6284-7EAF-2D81-A217F0A6F659}"/>
              </a:ext>
            </a:extLst>
          </p:cNvPr>
          <p:cNvSpPr/>
          <p:nvPr/>
        </p:nvSpPr>
        <p:spPr>
          <a:xfrm>
            <a:off x="5398318" y="4748457"/>
            <a:ext cx="2004969" cy="394281"/>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29F5F24-18DE-4D90-E475-AF7938BA1F35}"/>
                  </a:ext>
                </a:extLst>
              </p:cNvPr>
              <p:cNvSpPr txBox="1"/>
              <p:nvPr/>
            </p:nvSpPr>
            <p:spPr>
              <a:xfrm>
                <a:off x="9275776" y="3105834"/>
                <a:ext cx="2916224" cy="646331"/>
              </a:xfrm>
              <a:prstGeom prst="rect">
                <a:avLst/>
              </a:prstGeom>
              <a:noFill/>
            </p:spPr>
            <p:txBody>
              <a:bodyPr wrap="square">
                <a:spAutoFit/>
              </a:bodyPr>
              <a:lstStyle/>
              <a:p>
                <a:r>
                  <a:rPr lang="en-AU" b="1" dirty="0">
                    <a:latin typeface="Book Antiqua" panose="02040602050305030304" pitchFamily="18" charset="0"/>
                    <a:ea typeface="Cambria Math" panose="02040503050406030204" pitchFamily="18" charset="0"/>
                  </a:rPr>
                  <a:t>If A is a symmetric matrix, then </a:t>
                </a:r>
                <a14:m>
                  <m:oMath xmlns:m="http://schemas.openxmlformats.org/officeDocument/2006/math">
                    <m:sSup>
                      <m:sSupPr>
                        <m:ctrlPr>
                          <a:rPr lang="en-AU" b="1" i="1" smtClean="0">
                            <a:latin typeface="Cambria Math" panose="02040503050406030204" pitchFamily="18" charset="0"/>
                            <a:ea typeface="Cambria Math" panose="02040503050406030204" pitchFamily="18" charset="0"/>
                          </a:rPr>
                        </m:ctrlPr>
                      </m:sSupPr>
                      <m:e>
                        <m:r>
                          <a:rPr lang="en-AU" b="1" i="1" smtClean="0">
                            <a:latin typeface="Cambria Math" panose="02040503050406030204" pitchFamily="18" charset="0"/>
                            <a:ea typeface="Cambria Math" panose="02040503050406030204" pitchFamily="18" charset="0"/>
                          </a:rPr>
                          <m:t>𝒙</m:t>
                        </m:r>
                      </m:e>
                      <m:sup>
                        <m:r>
                          <a:rPr lang="en-AU" b="1" i="1" smtClean="0">
                            <a:latin typeface="Cambria Math" panose="02040503050406030204" pitchFamily="18" charset="0"/>
                            <a:ea typeface="Cambria Math" panose="02040503050406030204" pitchFamily="18" charset="0"/>
                          </a:rPr>
                          <m:t>𝑻</m:t>
                        </m:r>
                      </m:sup>
                    </m:sSup>
                    <m:r>
                      <a:rPr lang="en-AU" b="1" i="1" smtClean="0">
                        <a:latin typeface="Cambria Math" panose="02040503050406030204" pitchFamily="18" charset="0"/>
                        <a:ea typeface="Cambria Math" panose="02040503050406030204" pitchFamily="18" charset="0"/>
                      </a:rPr>
                      <m:t>𝑨𝒚</m:t>
                    </m:r>
                    <m:r>
                      <a:rPr lang="en-AU" b="1" i="1" smtClean="0">
                        <a:latin typeface="Cambria Math" panose="02040503050406030204" pitchFamily="18" charset="0"/>
                        <a:ea typeface="Cambria Math" panose="02040503050406030204" pitchFamily="18" charset="0"/>
                      </a:rPr>
                      <m:t>=</m:t>
                    </m:r>
                    <m:sSup>
                      <m:sSupPr>
                        <m:ctrlPr>
                          <a:rPr lang="en-AU" b="1" i="1">
                            <a:latin typeface="Cambria Math" panose="02040503050406030204" pitchFamily="18" charset="0"/>
                            <a:ea typeface="Cambria Math" panose="02040503050406030204" pitchFamily="18" charset="0"/>
                          </a:rPr>
                        </m:ctrlPr>
                      </m:sSupPr>
                      <m:e>
                        <m:r>
                          <a:rPr lang="en-AU" b="1" i="1" smtClean="0">
                            <a:latin typeface="Cambria Math" panose="02040503050406030204" pitchFamily="18" charset="0"/>
                            <a:ea typeface="Cambria Math" panose="02040503050406030204" pitchFamily="18" charset="0"/>
                          </a:rPr>
                          <m:t>𝒚</m:t>
                        </m:r>
                      </m:e>
                      <m:sup>
                        <m:r>
                          <a:rPr lang="en-AU" b="1" i="1">
                            <a:latin typeface="Cambria Math" panose="02040503050406030204" pitchFamily="18" charset="0"/>
                            <a:ea typeface="Cambria Math" panose="02040503050406030204" pitchFamily="18" charset="0"/>
                          </a:rPr>
                          <m:t>𝑻</m:t>
                        </m:r>
                      </m:sup>
                    </m:sSup>
                    <m:r>
                      <a:rPr lang="en-AU" b="1" i="1">
                        <a:latin typeface="Cambria Math" panose="02040503050406030204" pitchFamily="18" charset="0"/>
                        <a:ea typeface="Cambria Math" panose="02040503050406030204" pitchFamily="18" charset="0"/>
                      </a:rPr>
                      <m:t>𝑨</m:t>
                    </m:r>
                    <m:r>
                      <a:rPr lang="en-AU" b="1" i="1" smtClean="0">
                        <a:latin typeface="Cambria Math" panose="02040503050406030204" pitchFamily="18" charset="0"/>
                        <a:ea typeface="Cambria Math" panose="02040503050406030204" pitchFamily="18" charset="0"/>
                      </a:rPr>
                      <m:t>𝒙</m:t>
                    </m:r>
                  </m:oMath>
                </a14:m>
                <a:endParaRPr lang="en-US" b="1" dirty="0">
                  <a:latin typeface="Book Antiqua" panose="02040602050305030304" pitchFamily="18" charset="0"/>
                </a:endParaRPr>
              </a:p>
            </p:txBody>
          </p:sp>
        </mc:Choice>
        <mc:Fallback xmlns="">
          <p:sp>
            <p:nvSpPr>
              <p:cNvPr id="9" name="TextBox 8">
                <a:extLst>
                  <a:ext uri="{FF2B5EF4-FFF2-40B4-BE49-F238E27FC236}">
                    <a16:creationId xmlns:a16="http://schemas.microsoft.com/office/drawing/2014/main" id="{029F5F24-18DE-4D90-E475-AF7938BA1F35}"/>
                  </a:ext>
                </a:extLst>
              </p:cNvPr>
              <p:cNvSpPr txBox="1">
                <a:spLocks noRot="1" noChangeAspect="1" noMove="1" noResize="1" noEditPoints="1" noAdjustHandles="1" noChangeArrowheads="1" noChangeShapeType="1" noTextEdit="1"/>
              </p:cNvSpPr>
              <p:nvPr/>
            </p:nvSpPr>
            <p:spPr>
              <a:xfrm>
                <a:off x="9275776" y="3105834"/>
                <a:ext cx="2916224" cy="646331"/>
              </a:xfrm>
              <a:prstGeom prst="rect">
                <a:avLst/>
              </a:prstGeom>
              <a:blipFill>
                <a:blip r:embed="rId3"/>
                <a:stretch>
                  <a:fillRect l="-1732" t="-3846" b="-15385"/>
                </a:stretch>
              </a:blipFill>
            </p:spPr>
            <p:txBody>
              <a:bodyPr/>
              <a:lstStyle/>
              <a:p>
                <a:r>
                  <a:rPr lang="en-US">
                    <a:noFill/>
                  </a:rPr>
                  <a:t> </a:t>
                </a:r>
              </a:p>
            </p:txBody>
          </p:sp>
        </mc:Fallback>
      </mc:AlternateContent>
      <p:cxnSp>
        <p:nvCxnSpPr>
          <p:cNvPr id="11" name="Curved Connector 10">
            <a:extLst>
              <a:ext uri="{FF2B5EF4-FFF2-40B4-BE49-F238E27FC236}">
                <a16:creationId xmlns:a16="http://schemas.microsoft.com/office/drawing/2014/main" id="{DDF6A92E-337B-2669-1411-5D897BA34322}"/>
              </a:ext>
            </a:extLst>
          </p:cNvPr>
          <p:cNvCxnSpPr>
            <a:stCxn id="9" idx="1"/>
            <a:endCxn id="7" idx="3"/>
          </p:cNvCxnSpPr>
          <p:nvPr/>
        </p:nvCxnSpPr>
        <p:spPr>
          <a:xfrm rot="10800000" flipV="1">
            <a:off x="6400804" y="3428999"/>
            <a:ext cx="2874972" cy="488657"/>
          </a:xfrm>
          <a:prstGeom prst="curvedConnector4">
            <a:avLst>
              <a:gd name="adj1" fmla="val 44164"/>
              <a:gd name="adj2" fmla="val 103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42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B95543-7568-BA81-3650-71A8528D880F}"/>
              </a:ext>
            </a:extLst>
          </p:cNvPr>
          <p:cNvSpPr>
            <a:spLocks noGrp="1"/>
          </p:cNvSpPr>
          <p:nvPr>
            <p:ph type="ftr" sz="quarter" idx="11"/>
          </p:nvPr>
        </p:nvSpPr>
        <p:spPr/>
        <p:txBody>
          <a:bodyPr/>
          <a:lstStyle/>
          <a:p>
            <a:r>
              <a:rPr lang="en-AU"/>
              <a:t>Deakin University CRICOS Provider Code: 00113B</a:t>
            </a:r>
            <a:endParaRPr lang="en-GB"/>
          </a:p>
        </p:txBody>
      </p:sp>
      <p:sp>
        <p:nvSpPr>
          <p:cNvPr id="3" name="Content Placeholder 2">
            <a:extLst>
              <a:ext uri="{FF2B5EF4-FFF2-40B4-BE49-F238E27FC236}">
                <a16:creationId xmlns:a16="http://schemas.microsoft.com/office/drawing/2014/main" id="{FE58FA6D-FCE5-1DE6-2A02-A8662EA56179}"/>
              </a:ext>
            </a:extLst>
          </p:cNvPr>
          <p:cNvSpPr>
            <a:spLocks noGrp="1"/>
          </p:cNvSpPr>
          <p:nvPr>
            <p:ph sz="quarter" idx="12"/>
          </p:nvPr>
        </p:nvSpPr>
        <p:spPr/>
        <p:txBody>
          <a:bodyPr/>
          <a:lstStyle/>
          <a:p>
            <a:r>
              <a:rPr lang="en-US" dirty="0"/>
              <a:t>Intuition and introduction to Variational </a:t>
            </a:r>
            <a:r>
              <a:rPr lang="en-US" dirty="0" err="1"/>
              <a:t>AutoEncoders</a:t>
            </a:r>
            <a:r>
              <a:rPr lang="en-US" dirty="0"/>
              <a:t> (VAE)</a:t>
            </a:r>
          </a:p>
          <a:p>
            <a:r>
              <a:rPr lang="en-US" dirty="0"/>
              <a:t>KL Divergence and its significance</a:t>
            </a:r>
          </a:p>
          <a:p>
            <a:r>
              <a:rPr lang="en-US" dirty="0"/>
              <a:t>Working details of Variational </a:t>
            </a:r>
            <a:r>
              <a:rPr lang="en-US" dirty="0" err="1"/>
              <a:t>AutoEncoder</a:t>
            </a:r>
            <a:endParaRPr lang="en-US" dirty="0"/>
          </a:p>
          <a:p>
            <a:r>
              <a:rPr lang="en-US" dirty="0"/>
              <a:t>Derivation of Loss function for Variational </a:t>
            </a:r>
            <a:r>
              <a:rPr lang="en-US" dirty="0" err="1"/>
              <a:t>AutoEncoder</a:t>
            </a:r>
            <a:endParaRPr lang="en-US" dirty="0"/>
          </a:p>
          <a:p>
            <a:r>
              <a:rPr lang="en-US" dirty="0"/>
              <a:t>Optimization and </a:t>
            </a:r>
            <a:r>
              <a:rPr lang="en-US" dirty="0" err="1"/>
              <a:t>Reparametrization</a:t>
            </a:r>
            <a:r>
              <a:rPr lang="en-US" dirty="0"/>
              <a:t> Trick</a:t>
            </a:r>
          </a:p>
        </p:txBody>
      </p:sp>
      <p:sp>
        <p:nvSpPr>
          <p:cNvPr id="4" name="Title 3">
            <a:extLst>
              <a:ext uri="{FF2B5EF4-FFF2-40B4-BE49-F238E27FC236}">
                <a16:creationId xmlns:a16="http://schemas.microsoft.com/office/drawing/2014/main" id="{9B7F757B-6049-741C-3101-63E48397245F}"/>
              </a:ext>
            </a:extLst>
          </p:cNvPr>
          <p:cNvSpPr>
            <a:spLocks noGrp="1"/>
          </p:cNvSpPr>
          <p:nvPr>
            <p:ph type="title"/>
          </p:nvPr>
        </p:nvSpPr>
        <p:spPr/>
        <p:txBody>
          <a:bodyPr/>
          <a:lstStyle/>
          <a:p>
            <a:r>
              <a:rPr lang="en-US"/>
              <a:t>Outline</a:t>
            </a:r>
            <a:endParaRPr lang="en-US" dirty="0"/>
          </a:p>
        </p:txBody>
      </p:sp>
      <p:sp>
        <p:nvSpPr>
          <p:cNvPr id="5" name="Slide Number Placeholder 4">
            <a:extLst>
              <a:ext uri="{FF2B5EF4-FFF2-40B4-BE49-F238E27FC236}">
                <a16:creationId xmlns:a16="http://schemas.microsoft.com/office/drawing/2014/main" id="{6865A88C-E900-E1E1-0E89-538D453A7321}"/>
              </a:ext>
            </a:extLst>
          </p:cNvPr>
          <p:cNvSpPr>
            <a:spLocks noGrp="1"/>
          </p:cNvSpPr>
          <p:nvPr>
            <p:ph type="sldNum" sz="quarter" idx="14"/>
          </p:nvPr>
        </p:nvSpPr>
        <p:spPr/>
        <p:txBody>
          <a:bodyPr/>
          <a:lstStyle/>
          <a:p>
            <a:fld id="{F5AEA0E0-5CC6-4BD0-905C-A0021E419432}" type="slidenum">
              <a:rPr lang="en-GB" smtClean="0"/>
              <a:pPr/>
              <a:t>2</a:t>
            </a:fld>
            <a:endParaRPr lang="en-GB" dirty="0"/>
          </a:p>
        </p:txBody>
      </p:sp>
    </p:spTree>
    <p:extLst>
      <p:ext uri="{BB962C8B-B14F-4D97-AF65-F5344CB8AC3E}">
        <p14:creationId xmlns:p14="http://schemas.microsoft.com/office/powerpoint/2010/main" val="2100942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B2F75F-01E1-A9C6-3AD2-104226C21985}"/>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9B5284-BF7D-060C-41FF-448BE4C8D869}"/>
                  </a:ext>
                </a:extLst>
              </p:cNvPr>
              <p:cNvSpPr>
                <a:spLocks noGrp="1"/>
              </p:cNvSpPr>
              <p:nvPr>
                <p:ph sz="quarter" idx="12"/>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AU" sz="2000" i="1" smtClean="0">
                              <a:latin typeface="Cambria Math" panose="02040503050406030204" pitchFamily="18" charset="0"/>
                            </a:rPr>
                          </m:ctrlPr>
                        </m:sSubPr>
                        <m:e>
                          <m:r>
                            <a:rPr lang="en-AU" sz="2000" i="1">
                              <a:latin typeface="Cambria Math" panose="02040503050406030204" pitchFamily="18" charset="0"/>
                              <a:ea typeface="Cambria Math" panose="02040503050406030204" pitchFamily="18" charset="0"/>
                            </a:rPr>
                            <m:t>𝔼</m:t>
                          </m:r>
                        </m:e>
                        <m:sub>
                          <m:r>
                            <a:rPr lang="en-AU" sz="2000" i="1">
                              <a:latin typeface="Cambria Math" panose="02040503050406030204" pitchFamily="18" charset="0"/>
                              <a:ea typeface="Cambria Math" panose="02040503050406030204" pitchFamily="18" charset="0"/>
                            </a:rPr>
                            <m:t>𝑝</m:t>
                          </m:r>
                        </m:sub>
                      </m:sSub>
                      <m:d>
                        <m:dPr>
                          <m:begChr m:val="["/>
                          <m:endChr m:val="]"/>
                          <m:ctrlPr>
                            <a:rPr lang="el-GR" sz="2000" i="1" smtClean="0">
                              <a:latin typeface="Cambria Math" panose="02040503050406030204" pitchFamily="18" charset="0"/>
                              <a:ea typeface="Cambria Math" panose="02040503050406030204" pitchFamily="18" charset="0"/>
                            </a:rPr>
                          </m:ctrlPr>
                        </m:dPr>
                        <m:e>
                          <m:f>
                            <m:fPr>
                              <m:ctrlPr>
                                <a:rPr lang="en-AU" sz="2000" i="1">
                                  <a:latin typeface="Cambria Math" panose="02040503050406030204" pitchFamily="18" charset="0"/>
                                  <a:ea typeface="Cambria Math" panose="02040503050406030204" pitchFamily="18" charset="0"/>
                                </a:rPr>
                              </m:ctrlPr>
                            </m:fPr>
                            <m:num>
                              <m:r>
                                <a:rPr lang="en-AU" sz="2000" i="1">
                                  <a:latin typeface="Cambria Math" panose="02040503050406030204" pitchFamily="18" charset="0"/>
                                  <a:ea typeface="Cambria Math" panose="02040503050406030204" pitchFamily="18" charset="0"/>
                                </a:rPr>
                                <m:t>1</m:t>
                              </m:r>
                            </m:num>
                            <m:den>
                              <m:r>
                                <a:rPr lang="en-AU" sz="2000" i="1">
                                  <a:latin typeface="Cambria Math" panose="02040503050406030204" pitchFamily="18" charset="0"/>
                                  <a:ea typeface="Cambria Math" panose="02040503050406030204" pitchFamily="18" charset="0"/>
                                </a:rPr>
                                <m:t>2</m:t>
                              </m:r>
                            </m:den>
                          </m:f>
                          <m:sSup>
                            <m:sSupPr>
                              <m:ctrlPr>
                                <a:rPr lang="el-GR" sz="2000" i="1">
                                  <a:latin typeface="Cambria Math" panose="02040503050406030204" pitchFamily="18" charset="0"/>
                                  <a:ea typeface="Cambria Math" panose="02040503050406030204" pitchFamily="18" charset="0"/>
                                </a:rPr>
                              </m:ctrlPr>
                            </m:sSupPr>
                            <m:e>
                              <m:d>
                                <m:dPr>
                                  <m:ctrlPr>
                                    <a:rPr lang="el-GR"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e>
                              </m:d>
                            </m:e>
                            <m:sup>
                              <m:r>
                                <a:rPr lang="en-AU" sz="2000" i="1">
                                  <a:latin typeface="Cambria Math" panose="02040503050406030204" pitchFamily="18" charset="0"/>
                                  <a:ea typeface="Cambria Math" panose="02040503050406030204" pitchFamily="18" charset="0"/>
                                </a:rPr>
                                <m:t>𝑇</m:t>
                              </m:r>
                            </m:sup>
                          </m:sSup>
                          <m:sSubSup>
                            <m:sSubSupPr>
                              <m:ctrlPr>
                                <a:rPr lang="en-AU" sz="2000" i="1">
                                  <a:latin typeface="Cambria Math" panose="02040503050406030204" pitchFamily="18" charset="0"/>
                                  <a:ea typeface="Cambria Math" panose="02040503050406030204" pitchFamily="18" charset="0"/>
                                </a:rPr>
                              </m:ctrlPr>
                            </m:sSubSup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ea typeface="Cambria Math" panose="02040503050406030204" pitchFamily="18" charset="0"/>
                                </a:rPr>
                                <m:t>2</m:t>
                              </m:r>
                            </m:sub>
                            <m:sup>
                              <m:r>
                                <a:rPr lang="en-AU" sz="2000" i="1">
                                  <a:latin typeface="Cambria Math" panose="02040503050406030204" pitchFamily="18" charset="0"/>
                                  <a:ea typeface="Cambria Math" panose="02040503050406030204" pitchFamily="18" charset="0"/>
                                </a:rPr>
                                <m:t>−1</m:t>
                              </m:r>
                            </m:sup>
                          </m:sSubSup>
                          <m:d>
                            <m:dPr>
                              <m:ctrlPr>
                                <a:rPr lang="el-GR"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e>
                          </m:d>
                          <m:r>
                            <a:rPr lang="en-AU" sz="2000" i="1">
                              <a:latin typeface="Cambria Math" panose="02040503050406030204" pitchFamily="18" charset="0"/>
                              <a:ea typeface="Cambria Math" panose="02040503050406030204" pitchFamily="18" charset="0"/>
                            </a:rPr>
                            <m:t>+</m:t>
                          </m:r>
                          <m:sSup>
                            <m:sSupPr>
                              <m:ctrlPr>
                                <a:rPr lang="el-GR" sz="2000" i="1">
                                  <a:latin typeface="Cambria Math" panose="02040503050406030204" pitchFamily="18" charset="0"/>
                                  <a:ea typeface="Cambria Math" panose="02040503050406030204" pitchFamily="18" charset="0"/>
                                </a:rPr>
                              </m:ctrlPr>
                            </m:sSupPr>
                            <m:e>
                              <m:d>
                                <m:dPr>
                                  <m:ctrlPr>
                                    <a:rPr lang="el-GR"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e>
                              </m:d>
                            </m:e>
                            <m:sup>
                              <m:r>
                                <a:rPr lang="en-AU" sz="2000" i="1">
                                  <a:latin typeface="Cambria Math" panose="02040503050406030204" pitchFamily="18" charset="0"/>
                                  <a:ea typeface="Cambria Math" panose="02040503050406030204" pitchFamily="18" charset="0"/>
                                </a:rPr>
                                <m:t>𝑇</m:t>
                              </m:r>
                            </m:sup>
                          </m:sSup>
                          <m:sSubSup>
                            <m:sSubSupPr>
                              <m:ctrlPr>
                                <a:rPr lang="en-AU" sz="2000" i="1">
                                  <a:latin typeface="Cambria Math" panose="02040503050406030204" pitchFamily="18" charset="0"/>
                                  <a:ea typeface="Cambria Math" panose="02040503050406030204" pitchFamily="18" charset="0"/>
                                </a:rPr>
                              </m:ctrlPr>
                            </m:sSubSup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ea typeface="Cambria Math" panose="02040503050406030204" pitchFamily="18" charset="0"/>
                                </a:rPr>
                                <m:t>2</m:t>
                              </m:r>
                            </m:sub>
                            <m:sup>
                              <m:r>
                                <a:rPr lang="en-AU" sz="2000" i="1">
                                  <a:latin typeface="Cambria Math" panose="02040503050406030204" pitchFamily="18" charset="0"/>
                                  <a:ea typeface="Cambria Math" panose="02040503050406030204" pitchFamily="18" charset="0"/>
                                </a:rPr>
                                <m:t>−1</m:t>
                              </m:r>
                            </m:sup>
                          </m:sSubSup>
                          <m:d>
                            <m:dPr>
                              <m:ctrlPr>
                                <a:rPr lang="el-GR" sz="2000" i="1">
                                  <a:latin typeface="Cambria Math" panose="02040503050406030204" pitchFamily="18" charset="0"/>
                                  <a:ea typeface="Cambria Math" panose="02040503050406030204" pitchFamily="18" charset="0"/>
                                </a:rPr>
                              </m:ctrlPr>
                            </m:dPr>
                            <m:e>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2</m:t>
                                  </m:r>
                                </m:sub>
                              </m:sSub>
                            </m:e>
                          </m:d>
                          <m:r>
                            <a:rPr lang="en-AU" sz="2000" i="1">
                              <a:latin typeface="Cambria Math" panose="02040503050406030204" pitchFamily="18" charset="0"/>
                              <a:ea typeface="Cambria Math" panose="02040503050406030204" pitchFamily="18" charset="0"/>
                            </a:rPr>
                            <m:t>+</m:t>
                          </m:r>
                          <m:f>
                            <m:fPr>
                              <m:ctrlPr>
                                <a:rPr lang="en-AU" sz="2000" i="1">
                                  <a:latin typeface="Cambria Math" panose="02040503050406030204" pitchFamily="18" charset="0"/>
                                  <a:ea typeface="Cambria Math" panose="02040503050406030204" pitchFamily="18" charset="0"/>
                                </a:rPr>
                              </m:ctrlPr>
                            </m:fPr>
                            <m:num>
                              <m:r>
                                <a:rPr lang="en-AU" sz="2000" i="1">
                                  <a:latin typeface="Cambria Math" panose="02040503050406030204" pitchFamily="18" charset="0"/>
                                  <a:ea typeface="Cambria Math" panose="02040503050406030204" pitchFamily="18" charset="0"/>
                                </a:rPr>
                                <m:t>1</m:t>
                              </m:r>
                            </m:num>
                            <m:den>
                              <m:r>
                                <a:rPr lang="en-AU" sz="2000" i="1">
                                  <a:latin typeface="Cambria Math" panose="02040503050406030204" pitchFamily="18" charset="0"/>
                                  <a:ea typeface="Cambria Math" panose="02040503050406030204" pitchFamily="18" charset="0"/>
                                </a:rPr>
                                <m:t>2</m:t>
                              </m:r>
                            </m:den>
                          </m:f>
                          <m:sSup>
                            <m:sSupPr>
                              <m:ctrlPr>
                                <a:rPr lang="en-AU" sz="2000" i="1">
                                  <a:latin typeface="Cambria Math" panose="02040503050406030204" pitchFamily="18" charset="0"/>
                                  <a:ea typeface="Cambria Math" panose="02040503050406030204" pitchFamily="18" charset="0"/>
                                </a:rPr>
                              </m:ctrlPr>
                            </m:sSupPr>
                            <m:e>
                              <m:d>
                                <m:dPr>
                                  <m:ctrlPr>
                                    <a:rPr lang="el-GR" sz="2000" i="1">
                                      <a:latin typeface="Cambria Math" panose="02040503050406030204" pitchFamily="18" charset="0"/>
                                      <a:ea typeface="Cambria Math" panose="02040503050406030204" pitchFamily="18" charset="0"/>
                                    </a:rPr>
                                  </m:ctrlPr>
                                </m:dPr>
                                <m:e>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2</m:t>
                                      </m:r>
                                    </m:sub>
                                  </m:sSub>
                                </m:e>
                              </m:d>
                            </m:e>
                            <m:sup>
                              <m:r>
                                <a:rPr lang="en-AU" sz="2000" i="1">
                                  <a:latin typeface="Cambria Math" panose="02040503050406030204" pitchFamily="18" charset="0"/>
                                  <a:ea typeface="Cambria Math" panose="02040503050406030204" pitchFamily="18" charset="0"/>
                                </a:rPr>
                                <m:t>𝑇</m:t>
                              </m:r>
                            </m:sup>
                          </m:sSup>
                          <m:sSubSup>
                            <m:sSubSupPr>
                              <m:ctrlPr>
                                <a:rPr lang="en-AU" sz="2000" i="1">
                                  <a:latin typeface="Cambria Math" panose="02040503050406030204" pitchFamily="18" charset="0"/>
                                  <a:ea typeface="Cambria Math" panose="02040503050406030204" pitchFamily="18" charset="0"/>
                                </a:rPr>
                              </m:ctrlPr>
                            </m:sSubSup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ea typeface="Cambria Math" panose="02040503050406030204" pitchFamily="18" charset="0"/>
                                </a:rPr>
                                <m:t>2</m:t>
                              </m:r>
                            </m:sub>
                            <m:sup>
                              <m:r>
                                <a:rPr lang="en-AU" sz="2000" i="1">
                                  <a:latin typeface="Cambria Math" panose="02040503050406030204" pitchFamily="18" charset="0"/>
                                  <a:ea typeface="Cambria Math" panose="02040503050406030204" pitchFamily="18" charset="0"/>
                                </a:rPr>
                                <m:t>−1</m:t>
                              </m:r>
                            </m:sup>
                          </m:sSubSup>
                          <m:d>
                            <m:dPr>
                              <m:ctrlPr>
                                <a:rPr lang="el-GR" sz="2000" i="1">
                                  <a:latin typeface="Cambria Math" panose="02040503050406030204" pitchFamily="18" charset="0"/>
                                  <a:ea typeface="Cambria Math" panose="02040503050406030204" pitchFamily="18" charset="0"/>
                                </a:rPr>
                              </m:ctrlPr>
                            </m:dPr>
                            <m:e>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2</m:t>
                                  </m:r>
                                </m:sub>
                              </m:sSub>
                            </m:e>
                          </m:d>
                        </m:e>
                      </m:d>
                    </m:oMath>
                  </m:oMathPara>
                </a14:m>
                <a:endParaRPr lang="en-US" sz="2000" dirty="0"/>
              </a:p>
              <a:p>
                <a:r>
                  <a:rPr lang="en-US" sz="2000" dirty="0"/>
                  <a:t>Expanding, we get</a:t>
                </a:r>
              </a:p>
              <a:p>
                <a:pPr marL="0" indent="0" algn="ctr">
                  <a:buNone/>
                </a:pPr>
                <a14:m>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ea typeface="Cambria Math" panose="02040503050406030204" pitchFamily="18" charset="0"/>
                          </a:rPr>
                          <m:t>𝔼</m:t>
                        </m:r>
                      </m:e>
                      <m:sub>
                        <m:r>
                          <a:rPr lang="en-AU" sz="2000" i="1">
                            <a:latin typeface="Cambria Math" panose="02040503050406030204" pitchFamily="18" charset="0"/>
                            <a:ea typeface="Cambria Math" panose="02040503050406030204" pitchFamily="18" charset="0"/>
                          </a:rPr>
                          <m:t>𝑝</m:t>
                        </m:r>
                      </m:sub>
                    </m:sSub>
                    <m:d>
                      <m:dPr>
                        <m:begChr m:val="["/>
                        <m:endChr m:val="]"/>
                        <m:ctrlPr>
                          <a:rPr lang="el-GR" sz="2000" i="1">
                            <a:latin typeface="Cambria Math" panose="02040503050406030204" pitchFamily="18" charset="0"/>
                            <a:ea typeface="Cambria Math" panose="02040503050406030204" pitchFamily="18" charset="0"/>
                          </a:rPr>
                        </m:ctrlPr>
                      </m:dPr>
                      <m:e>
                        <m:f>
                          <m:fPr>
                            <m:ctrlPr>
                              <a:rPr lang="en-AU" sz="2000" i="1">
                                <a:latin typeface="Cambria Math" panose="02040503050406030204" pitchFamily="18" charset="0"/>
                                <a:ea typeface="Cambria Math" panose="02040503050406030204" pitchFamily="18" charset="0"/>
                              </a:rPr>
                            </m:ctrlPr>
                          </m:fPr>
                          <m:num>
                            <m:r>
                              <a:rPr lang="en-AU" sz="2000" i="1">
                                <a:latin typeface="Cambria Math" panose="02040503050406030204" pitchFamily="18" charset="0"/>
                                <a:ea typeface="Cambria Math" panose="02040503050406030204" pitchFamily="18" charset="0"/>
                              </a:rPr>
                              <m:t>1</m:t>
                            </m:r>
                          </m:num>
                          <m:den>
                            <m:r>
                              <a:rPr lang="en-AU" sz="2000" i="1">
                                <a:latin typeface="Cambria Math" panose="02040503050406030204" pitchFamily="18" charset="0"/>
                                <a:ea typeface="Cambria Math" panose="02040503050406030204" pitchFamily="18" charset="0"/>
                              </a:rPr>
                              <m:t>2</m:t>
                            </m:r>
                          </m:den>
                        </m:f>
                        <m:sSup>
                          <m:sSupPr>
                            <m:ctrlPr>
                              <a:rPr lang="el-GR" sz="2000" i="1">
                                <a:latin typeface="Cambria Math" panose="02040503050406030204" pitchFamily="18" charset="0"/>
                                <a:ea typeface="Cambria Math" panose="02040503050406030204" pitchFamily="18" charset="0"/>
                              </a:rPr>
                            </m:ctrlPr>
                          </m:sSupPr>
                          <m:e>
                            <m:d>
                              <m:dPr>
                                <m:ctrlPr>
                                  <a:rPr lang="el-GR"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e>
                            </m:d>
                          </m:e>
                          <m:sup>
                            <m:r>
                              <a:rPr lang="en-AU" sz="2000" i="1">
                                <a:latin typeface="Cambria Math" panose="02040503050406030204" pitchFamily="18" charset="0"/>
                                <a:ea typeface="Cambria Math" panose="02040503050406030204" pitchFamily="18" charset="0"/>
                              </a:rPr>
                              <m:t>𝑇</m:t>
                            </m:r>
                          </m:sup>
                        </m:sSup>
                        <m:sSubSup>
                          <m:sSubSupPr>
                            <m:ctrlPr>
                              <a:rPr lang="en-AU" sz="2000" i="1">
                                <a:latin typeface="Cambria Math" panose="02040503050406030204" pitchFamily="18" charset="0"/>
                                <a:ea typeface="Cambria Math" panose="02040503050406030204" pitchFamily="18" charset="0"/>
                              </a:rPr>
                            </m:ctrlPr>
                          </m:sSubSup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ea typeface="Cambria Math" panose="02040503050406030204" pitchFamily="18" charset="0"/>
                              </a:rPr>
                              <m:t>2</m:t>
                            </m:r>
                          </m:sub>
                          <m:sup>
                            <m:r>
                              <a:rPr lang="en-AU" sz="2000" i="1">
                                <a:latin typeface="Cambria Math" panose="02040503050406030204" pitchFamily="18" charset="0"/>
                                <a:ea typeface="Cambria Math" panose="02040503050406030204" pitchFamily="18" charset="0"/>
                              </a:rPr>
                              <m:t>−1</m:t>
                            </m:r>
                          </m:sup>
                        </m:sSubSup>
                        <m:d>
                          <m:dPr>
                            <m:ctrlPr>
                              <a:rPr lang="el-GR"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e>
                        </m:d>
                      </m:e>
                    </m:d>
                    <m:r>
                      <a:rPr lang="en-AU" sz="2000" i="1">
                        <a:latin typeface="Cambria Math" panose="02040503050406030204" pitchFamily="18" charset="0"/>
                        <a:ea typeface="Cambria Math" panose="02040503050406030204" pitchFamily="18" charset="0"/>
                      </a:rPr>
                      <m:t>+</m:t>
                    </m:r>
                  </m:oMath>
                </a14:m>
                <a:r>
                  <a:rPr lang="en-AU" sz="2000" dirty="0"/>
                  <a:t> </a:t>
                </a:r>
                <a14:m>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ea typeface="Cambria Math" panose="02040503050406030204" pitchFamily="18" charset="0"/>
                          </a:rPr>
                          <m:t>𝔼</m:t>
                        </m:r>
                      </m:e>
                      <m:sub>
                        <m:r>
                          <a:rPr lang="en-AU" sz="2000" i="1">
                            <a:latin typeface="Cambria Math" panose="02040503050406030204" pitchFamily="18" charset="0"/>
                            <a:ea typeface="Cambria Math" panose="02040503050406030204" pitchFamily="18" charset="0"/>
                          </a:rPr>
                          <m:t>𝑝</m:t>
                        </m:r>
                      </m:sub>
                    </m:sSub>
                    <m:d>
                      <m:dPr>
                        <m:begChr m:val="["/>
                        <m:endChr m:val="]"/>
                        <m:ctrlPr>
                          <a:rPr lang="el-GR" sz="2000" i="1">
                            <a:latin typeface="Cambria Math" panose="02040503050406030204" pitchFamily="18" charset="0"/>
                            <a:ea typeface="Cambria Math" panose="02040503050406030204" pitchFamily="18" charset="0"/>
                          </a:rPr>
                        </m:ctrlPr>
                      </m:dPr>
                      <m:e>
                        <m:sSup>
                          <m:sSupPr>
                            <m:ctrlPr>
                              <a:rPr lang="el-GR" sz="2000" i="1">
                                <a:latin typeface="Cambria Math" panose="02040503050406030204" pitchFamily="18" charset="0"/>
                                <a:ea typeface="Cambria Math" panose="02040503050406030204" pitchFamily="18" charset="0"/>
                              </a:rPr>
                            </m:ctrlPr>
                          </m:sSupPr>
                          <m:e>
                            <m:d>
                              <m:dPr>
                                <m:ctrlPr>
                                  <a:rPr lang="el-GR"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e>
                            </m:d>
                          </m:e>
                          <m:sup>
                            <m:r>
                              <a:rPr lang="en-AU" sz="2000" i="1">
                                <a:latin typeface="Cambria Math" panose="02040503050406030204" pitchFamily="18" charset="0"/>
                                <a:ea typeface="Cambria Math" panose="02040503050406030204" pitchFamily="18" charset="0"/>
                              </a:rPr>
                              <m:t>𝑇</m:t>
                            </m:r>
                          </m:sup>
                        </m:sSup>
                        <m:sSubSup>
                          <m:sSubSupPr>
                            <m:ctrlPr>
                              <a:rPr lang="en-AU" sz="2000" i="1">
                                <a:latin typeface="Cambria Math" panose="02040503050406030204" pitchFamily="18" charset="0"/>
                                <a:ea typeface="Cambria Math" panose="02040503050406030204" pitchFamily="18" charset="0"/>
                              </a:rPr>
                            </m:ctrlPr>
                          </m:sSubSup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ea typeface="Cambria Math" panose="02040503050406030204" pitchFamily="18" charset="0"/>
                              </a:rPr>
                              <m:t>2</m:t>
                            </m:r>
                          </m:sub>
                          <m:sup>
                            <m:r>
                              <a:rPr lang="en-AU" sz="2000" i="1">
                                <a:latin typeface="Cambria Math" panose="02040503050406030204" pitchFamily="18" charset="0"/>
                                <a:ea typeface="Cambria Math" panose="02040503050406030204" pitchFamily="18" charset="0"/>
                              </a:rPr>
                              <m:t>−1</m:t>
                            </m:r>
                          </m:sup>
                        </m:sSubSup>
                        <m:d>
                          <m:dPr>
                            <m:ctrlPr>
                              <a:rPr lang="el-GR" sz="2000" i="1">
                                <a:latin typeface="Cambria Math" panose="02040503050406030204" pitchFamily="18" charset="0"/>
                                <a:ea typeface="Cambria Math" panose="02040503050406030204" pitchFamily="18" charset="0"/>
                              </a:rPr>
                            </m:ctrlPr>
                          </m:dPr>
                          <m:e>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2</m:t>
                                </m:r>
                              </m:sub>
                            </m:sSub>
                          </m:e>
                        </m:d>
                      </m:e>
                    </m:d>
                    <m:r>
                      <a:rPr lang="en-AU" sz="2000" i="1">
                        <a:latin typeface="Cambria Math" panose="02040503050406030204" pitchFamily="18" charset="0"/>
                        <a:ea typeface="Cambria Math" panose="02040503050406030204" pitchFamily="18" charset="0"/>
                      </a:rPr>
                      <m:t>+</m:t>
                    </m:r>
                  </m:oMath>
                </a14:m>
                <a:r>
                  <a:rPr lang="en-AU" sz="2000" dirty="0"/>
                  <a:t> </a:t>
                </a:r>
                <a14:m>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ea typeface="Cambria Math" panose="02040503050406030204" pitchFamily="18" charset="0"/>
                          </a:rPr>
                          <m:t>𝔼</m:t>
                        </m:r>
                      </m:e>
                      <m:sub>
                        <m:r>
                          <a:rPr lang="en-AU" sz="2000" i="1">
                            <a:latin typeface="Cambria Math" panose="02040503050406030204" pitchFamily="18" charset="0"/>
                            <a:ea typeface="Cambria Math" panose="02040503050406030204" pitchFamily="18" charset="0"/>
                          </a:rPr>
                          <m:t>𝑝</m:t>
                        </m:r>
                      </m:sub>
                    </m:sSub>
                    <m:d>
                      <m:dPr>
                        <m:begChr m:val="["/>
                        <m:endChr m:val="]"/>
                        <m:ctrlPr>
                          <a:rPr lang="el-GR" sz="2000" i="1">
                            <a:latin typeface="Cambria Math" panose="02040503050406030204" pitchFamily="18" charset="0"/>
                            <a:ea typeface="Cambria Math" panose="02040503050406030204" pitchFamily="18" charset="0"/>
                          </a:rPr>
                        </m:ctrlPr>
                      </m:dPr>
                      <m:e>
                        <m:f>
                          <m:fPr>
                            <m:ctrlPr>
                              <a:rPr lang="en-AU" sz="2000" i="1">
                                <a:latin typeface="Cambria Math" panose="02040503050406030204" pitchFamily="18" charset="0"/>
                                <a:ea typeface="Cambria Math" panose="02040503050406030204" pitchFamily="18" charset="0"/>
                              </a:rPr>
                            </m:ctrlPr>
                          </m:fPr>
                          <m:num>
                            <m:r>
                              <a:rPr lang="en-AU" sz="2000" i="1">
                                <a:latin typeface="Cambria Math" panose="02040503050406030204" pitchFamily="18" charset="0"/>
                                <a:ea typeface="Cambria Math" panose="02040503050406030204" pitchFamily="18" charset="0"/>
                              </a:rPr>
                              <m:t>1</m:t>
                            </m:r>
                          </m:num>
                          <m:den>
                            <m:r>
                              <a:rPr lang="en-AU" sz="2000" i="1">
                                <a:latin typeface="Cambria Math" panose="02040503050406030204" pitchFamily="18" charset="0"/>
                                <a:ea typeface="Cambria Math" panose="02040503050406030204" pitchFamily="18" charset="0"/>
                              </a:rPr>
                              <m:t>2</m:t>
                            </m:r>
                          </m:den>
                        </m:f>
                        <m:sSup>
                          <m:sSupPr>
                            <m:ctrlPr>
                              <a:rPr lang="en-AU" sz="2000" i="1">
                                <a:latin typeface="Cambria Math" panose="02040503050406030204" pitchFamily="18" charset="0"/>
                                <a:ea typeface="Cambria Math" panose="02040503050406030204" pitchFamily="18" charset="0"/>
                              </a:rPr>
                            </m:ctrlPr>
                          </m:sSupPr>
                          <m:e>
                            <m:d>
                              <m:dPr>
                                <m:ctrlPr>
                                  <a:rPr lang="el-GR" sz="2000" i="1">
                                    <a:latin typeface="Cambria Math" panose="02040503050406030204" pitchFamily="18" charset="0"/>
                                    <a:ea typeface="Cambria Math" panose="02040503050406030204" pitchFamily="18" charset="0"/>
                                  </a:rPr>
                                </m:ctrlPr>
                              </m:dPr>
                              <m:e>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2</m:t>
                                    </m:r>
                                  </m:sub>
                                </m:sSub>
                              </m:e>
                            </m:d>
                          </m:e>
                          <m:sup>
                            <m:r>
                              <a:rPr lang="en-AU" sz="2000" i="1">
                                <a:latin typeface="Cambria Math" panose="02040503050406030204" pitchFamily="18" charset="0"/>
                                <a:ea typeface="Cambria Math" panose="02040503050406030204" pitchFamily="18" charset="0"/>
                              </a:rPr>
                              <m:t>𝑇</m:t>
                            </m:r>
                          </m:sup>
                        </m:sSup>
                        <m:sSubSup>
                          <m:sSubSupPr>
                            <m:ctrlPr>
                              <a:rPr lang="en-AU" sz="2000" i="1">
                                <a:latin typeface="Cambria Math" panose="02040503050406030204" pitchFamily="18" charset="0"/>
                                <a:ea typeface="Cambria Math" panose="02040503050406030204" pitchFamily="18" charset="0"/>
                              </a:rPr>
                            </m:ctrlPr>
                          </m:sSubSup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ea typeface="Cambria Math" panose="02040503050406030204" pitchFamily="18" charset="0"/>
                              </a:rPr>
                              <m:t>2</m:t>
                            </m:r>
                          </m:sub>
                          <m:sup>
                            <m:r>
                              <a:rPr lang="en-AU" sz="2000" i="1">
                                <a:latin typeface="Cambria Math" panose="02040503050406030204" pitchFamily="18" charset="0"/>
                                <a:ea typeface="Cambria Math" panose="02040503050406030204" pitchFamily="18" charset="0"/>
                              </a:rPr>
                              <m:t>−1</m:t>
                            </m:r>
                          </m:sup>
                        </m:sSubSup>
                        <m:d>
                          <m:dPr>
                            <m:ctrlPr>
                              <a:rPr lang="el-GR" sz="2000" i="1">
                                <a:latin typeface="Cambria Math" panose="02040503050406030204" pitchFamily="18" charset="0"/>
                                <a:ea typeface="Cambria Math" panose="02040503050406030204" pitchFamily="18" charset="0"/>
                              </a:rPr>
                            </m:ctrlPr>
                          </m:dPr>
                          <m:e>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2</m:t>
                                </m:r>
                              </m:sub>
                            </m:sSub>
                          </m:e>
                        </m:d>
                      </m:e>
                    </m:d>
                  </m:oMath>
                </a14:m>
                <a:br>
                  <a:rPr lang="en-AU" sz="2000" dirty="0">
                    <a:ea typeface="Cambria Math" panose="02040503050406030204" pitchFamily="18" charset="0"/>
                  </a:rPr>
                </a:br>
                <a:endParaRPr lang="en-US" sz="2000" dirty="0"/>
              </a:p>
              <a:p>
                <a:pPr marL="0" indent="0">
                  <a:buNone/>
                </a:pPr>
                <a:endParaRPr lang="en-US" sz="2000" dirty="0"/>
              </a:p>
              <a:p>
                <a:endParaRPr lang="en-US" sz="2000" dirty="0"/>
              </a:p>
            </p:txBody>
          </p:sp>
        </mc:Choice>
        <mc:Fallback xmlns="">
          <p:sp>
            <p:nvSpPr>
              <p:cNvPr id="3" name="Content Placeholder 2">
                <a:extLst>
                  <a:ext uri="{FF2B5EF4-FFF2-40B4-BE49-F238E27FC236}">
                    <a16:creationId xmlns:a16="http://schemas.microsoft.com/office/drawing/2014/main" id="{9F9B5284-BF7D-060C-41FF-448BE4C8D869}"/>
                  </a:ext>
                </a:extLst>
              </p:cNvPr>
              <p:cNvSpPr>
                <a:spLocks noGrp="1" noRot="1" noChangeAspect="1" noMove="1" noResize="1" noEditPoints="1" noAdjustHandles="1" noChangeArrowheads="1" noChangeShapeType="1" noTextEdit="1"/>
              </p:cNvSpPr>
              <p:nvPr>
                <p:ph sz="quarter" idx="12"/>
              </p:nvPr>
            </p:nvSpPr>
            <p:spPr>
              <a:blipFill>
                <a:blip r:embed="rId2"/>
                <a:stretch>
                  <a:fillRect l="-5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E5C5B24-CE95-A660-892B-7A3F5526B731}"/>
              </a:ext>
            </a:extLst>
          </p:cNvPr>
          <p:cNvSpPr>
            <a:spLocks noGrp="1"/>
          </p:cNvSpPr>
          <p:nvPr>
            <p:ph type="sldNum" sz="quarter" idx="14"/>
          </p:nvPr>
        </p:nvSpPr>
        <p:spPr/>
        <p:txBody>
          <a:bodyPr/>
          <a:lstStyle/>
          <a:p>
            <a:fld id="{F5AEA0E0-5CC6-4BD0-905C-A0021E419432}" type="slidenum">
              <a:rPr lang="en-GB" smtClean="0"/>
              <a:pPr/>
              <a:t>20</a:t>
            </a:fld>
            <a:endParaRPr lang="en-GB"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BD72A6-35E0-1547-3330-2BC345B4172C}"/>
                  </a:ext>
                </a:extLst>
              </p:cNvPr>
              <p:cNvSpPr txBox="1"/>
              <p:nvPr/>
            </p:nvSpPr>
            <p:spPr>
              <a:xfrm>
                <a:off x="1260445" y="3024926"/>
                <a:ext cx="2649139" cy="12155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ea typeface="Cambria Math" panose="02040503050406030204" pitchFamily="18" charset="0"/>
                        </a:rPr>
                        <m:t>=</m:t>
                      </m:r>
                      <m:r>
                        <a:rPr lang="en-AU" sz="3200" b="0" i="1" smtClean="0">
                          <a:latin typeface="Cambria Math" panose="02040503050406030204" pitchFamily="18" charset="0"/>
                          <a:ea typeface="Cambria Math" panose="02040503050406030204" pitchFamily="18" charset="0"/>
                        </a:rPr>
                        <m:t>𝑡𝑟</m:t>
                      </m:r>
                      <m:d>
                        <m:dPr>
                          <m:ctrlPr>
                            <a:rPr lang="en-AU" sz="3200" b="0" i="1" smtClean="0">
                              <a:latin typeface="Cambria Math" panose="02040503050406030204" pitchFamily="18" charset="0"/>
                              <a:ea typeface="Cambria Math" panose="02040503050406030204" pitchFamily="18" charset="0"/>
                            </a:rPr>
                          </m:ctrlPr>
                        </m:dPr>
                        <m:e>
                          <m:f>
                            <m:fPr>
                              <m:ctrlPr>
                                <a:rPr lang="en-AU" sz="3200" b="0" i="1" smtClean="0">
                                  <a:latin typeface="Cambria Math" panose="02040503050406030204" pitchFamily="18" charset="0"/>
                                  <a:ea typeface="Cambria Math" panose="02040503050406030204" pitchFamily="18" charset="0"/>
                                </a:rPr>
                              </m:ctrlPr>
                            </m:fPr>
                            <m:num>
                              <m:sSubSup>
                                <m:sSubSupPr>
                                  <m:ctrlPr>
                                    <a:rPr lang="en-AU" sz="3200" i="1">
                                      <a:latin typeface="Cambria Math" panose="02040503050406030204" pitchFamily="18" charset="0"/>
                                      <a:ea typeface="Cambria Math" panose="02040503050406030204" pitchFamily="18" charset="0"/>
                                    </a:rPr>
                                  </m:ctrlPr>
                                </m:sSubSupPr>
                                <m:e>
                                  <m:sSub>
                                    <m:sSubPr>
                                      <m:ctrlPr>
                                        <a:rPr lang="el-GR" sz="3200" i="1">
                                          <a:latin typeface="Cambria Math" panose="02040503050406030204" pitchFamily="18" charset="0"/>
                                          <a:ea typeface="Cambria Math" panose="02040503050406030204" pitchFamily="18" charset="0"/>
                                        </a:rPr>
                                      </m:ctrlPr>
                                    </m:sSubPr>
                                    <m:e>
                                      <m:r>
                                        <m:rPr>
                                          <m:sty m:val="p"/>
                                        </m:rPr>
                                        <a:rPr lang="el-GR" sz="3200" i="1">
                                          <a:latin typeface="Cambria Math" panose="02040503050406030204" pitchFamily="18" charset="0"/>
                                          <a:ea typeface="Cambria Math" panose="02040503050406030204" pitchFamily="18" charset="0"/>
                                        </a:rPr>
                                        <m:t>Σ</m:t>
                                      </m:r>
                                    </m:e>
                                    <m:sub>
                                      <m:r>
                                        <a:rPr lang="en-AU" sz="3200" i="1">
                                          <a:latin typeface="Cambria Math" panose="02040503050406030204" pitchFamily="18" charset="0"/>
                                          <a:ea typeface="Cambria Math" panose="02040503050406030204" pitchFamily="18" charset="0"/>
                                        </a:rPr>
                                        <m:t>1</m:t>
                                      </m:r>
                                    </m:sub>
                                  </m:sSub>
                                  <m:r>
                                    <m:rPr>
                                      <m:sty m:val="p"/>
                                    </m:rPr>
                                    <a:rPr lang="el-GR" sz="3200" i="1">
                                      <a:latin typeface="Cambria Math" panose="02040503050406030204" pitchFamily="18" charset="0"/>
                                      <a:ea typeface="Cambria Math" panose="02040503050406030204" pitchFamily="18" charset="0"/>
                                    </a:rPr>
                                    <m:t>Σ</m:t>
                                  </m:r>
                                </m:e>
                                <m:sub>
                                  <m:r>
                                    <a:rPr lang="en-AU" sz="3200" i="1">
                                      <a:latin typeface="Cambria Math" panose="02040503050406030204" pitchFamily="18" charset="0"/>
                                      <a:ea typeface="Cambria Math" panose="02040503050406030204" pitchFamily="18" charset="0"/>
                                    </a:rPr>
                                    <m:t>2</m:t>
                                  </m:r>
                                </m:sub>
                                <m:sup>
                                  <m:r>
                                    <a:rPr lang="en-AU" sz="3200" i="1">
                                      <a:latin typeface="Cambria Math" panose="02040503050406030204" pitchFamily="18" charset="0"/>
                                      <a:ea typeface="Cambria Math" panose="02040503050406030204" pitchFamily="18" charset="0"/>
                                    </a:rPr>
                                    <m:t>−1</m:t>
                                  </m:r>
                                </m:sup>
                              </m:sSubSup>
                            </m:num>
                            <m:den>
                              <m:r>
                                <a:rPr lang="en-AU" sz="3200" b="0" i="1" smtClean="0">
                                  <a:latin typeface="Cambria Math" panose="02040503050406030204" pitchFamily="18" charset="0"/>
                                  <a:ea typeface="Cambria Math" panose="02040503050406030204" pitchFamily="18" charset="0"/>
                                </a:rPr>
                                <m:t>2</m:t>
                              </m:r>
                            </m:den>
                          </m:f>
                        </m:e>
                      </m:d>
                    </m:oMath>
                  </m:oMathPara>
                </a14:m>
                <a:endParaRPr lang="en-US" sz="3200" dirty="0"/>
              </a:p>
            </p:txBody>
          </p:sp>
        </mc:Choice>
        <mc:Fallback xmlns="">
          <p:sp>
            <p:nvSpPr>
              <p:cNvPr id="6" name="TextBox 5">
                <a:extLst>
                  <a:ext uri="{FF2B5EF4-FFF2-40B4-BE49-F238E27FC236}">
                    <a16:creationId xmlns:a16="http://schemas.microsoft.com/office/drawing/2014/main" id="{F9BD72A6-35E0-1547-3330-2BC345B4172C}"/>
                  </a:ext>
                </a:extLst>
              </p:cNvPr>
              <p:cNvSpPr txBox="1">
                <a:spLocks noRot="1" noChangeAspect="1" noMove="1" noResize="1" noEditPoints="1" noAdjustHandles="1" noChangeArrowheads="1" noChangeShapeType="1" noTextEdit="1"/>
              </p:cNvSpPr>
              <p:nvPr/>
            </p:nvSpPr>
            <p:spPr>
              <a:xfrm>
                <a:off x="1260445" y="3024926"/>
                <a:ext cx="2649139" cy="12155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8F720C-145B-6E02-28DF-52614A71F5D1}"/>
                  </a:ext>
                </a:extLst>
              </p:cNvPr>
              <p:cNvSpPr txBox="1"/>
              <p:nvPr/>
            </p:nvSpPr>
            <p:spPr>
              <a:xfrm>
                <a:off x="5517480" y="3340302"/>
                <a:ext cx="858153"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3200" b="0" i="0" smtClean="0">
                          <a:latin typeface="Cambria Math" panose="02040503050406030204" pitchFamily="18" charset="0"/>
                          <a:ea typeface="Cambria Math" panose="02040503050406030204" pitchFamily="18" charset="0"/>
                        </a:rPr>
                        <m:t>0</m:t>
                      </m:r>
                    </m:oMath>
                  </m:oMathPara>
                </a14:m>
                <a:endParaRPr lang="en-US" sz="3200" dirty="0"/>
              </a:p>
            </p:txBody>
          </p:sp>
        </mc:Choice>
        <mc:Fallback xmlns="">
          <p:sp>
            <p:nvSpPr>
              <p:cNvPr id="8" name="TextBox 7">
                <a:extLst>
                  <a:ext uri="{FF2B5EF4-FFF2-40B4-BE49-F238E27FC236}">
                    <a16:creationId xmlns:a16="http://schemas.microsoft.com/office/drawing/2014/main" id="{068F720C-145B-6E02-28DF-52614A71F5D1}"/>
                  </a:ext>
                </a:extLst>
              </p:cNvPr>
              <p:cNvSpPr txBox="1">
                <a:spLocks noRot="1" noChangeAspect="1" noMove="1" noResize="1" noEditPoints="1" noAdjustHandles="1" noChangeArrowheads="1" noChangeShapeType="1" noTextEdit="1"/>
              </p:cNvSpPr>
              <p:nvPr/>
            </p:nvSpPr>
            <p:spPr>
              <a:xfrm>
                <a:off x="5517480" y="3340302"/>
                <a:ext cx="858153"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950AD0E-24CD-5647-0EB6-7403D891C744}"/>
                  </a:ext>
                </a:extLst>
              </p:cNvPr>
              <p:cNvSpPr txBox="1"/>
              <p:nvPr/>
            </p:nvSpPr>
            <p:spPr>
              <a:xfrm>
                <a:off x="7390104" y="3125531"/>
                <a:ext cx="4972789" cy="10143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3200" i="1" smtClean="0">
                              <a:latin typeface="Cambria Math" panose="02040503050406030204" pitchFamily="18" charset="0"/>
                              <a:ea typeface="Cambria Math" panose="02040503050406030204" pitchFamily="18" charset="0"/>
                            </a:rPr>
                          </m:ctrlPr>
                        </m:fPr>
                        <m:num>
                          <m:r>
                            <a:rPr lang="en-AU" sz="3200" i="1">
                              <a:latin typeface="Cambria Math" panose="02040503050406030204" pitchFamily="18" charset="0"/>
                              <a:ea typeface="Cambria Math" panose="02040503050406030204" pitchFamily="18" charset="0"/>
                            </a:rPr>
                            <m:t>1</m:t>
                          </m:r>
                        </m:num>
                        <m:den>
                          <m:r>
                            <a:rPr lang="en-AU" sz="3200" i="1">
                              <a:latin typeface="Cambria Math" panose="02040503050406030204" pitchFamily="18" charset="0"/>
                              <a:ea typeface="Cambria Math" panose="02040503050406030204" pitchFamily="18" charset="0"/>
                            </a:rPr>
                            <m:t>2</m:t>
                          </m:r>
                        </m:den>
                      </m:f>
                      <m:sSup>
                        <m:sSupPr>
                          <m:ctrlPr>
                            <a:rPr lang="en-AU" sz="3200" i="1">
                              <a:latin typeface="Cambria Math" panose="02040503050406030204" pitchFamily="18" charset="0"/>
                              <a:ea typeface="Cambria Math" panose="02040503050406030204" pitchFamily="18" charset="0"/>
                            </a:rPr>
                          </m:ctrlPr>
                        </m:sSupPr>
                        <m:e>
                          <m:d>
                            <m:dPr>
                              <m:ctrlPr>
                                <a:rPr lang="el-GR" sz="3200" i="1">
                                  <a:latin typeface="Cambria Math" panose="02040503050406030204" pitchFamily="18" charset="0"/>
                                  <a:ea typeface="Cambria Math" panose="02040503050406030204" pitchFamily="18" charset="0"/>
                                </a:rPr>
                              </m:ctrlPr>
                            </m:dPr>
                            <m:e>
                              <m:sSub>
                                <m:sSubPr>
                                  <m:ctrlPr>
                                    <a:rPr lang="en-AU" sz="3200" i="1">
                                      <a:latin typeface="Cambria Math" panose="02040503050406030204" pitchFamily="18" charset="0"/>
                                      <a:ea typeface="Cambria Math" panose="02040503050406030204" pitchFamily="18" charset="0"/>
                                    </a:rPr>
                                  </m:ctrlPr>
                                </m:sSubPr>
                                <m:e>
                                  <m:r>
                                    <a:rPr lang="el-GR" sz="3200" i="1">
                                      <a:latin typeface="Cambria Math" panose="02040503050406030204" pitchFamily="18" charset="0"/>
                                      <a:ea typeface="Cambria Math" panose="02040503050406030204" pitchFamily="18" charset="0"/>
                                    </a:rPr>
                                    <m:t>𝜇</m:t>
                                  </m:r>
                                </m:e>
                                <m:sub>
                                  <m:r>
                                    <a:rPr lang="en-AU" sz="3200" i="1">
                                      <a:latin typeface="Cambria Math" panose="02040503050406030204" pitchFamily="18" charset="0"/>
                                      <a:ea typeface="Cambria Math" panose="02040503050406030204" pitchFamily="18" charset="0"/>
                                    </a:rPr>
                                    <m:t>1</m:t>
                                  </m:r>
                                </m:sub>
                              </m:sSub>
                              <m:r>
                                <a:rPr lang="en-AU" sz="3200" i="1">
                                  <a:latin typeface="Cambria Math" panose="02040503050406030204" pitchFamily="18" charset="0"/>
                                  <a:ea typeface="Cambria Math" panose="02040503050406030204" pitchFamily="18" charset="0"/>
                                </a:rPr>
                                <m:t>−</m:t>
                              </m:r>
                              <m:sSub>
                                <m:sSubPr>
                                  <m:ctrlPr>
                                    <a:rPr lang="en-AU" sz="3200" i="1">
                                      <a:latin typeface="Cambria Math" panose="02040503050406030204" pitchFamily="18" charset="0"/>
                                      <a:ea typeface="Cambria Math" panose="02040503050406030204" pitchFamily="18" charset="0"/>
                                    </a:rPr>
                                  </m:ctrlPr>
                                </m:sSubPr>
                                <m:e>
                                  <m:r>
                                    <a:rPr lang="el-GR" sz="3200" i="1">
                                      <a:latin typeface="Cambria Math" panose="02040503050406030204" pitchFamily="18" charset="0"/>
                                      <a:ea typeface="Cambria Math" panose="02040503050406030204" pitchFamily="18" charset="0"/>
                                    </a:rPr>
                                    <m:t>𝜇</m:t>
                                  </m:r>
                                </m:e>
                                <m:sub>
                                  <m:r>
                                    <a:rPr lang="en-AU" sz="3200" i="1">
                                      <a:latin typeface="Cambria Math" panose="02040503050406030204" pitchFamily="18" charset="0"/>
                                      <a:ea typeface="Cambria Math" panose="02040503050406030204" pitchFamily="18" charset="0"/>
                                    </a:rPr>
                                    <m:t>2</m:t>
                                  </m:r>
                                </m:sub>
                              </m:sSub>
                            </m:e>
                          </m:d>
                        </m:e>
                        <m:sup>
                          <m:r>
                            <a:rPr lang="en-AU" sz="3200" i="1">
                              <a:latin typeface="Cambria Math" panose="02040503050406030204" pitchFamily="18" charset="0"/>
                              <a:ea typeface="Cambria Math" panose="02040503050406030204" pitchFamily="18" charset="0"/>
                            </a:rPr>
                            <m:t>𝑇</m:t>
                          </m:r>
                        </m:sup>
                      </m:sSup>
                      <m:sSubSup>
                        <m:sSubSupPr>
                          <m:ctrlPr>
                            <a:rPr lang="en-AU" sz="3200" i="1">
                              <a:latin typeface="Cambria Math" panose="02040503050406030204" pitchFamily="18" charset="0"/>
                              <a:ea typeface="Cambria Math" panose="02040503050406030204" pitchFamily="18" charset="0"/>
                            </a:rPr>
                          </m:ctrlPr>
                        </m:sSubSupPr>
                        <m:e>
                          <m:r>
                            <m:rPr>
                              <m:sty m:val="p"/>
                            </m:rPr>
                            <a:rPr lang="el-GR" sz="3200" i="1">
                              <a:latin typeface="Cambria Math" panose="02040503050406030204" pitchFamily="18" charset="0"/>
                              <a:ea typeface="Cambria Math" panose="02040503050406030204" pitchFamily="18" charset="0"/>
                            </a:rPr>
                            <m:t>Σ</m:t>
                          </m:r>
                        </m:e>
                        <m:sub>
                          <m:r>
                            <a:rPr lang="en-AU" sz="3200" i="1">
                              <a:latin typeface="Cambria Math" panose="02040503050406030204" pitchFamily="18" charset="0"/>
                              <a:ea typeface="Cambria Math" panose="02040503050406030204" pitchFamily="18" charset="0"/>
                            </a:rPr>
                            <m:t>2</m:t>
                          </m:r>
                        </m:sub>
                        <m:sup>
                          <m:r>
                            <a:rPr lang="en-AU" sz="3200" i="1">
                              <a:latin typeface="Cambria Math" panose="02040503050406030204" pitchFamily="18" charset="0"/>
                              <a:ea typeface="Cambria Math" panose="02040503050406030204" pitchFamily="18" charset="0"/>
                            </a:rPr>
                            <m:t>−1</m:t>
                          </m:r>
                        </m:sup>
                      </m:sSubSup>
                      <m:d>
                        <m:dPr>
                          <m:ctrlPr>
                            <a:rPr lang="el-GR" sz="3200" i="1">
                              <a:latin typeface="Cambria Math" panose="02040503050406030204" pitchFamily="18" charset="0"/>
                              <a:ea typeface="Cambria Math" panose="02040503050406030204" pitchFamily="18" charset="0"/>
                            </a:rPr>
                          </m:ctrlPr>
                        </m:dPr>
                        <m:e>
                          <m:sSub>
                            <m:sSubPr>
                              <m:ctrlPr>
                                <a:rPr lang="en-AU" sz="3200" i="1">
                                  <a:latin typeface="Cambria Math" panose="02040503050406030204" pitchFamily="18" charset="0"/>
                                  <a:ea typeface="Cambria Math" panose="02040503050406030204" pitchFamily="18" charset="0"/>
                                </a:rPr>
                              </m:ctrlPr>
                            </m:sSubPr>
                            <m:e>
                              <m:r>
                                <a:rPr lang="el-GR" sz="3200" i="1">
                                  <a:latin typeface="Cambria Math" panose="02040503050406030204" pitchFamily="18" charset="0"/>
                                  <a:ea typeface="Cambria Math" panose="02040503050406030204" pitchFamily="18" charset="0"/>
                                </a:rPr>
                                <m:t>𝜇</m:t>
                              </m:r>
                            </m:e>
                            <m:sub>
                              <m:r>
                                <a:rPr lang="en-AU" sz="3200" i="1">
                                  <a:latin typeface="Cambria Math" panose="02040503050406030204" pitchFamily="18" charset="0"/>
                                  <a:ea typeface="Cambria Math" panose="02040503050406030204" pitchFamily="18" charset="0"/>
                                </a:rPr>
                                <m:t>1</m:t>
                              </m:r>
                            </m:sub>
                          </m:sSub>
                          <m:r>
                            <a:rPr lang="en-AU" sz="3200" i="1">
                              <a:latin typeface="Cambria Math" panose="02040503050406030204" pitchFamily="18" charset="0"/>
                              <a:ea typeface="Cambria Math" panose="02040503050406030204" pitchFamily="18" charset="0"/>
                            </a:rPr>
                            <m:t>−</m:t>
                          </m:r>
                          <m:sSub>
                            <m:sSubPr>
                              <m:ctrlPr>
                                <a:rPr lang="en-AU" sz="3200" i="1">
                                  <a:latin typeface="Cambria Math" panose="02040503050406030204" pitchFamily="18" charset="0"/>
                                  <a:ea typeface="Cambria Math" panose="02040503050406030204" pitchFamily="18" charset="0"/>
                                </a:rPr>
                              </m:ctrlPr>
                            </m:sSubPr>
                            <m:e>
                              <m:r>
                                <a:rPr lang="el-GR" sz="3200" i="1">
                                  <a:latin typeface="Cambria Math" panose="02040503050406030204" pitchFamily="18" charset="0"/>
                                  <a:ea typeface="Cambria Math" panose="02040503050406030204" pitchFamily="18" charset="0"/>
                                </a:rPr>
                                <m:t>𝜇</m:t>
                              </m:r>
                            </m:e>
                            <m:sub>
                              <m:r>
                                <a:rPr lang="en-AU" sz="3200" i="1">
                                  <a:latin typeface="Cambria Math" panose="02040503050406030204" pitchFamily="18" charset="0"/>
                                  <a:ea typeface="Cambria Math" panose="02040503050406030204" pitchFamily="18" charset="0"/>
                                </a:rPr>
                                <m:t>2</m:t>
                              </m:r>
                            </m:sub>
                          </m:sSub>
                        </m:e>
                      </m:d>
                    </m:oMath>
                  </m:oMathPara>
                </a14:m>
                <a:endParaRPr lang="en-US" sz="3200" dirty="0"/>
              </a:p>
            </p:txBody>
          </p:sp>
        </mc:Choice>
        <mc:Fallback xmlns="">
          <p:sp>
            <p:nvSpPr>
              <p:cNvPr id="10" name="TextBox 9">
                <a:extLst>
                  <a:ext uri="{FF2B5EF4-FFF2-40B4-BE49-F238E27FC236}">
                    <a16:creationId xmlns:a16="http://schemas.microsoft.com/office/drawing/2014/main" id="{9950AD0E-24CD-5647-0EB6-7403D891C744}"/>
                  </a:ext>
                </a:extLst>
              </p:cNvPr>
              <p:cNvSpPr txBox="1">
                <a:spLocks noRot="1" noChangeAspect="1" noMove="1" noResize="1" noEditPoints="1" noAdjustHandles="1" noChangeArrowheads="1" noChangeShapeType="1" noTextEdit="1"/>
              </p:cNvSpPr>
              <p:nvPr/>
            </p:nvSpPr>
            <p:spPr>
              <a:xfrm>
                <a:off x="7390104" y="3125531"/>
                <a:ext cx="4972789" cy="1014317"/>
              </a:xfrm>
              <a:prstGeom prst="rect">
                <a:avLst/>
              </a:prstGeom>
              <a:blipFill>
                <a:blip r:embed="rId5"/>
                <a:stretch>
                  <a:fillRect b="-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60639E3-DAB6-D09F-BD59-0B75DE3F659A}"/>
                  </a:ext>
                </a:extLst>
              </p:cNvPr>
              <p:cNvSpPr txBox="1"/>
              <p:nvPr/>
            </p:nvSpPr>
            <p:spPr>
              <a:xfrm>
                <a:off x="4261755" y="3340302"/>
                <a:ext cx="779731"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320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12" name="TextBox 11">
                <a:extLst>
                  <a:ext uri="{FF2B5EF4-FFF2-40B4-BE49-F238E27FC236}">
                    <a16:creationId xmlns:a16="http://schemas.microsoft.com/office/drawing/2014/main" id="{C60639E3-DAB6-D09F-BD59-0B75DE3F659A}"/>
                  </a:ext>
                </a:extLst>
              </p:cNvPr>
              <p:cNvSpPr txBox="1">
                <a:spLocks noRot="1" noChangeAspect="1" noMove="1" noResize="1" noEditPoints="1" noAdjustHandles="1" noChangeArrowheads="1" noChangeShapeType="1" noTextEdit="1"/>
              </p:cNvSpPr>
              <p:nvPr/>
            </p:nvSpPr>
            <p:spPr>
              <a:xfrm>
                <a:off x="4261755" y="3340302"/>
                <a:ext cx="779731"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4EE31C7-F76F-EEB0-6AD7-16C1FDA54022}"/>
                  </a:ext>
                </a:extLst>
              </p:cNvPr>
              <p:cNvSpPr txBox="1"/>
              <p:nvPr/>
            </p:nvSpPr>
            <p:spPr>
              <a:xfrm>
                <a:off x="6610373" y="3340302"/>
                <a:ext cx="779731"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320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13" name="TextBox 12">
                <a:extLst>
                  <a:ext uri="{FF2B5EF4-FFF2-40B4-BE49-F238E27FC236}">
                    <a16:creationId xmlns:a16="http://schemas.microsoft.com/office/drawing/2014/main" id="{C4EE31C7-F76F-EEB0-6AD7-16C1FDA54022}"/>
                  </a:ext>
                </a:extLst>
              </p:cNvPr>
              <p:cNvSpPr txBox="1">
                <a:spLocks noRot="1" noChangeAspect="1" noMove="1" noResize="1" noEditPoints="1" noAdjustHandles="1" noChangeArrowheads="1" noChangeShapeType="1" noTextEdit="1"/>
              </p:cNvSpPr>
              <p:nvPr/>
            </p:nvSpPr>
            <p:spPr>
              <a:xfrm>
                <a:off x="6610373" y="3340302"/>
                <a:ext cx="779731" cy="584775"/>
              </a:xfrm>
              <a:prstGeom prst="rect">
                <a:avLst/>
              </a:prstGeom>
              <a:blipFill>
                <a:blip r:embed="rId7"/>
                <a:stretch>
                  <a:fillRect/>
                </a:stretch>
              </a:blipFill>
            </p:spPr>
            <p:txBody>
              <a:bodyPr/>
              <a:lstStyle/>
              <a:p>
                <a:r>
                  <a:rPr lang="en-US">
                    <a:noFill/>
                  </a:rPr>
                  <a:t> </a:t>
                </a:r>
              </a:p>
            </p:txBody>
          </p:sp>
        </mc:Fallback>
      </mc:AlternateContent>
      <p:sp>
        <p:nvSpPr>
          <p:cNvPr id="14" name="Left Arrow Callout 13">
            <a:extLst>
              <a:ext uri="{FF2B5EF4-FFF2-40B4-BE49-F238E27FC236}">
                <a16:creationId xmlns:a16="http://schemas.microsoft.com/office/drawing/2014/main" id="{4458EB68-2A91-EE38-55F1-F393A881D866}"/>
              </a:ext>
            </a:extLst>
          </p:cNvPr>
          <p:cNvSpPr/>
          <p:nvPr/>
        </p:nvSpPr>
        <p:spPr>
          <a:xfrm rot="16200000">
            <a:off x="1939611" y="786815"/>
            <a:ext cx="1296795" cy="3179425"/>
          </a:xfrm>
          <a:prstGeom prst="leftArrowCallout">
            <a:avLst/>
          </a:prstGeom>
          <a:noFill/>
          <a:ln w="38100">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Callout 14">
            <a:extLst>
              <a:ext uri="{FF2B5EF4-FFF2-40B4-BE49-F238E27FC236}">
                <a16:creationId xmlns:a16="http://schemas.microsoft.com/office/drawing/2014/main" id="{C427E135-0E06-86C4-8939-70D6A0F1683B}"/>
              </a:ext>
            </a:extLst>
          </p:cNvPr>
          <p:cNvSpPr/>
          <p:nvPr/>
        </p:nvSpPr>
        <p:spPr>
          <a:xfrm rot="16200000">
            <a:off x="5308104" y="859896"/>
            <a:ext cx="1296795" cy="3033261"/>
          </a:xfrm>
          <a:prstGeom prst="leftArrowCallout">
            <a:avLst/>
          </a:prstGeom>
          <a:noFill/>
          <a:ln w="38100">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Callout 15">
            <a:extLst>
              <a:ext uri="{FF2B5EF4-FFF2-40B4-BE49-F238E27FC236}">
                <a16:creationId xmlns:a16="http://schemas.microsoft.com/office/drawing/2014/main" id="{ADCB2FA2-0A2A-46FA-80AE-CC1B848A24C7}"/>
              </a:ext>
            </a:extLst>
          </p:cNvPr>
          <p:cNvSpPr/>
          <p:nvPr/>
        </p:nvSpPr>
        <p:spPr>
          <a:xfrm rot="16200000">
            <a:off x="8816096" y="642590"/>
            <a:ext cx="1296795" cy="3458423"/>
          </a:xfrm>
          <a:prstGeom prst="leftArrowCallout">
            <a:avLst/>
          </a:prstGeom>
          <a:noFill/>
          <a:ln w="38100">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5AEC9C1-BC7D-8744-21B1-B825E7B06223}"/>
              </a:ext>
            </a:extLst>
          </p:cNvPr>
          <p:cNvSpPr/>
          <p:nvPr/>
        </p:nvSpPr>
        <p:spPr>
          <a:xfrm>
            <a:off x="1772251" y="3125531"/>
            <a:ext cx="2036666" cy="1295467"/>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2CCA83-0BEA-8DAA-003E-B603D89807BF}"/>
              </a:ext>
            </a:extLst>
          </p:cNvPr>
          <p:cNvSpPr/>
          <p:nvPr/>
        </p:nvSpPr>
        <p:spPr>
          <a:xfrm>
            <a:off x="5276226" y="3125531"/>
            <a:ext cx="1334147" cy="1295467"/>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28D17E-731A-386B-88EC-252B96A06CDD}"/>
              </a:ext>
            </a:extLst>
          </p:cNvPr>
          <p:cNvSpPr/>
          <p:nvPr/>
        </p:nvSpPr>
        <p:spPr>
          <a:xfrm>
            <a:off x="7472070" y="3119951"/>
            <a:ext cx="4599688" cy="1295467"/>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3041821-DDF7-E2F9-7720-28E42E909D63}"/>
              </a:ext>
            </a:extLst>
          </p:cNvPr>
          <p:cNvSpPr txBox="1"/>
          <p:nvPr/>
        </p:nvSpPr>
        <p:spPr>
          <a:xfrm>
            <a:off x="1467259" y="4733648"/>
            <a:ext cx="2442325" cy="1200329"/>
          </a:xfrm>
          <a:prstGeom prst="rect">
            <a:avLst/>
          </a:prstGeom>
          <a:noFill/>
        </p:spPr>
        <p:txBody>
          <a:bodyPr wrap="square">
            <a:spAutoFit/>
          </a:bodyPr>
          <a:lstStyle/>
          <a:p>
            <a:pPr algn="ctr"/>
            <a:r>
              <a:rPr lang="en-AU" sz="2400" b="1" dirty="0">
                <a:solidFill>
                  <a:srgbClr val="FF0000"/>
                </a:solidFill>
                <a:latin typeface="Book Antiqua" panose="02040602050305030304" pitchFamily="18" charset="0"/>
                <a:ea typeface="Cambria Math" panose="02040503050406030204" pitchFamily="18" charset="0"/>
              </a:rPr>
              <a:t>Similar to previous derivative</a:t>
            </a:r>
            <a:endParaRPr lang="en-US" sz="2400" b="1" dirty="0">
              <a:solidFill>
                <a:srgbClr val="FF0000"/>
              </a:solidFill>
              <a:latin typeface="Book Antiqua" panose="02040602050305030304" pitchFamily="18" charset="0"/>
            </a:endParaRPr>
          </a:p>
        </p:txBody>
      </p:sp>
      <p:sp>
        <p:nvSpPr>
          <p:cNvPr id="23" name="TextBox 22">
            <a:extLst>
              <a:ext uri="{FF2B5EF4-FFF2-40B4-BE49-F238E27FC236}">
                <a16:creationId xmlns:a16="http://schemas.microsoft.com/office/drawing/2014/main" id="{3EC38C20-1A2A-E173-6570-A3044509B10E}"/>
              </a:ext>
            </a:extLst>
          </p:cNvPr>
          <p:cNvSpPr txBox="1"/>
          <p:nvPr/>
        </p:nvSpPr>
        <p:spPr>
          <a:xfrm>
            <a:off x="4722136" y="4918314"/>
            <a:ext cx="2442325" cy="830997"/>
          </a:xfrm>
          <a:prstGeom prst="rect">
            <a:avLst/>
          </a:prstGeom>
          <a:noFill/>
        </p:spPr>
        <p:txBody>
          <a:bodyPr wrap="square">
            <a:spAutoFit/>
          </a:bodyPr>
          <a:lstStyle/>
          <a:p>
            <a:pPr algn="ctr"/>
            <a:r>
              <a:rPr lang="en-AU" sz="2400" b="1" dirty="0">
                <a:solidFill>
                  <a:srgbClr val="FF0000"/>
                </a:solidFill>
                <a:latin typeface="Book Antiqua" panose="02040602050305030304" pitchFamily="18" charset="0"/>
                <a:ea typeface="Cambria Math" panose="02040503050406030204" pitchFamily="18" charset="0"/>
              </a:rPr>
              <a:t>Proof on next slide</a:t>
            </a:r>
            <a:endParaRPr lang="en-US" sz="2400" b="1" dirty="0">
              <a:solidFill>
                <a:srgbClr val="FF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2C4BD3C-8EDB-1686-EB70-9B62302DC311}"/>
                  </a:ext>
                </a:extLst>
              </p:cNvPr>
              <p:cNvSpPr txBox="1"/>
              <p:nvPr/>
            </p:nvSpPr>
            <p:spPr>
              <a:xfrm>
                <a:off x="8522882" y="5102980"/>
                <a:ext cx="3202448" cy="461665"/>
              </a:xfrm>
              <a:prstGeom prst="rect">
                <a:avLst/>
              </a:prstGeom>
              <a:noFill/>
            </p:spPr>
            <p:txBody>
              <a:bodyPr wrap="square">
                <a:spAutoFit/>
              </a:bodyPr>
              <a:lstStyle/>
              <a:p>
                <a:pPr algn="ctr"/>
                <a14:m>
                  <m:oMath xmlns:m="http://schemas.openxmlformats.org/officeDocument/2006/math">
                    <m:r>
                      <a:rPr lang="en-AU" sz="2400" i="1" smtClean="0">
                        <a:solidFill>
                          <a:srgbClr val="FF0000"/>
                        </a:solidFill>
                        <a:latin typeface="Cambria Math" panose="02040503050406030204" pitchFamily="18" charset="0"/>
                        <a:ea typeface="Cambria Math" panose="02040503050406030204" pitchFamily="18" charset="0"/>
                      </a:rPr>
                      <m:t>𝔼</m:t>
                    </m:r>
                  </m:oMath>
                </a14:m>
                <a:r>
                  <a:rPr lang="en-US" sz="2400" b="1" dirty="0">
                    <a:solidFill>
                      <a:srgbClr val="FF0000"/>
                    </a:solidFill>
                    <a:latin typeface="Book Antiqua" panose="02040602050305030304" pitchFamily="18" charset="0"/>
                  </a:rPr>
                  <a:t>[constant]= constant</a:t>
                </a:r>
              </a:p>
            </p:txBody>
          </p:sp>
        </mc:Choice>
        <mc:Fallback xmlns="">
          <p:sp>
            <p:nvSpPr>
              <p:cNvPr id="24" name="TextBox 23">
                <a:extLst>
                  <a:ext uri="{FF2B5EF4-FFF2-40B4-BE49-F238E27FC236}">
                    <a16:creationId xmlns:a16="http://schemas.microsoft.com/office/drawing/2014/main" id="{72C4BD3C-8EDB-1686-EB70-9B62302DC311}"/>
                  </a:ext>
                </a:extLst>
              </p:cNvPr>
              <p:cNvSpPr txBox="1">
                <a:spLocks noRot="1" noChangeAspect="1" noMove="1" noResize="1" noEditPoints="1" noAdjustHandles="1" noChangeArrowheads="1" noChangeShapeType="1" noTextEdit="1"/>
              </p:cNvSpPr>
              <p:nvPr/>
            </p:nvSpPr>
            <p:spPr>
              <a:xfrm>
                <a:off x="8522882" y="5102980"/>
                <a:ext cx="3202448" cy="461665"/>
              </a:xfrm>
              <a:prstGeom prst="rect">
                <a:avLst/>
              </a:prstGeom>
              <a:blipFill>
                <a:blip r:embed="rId8"/>
                <a:stretch>
                  <a:fillRect t="-10526" r="-2372" b="-26316"/>
                </a:stretch>
              </a:blipFill>
            </p:spPr>
            <p:txBody>
              <a:bodyPr/>
              <a:lstStyle/>
              <a:p>
                <a:r>
                  <a:rPr lang="en-US">
                    <a:noFill/>
                  </a:rPr>
                  <a:t> </a:t>
                </a:r>
              </a:p>
            </p:txBody>
          </p:sp>
        </mc:Fallback>
      </mc:AlternateContent>
    </p:spTree>
    <p:extLst>
      <p:ext uri="{BB962C8B-B14F-4D97-AF65-F5344CB8AC3E}">
        <p14:creationId xmlns:p14="http://schemas.microsoft.com/office/powerpoint/2010/main" val="200154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3" grpId="0"/>
      <p:bldP spid="14" grpId="0" animBg="1"/>
      <p:bldP spid="15" grpId="0" animBg="1"/>
      <p:bldP spid="16" grpId="0" animBg="1"/>
      <p:bldP spid="17" grpId="0" animBg="1"/>
      <p:bldP spid="18" grpId="0" animBg="1"/>
      <p:bldP spid="19" grpId="0" animBg="1"/>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BB7279-47C4-85CD-50FA-84AAF4C4910D}"/>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B5C019-8E7D-D27C-534B-5FBE0C70D71A}"/>
                  </a:ext>
                </a:extLst>
              </p:cNvPr>
              <p:cNvSpPr>
                <a:spLocks noGrp="1"/>
              </p:cNvSpPr>
              <p:nvPr>
                <p:ph sz="quarter" idx="12"/>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AU" sz="3600" i="1" smtClean="0">
                              <a:latin typeface="Cambria Math" panose="02040503050406030204" pitchFamily="18" charset="0"/>
                            </a:rPr>
                          </m:ctrlPr>
                        </m:sSubPr>
                        <m:e>
                          <m:r>
                            <a:rPr lang="en-AU" sz="3600" i="1">
                              <a:latin typeface="Cambria Math" panose="02040503050406030204" pitchFamily="18" charset="0"/>
                              <a:ea typeface="Cambria Math" panose="02040503050406030204" pitchFamily="18" charset="0"/>
                            </a:rPr>
                            <m:t>𝔼</m:t>
                          </m:r>
                        </m:e>
                        <m:sub>
                          <m:r>
                            <a:rPr lang="en-AU" sz="3600" i="1">
                              <a:latin typeface="Cambria Math" panose="02040503050406030204" pitchFamily="18" charset="0"/>
                              <a:ea typeface="Cambria Math" panose="02040503050406030204" pitchFamily="18" charset="0"/>
                            </a:rPr>
                            <m:t>𝑝</m:t>
                          </m:r>
                        </m:sub>
                      </m:sSub>
                      <m:d>
                        <m:dPr>
                          <m:begChr m:val="["/>
                          <m:endChr m:val="]"/>
                          <m:ctrlPr>
                            <a:rPr lang="el-GR" sz="3600" i="1">
                              <a:latin typeface="Cambria Math" panose="02040503050406030204" pitchFamily="18" charset="0"/>
                              <a:ea typeface="Cambria Math" panose="02040503050406030204" pitchFamily="18" charset="0"/>
                            </a:rPr>
                          </m:ctrlPr>
                        </m:dPr>
                        <m:e>
                          <m:sSup>
                            <m:sSupPr>
                              <m:ctrlPr>
                                <a:rPr lang="el-GR" sz="3600" i="1">
                                  <a:latin typeface="Cambria Math" panose="02040503050406030204" pitchFamily="18" charset="0"/>
                                  <a:ea typeface="Cambria Math" panose="02040503050406030204" pitchFamily="18" charset="0"/>
                                </a:rPr>
                              </m:ctrlPr>
                            </m:sSupPr>
                            <m:e>
                              <m:d>
                                <m:dPr>
                                  <m:ctrlPr>
                                    <a:rPr lang="el-GR" sz="3600" i="1">
                                      <a:latin typeface="Cambria Math" panose="02040503050406030204" pitchFamily="18" charset="0"/>
                                      <a:ea typeface="Cambria Math" panose="02040503050406030204" pitchFamily="18" charset="0"/>
                                    </a:rPr>
                                  </m:ctrlPr>
                                </m:dPr>
                                <m:e>
                                  <m:r>
                                    <a:rPr lang="en-AU" sz="3600" i="1">
                                      <a:latin typeface="Cambria Math" panose="02040503050406030204" pitchFamily="18" charset="0"/>
                                      <a:ea typeface="Cambria Math" panose="02040503050406030204" pitchFamily="18" charset="0"/>
                                    </a:rPr>
                                    <m:t>𝑥</m:t>
                                  </m:r>
                                  <m:r>
                                    <a:rPr lang="en-AU" sz="3600" i="1">
                                      <a:latin typeface="Cambria Math" panose="02040503050406030204" pitchFamily="18" charset="0"/>
                                      <a:ea typeface="Cambria Math" panose="02040503050406030204" pitchFamily="18" charset="0"/>
                                    </a:rPr>
                                    <m:t>−</m:t>
                                  </m:r>
                                  <m:sSub>
                                    <m:sSubPr>
                                      <m:ctrlPr>
                                        <a:rPr lang="en-AU" sz="3600" i="1">
                                          <a:latin typeface="Cambria Math" panose="02040503050406030204" pitchFamily="18" charset="0"/>
                                          <a:ea typeface="Cambria Math" panose="02040503050406030204" pitchFamily="18" charset="0"/>
                                        </a:rPr>
                                      </m:ctrlPr>
                                    </m:sSubPr>
                                    <m:e>
                                      <m:r>
                                        <a:rPr lang="el-GR" sz="3600" i="1">
                                          <a:latin typeface="Cambria Math" panose="02040503050406030204" pitchFamily="18" charset="0"/>
                                          <a:ea typeface="Cambria Math" panose="02040503050406030204" pitchFamily="18" charset="0"/>
                                        </a:rPr>
                                        <m:t>𝜇</m:t>
                                      </m:r>
                                    </m:e>
                                    <m:sub>
                                      <m:r>
                                        <a:rPr lang="en-AU" sz="3600" i="1">
                                          <a:latin typeface="Cambria Math" panose="02040503050406030204" pitchFamily="18" charset="0"/>
                                          <a:ea typeface="Cambria Math" panose="02040503050406030204" pitchFamily="18" charset="0"/>
                                        </a:rPr>
                                        <m:t>1</m:t>
                                      </m:r>
                                    </m:sub>
                                  </m:sSub>
                                </m:e>
                              </m:d>
                            </m:e>
                            <m:sup>
                              <m:r>
                                <a:rPr lang="en-AU" sz="3600" i="1">
                                  <a:latin typeface="Cambria Math" panose="02040503050406030204" pitchFamily="18" charset="0"/>
                                  <a:ea typeface="Cambria Math" panose="02040503050406030204" pitchFamily="18" charset="0"/>
                                </a:rPr>
                                <m:t>𝑇</m:t>
                              </m:r>
                            </m:sup>
                          </m:sSup>
                          <m:sSubSup>
                            <m:sSubSupPr>
                              <m:ctrlPr>
                                <a:rPr lang="en-AU" sz="3600" i="1">
                                  <a:latin typeface="Cambria Math" panose="02040503050406030204" pitchFamily="18" charset="0"/>
                                  <a:ea typeface="Cambria Math" panose="02040503050406030204" pitchFamily="18" charset="0"/>
                                </a:rPr>
                              </m:ctrlPr>
                            </m:sSubSupPr>
                            <m:e>
                              <m:r>
                                <m:rPr>
                                  <m:sty m:val="p"/>
                                </m:rPr>
                                <a:rPr lang="el-GR" sz="3600" i="1">
                                  <a:latin typeface="Cambria Math" panose="02040503050406030204" pitchFamily="18" charset="0"/>
                                  <a:ea typeface="Cambria Math" panose="02040503050406030204" pitchFamily="18" charset="0"/>
                                </a:rPr>
                                <m:t>Σ</m:t>
                              </m:r>
                            </m:e>
                            <m:sub>
                              <m:r>
                                <a:rPr lang="en-AU" sz="3600" i="1">
                                  <a:latin typeface="Cambria Math" panose="02040503050406030204" pitchFamily="18" charset="0"/>
                                  <a:ea typeface="Cambria Math" panose="02040503050406030204" pitchFamily="18" charset="0"/>
                                </a:rPr>
                                <m:t>2</m:t>
                              </m:r>
                            </m:sub>
                            <m:sup>
                              <m:r>
                                <a:rPr lang="en-AU" sz="3600" i="1">
                                  <a:latin typeface="Cambria Math" panose="02040503050406030204" pitchFamily="18" charset="0"/>
                                  <a:ea typeface="Cambria Math" panose="02040503050406030204" pitchFamily="18" charset="0"/>
                                </a:rPr>
                                <m:t>−1</m:t>
                              </m:r>
                            </m:sup>
                          </m:sSubSup>
                          <m:d>
                            <m:dPr>
                              <m:ctrlPr>
                                <a:rPr lang="el-GR" sz="3600" i="1">
                                  <a:latin typeface="Cambria Math" panose="02040503050406030204" pitchFamily="18" charset="0"/>
                                  <a:ea typeface="Cambria Math" panose="02040503050406030204" pitchFamily="18" charset="0"/>
                                </a:rPr>
                              </m:ctrlPr>
                            </m:dPr>
                            <m:e>
                              <m:sSub>
                                <m:sSubPr>
                                  <m:ctrlPr>
                                    <a:rPr lang="en-AU" sz="3600" i="1">
                                      <a:latin typeface="Cambria Math" panose="02040503050406030204" pitchFamily="18" charset="0"/>
                                      <a:ea typeface="Cambria Math" panose="02040503050406030204" pitchFamily="18" charset="0"/>
                                    </a:rPr>
                                  </m:ctrlPr>
                                </m:sSubPr>
                                <m:e>
                                  <m:r>
                                    <a:rPr lang="el-GR" sz="3600" i="1">
                                      <a:latin typeface="Cambria Math" panose="02040503050406030204" pitchFamily="18" charset="0"/>
                                      <a:ea typeface="Cambria Math" panose="02040503050406030204" pitchFamily="18" charset="0"/>
                                    </a:rPr>
                                    <m:t>𝜇</m:t>
                                  </m:r>
                                </m:e>
                                <m:sub>
                                  <m:r>
                                    <a:rPr lang="en-AU" sz="3600" i="1">
                                      <a:latin typeface="Cambria Math" panose="02040503050406030204" pitchFamily="18" charset="0"/>
                                      <a:ea typeface="Cambria Math" panose="02040503050406030204" pitchFamily="18" charset="0"/>
                                    </a:rPr>
                                    <m:t>1</m:t>
                                  </m:r>
                                </m:sub>
                              </m:sSub>
                              <m:r>
                                <a:rPr lang="en-AU" sz="3600" i="1">
                                  <a:latin typeface="Cambria Math" panose="02040503050406030204" pitchFamily="18" charset="0"/>
                                  <a:ea typeface="Cambria Math" panose="02040503050406030204" pitchFamily="18" charset="0"/>
                                </a:rPr>
                                <m:t>−</m:t>
                              </m:r>
                              <m:sSub>
                                <m:sSubPr>
                                  <m:ctrlPr>
                                    <a:rPr lang="en-AU" sz="3600" i="1">
                                      <a:latin typeface="Cambria Math" panose="02040503050406030204" pitchFamily="18" charset="0"/>
                                      <a:ea typeface="Cambria Math" panose="02040503050406030204" pitchFamily="18" charset="0"/>
                                    </a:rPr>
                                  </m:ctrlPr>
                                </m:sSubPr>
                                <m:e>
                                  <m:r>
                                    <a:rPr lang="el-GR" sz="3600" i="1">
                                      <a:latin typeface="Cambria Math" panose="02040503050406030204" pitchFamily="18" charset="0"/>
                                      <a:ea typeface="Cambria Math" panose="02040503050406030204" pitchFamily="18" charset="0"/>
                                    </a:rPr>
                                    <m:t>𝜇</m:t>
                                  </m:r>
                                </m:e>
                                <m:sub>
                                  <m:r>
                                    <a:rPr lang="en-AU" sz="3600" i="1">
                                      <a:latin typeface="Cambria Math" panose="02040503050406030204" pitchFamily="18" charset="0"/>
                                      <a:ea typeface="Cambria Math" panose="02040503050406030204" pitchFamily="18" charset="0"/>
                                    </a:rPr>
                                    <m:t>2</m:t>
                                  </m:r>
                                </m:sub>
                              </m:sSub>
                            </m:e>
                          </m:d>
                        </m:e>
                      </m:d>
                      <m:r>
                        <m:rPr>
                          <m:aln/>
                        </m:rPr>
                        <a:rPr lang="en-AU" sz="3600" b="0" i="1" smtClean="0">
                          <a:latin typeface="Cambria Math" panose="02040503050406030204" pitchFamily="18" charset="0"/>
                          <a:ea typeface="Cambria Math" panose="02040503050406030204" pitchFamily="18" charset="0"/>
                        </a:rPr>
                        <m:t>=</m:t>
                      </m:r>
                      <m:sSup>
                        <m:sSupPr>
                          <m:ctrlPr>
                            <a:rPr lang="el-GR" sz="3600" i="1">
                              <a:latin typeface="Cambria Math" panose="02040503050406030204" pitchFamily="18" charset="0"/>
                              <a:ea typeface="Cambria Math" panose="02040503050406030204" pitchFamily="18" charset="0"/>
                            </a:rPr>
                          </m:ctrlPr>
                        </m:sSupPr>
                        <m:e>
                          <m:d>
                            <m:dPr>
                              <m:ctrlPr>
                                <a:rPr lang="el-GR" sz="3600" i="1">
                                  <a:latin typeface="Cambria Math" panose="02040503050406030204" pitchFamily="18" charset="0"/>
                                  <a:ea typeface="Cambria Math" panose="02040503050406030204" pitchFamily="18" charset="0"/>
                                </a:rPr>
                              </m:ctrlPr>
                            </m:dPr>
                            <m:e>
                              <m:sSub>
                                <m:sSubPr>
                                  <m:ctrlPr>
                                    <a:rPr lang="en-AU" sz="3600" i="1">
                                      <a:latin typeface="Cambria Math" panose="02040503050406030204" pitchFamily="18" charset="0"/>
                                    </a:rPr>
                                  </m:ctrlPr>
                                </m:sSubPr>
                                <m:e>
                                  <m:r>
                                    <a:rPr lang="en-AU" sz="3600" i="1">
                                      <a:latin typeface="Cambria Math" panose="02040503050406030204" pitchFamily="18" charset="0"/>
                                      <a:ea typeface="Cambria Math" panose="02040503050406030204" pitchFamily="18" charset="0"/>
                                    </a:rPr>
                                    <m:t>𝔼</m:t>
                                  </m:r>
                                </m:e>
                                <m:sub>
                                  <m:r>
                                    <a:rPr lang="en-AU" sz="3600" i="1">
                                      <a:latin typeface="Cambria Math" panose="02040503050406030204" pitchFamily="18" charset="0"/>
                                      <a:ea typeface="Cambria Math" panose="02040503050406030204" pitchFamily="18" charset="0"/>
                                    </a:rPr>
                                    <m:t>𝑝</m:t>
                                  </m:r>
                                </m:sub>
                              </m:sSub>
                              <m:d>
                                <m:dPr>
                                  <m:begChr m:val="["/>
                                  <m:endChr m:val="]"/>
                                  <m:ctrlPr>
                                    <a:rPr lang="en-AU" sz="3600" i="1">
                                      <a:latin typeface="Cambria Math" panose="02040503050406030204" pitchFamily="18" charset="0"/>
                                      <a:ea typeface="Cambria Math" panose="02040503050406030204" pitchFamily="18" charset="0"/>
                                    </a:rPr>
                                  </m:ctrlPr>
                                </m:dPr>
                                <m:e>
                                  <m:r>
                                    <a:rPr lang="en-AU" sz="3600" i="1">
                                      <a:latin typeface="Cambria Math" panose="02040503050406030204" pitchFamily="18" charset="0"/>
                                      <a:ea typeface="Cambria Math" panose="02040503050406030204" pitchFamily="18" charset="0"/>
                                    </a:rPr>
                                    <m:t>𝑥</m:t>
                                  </m:r>
                                </m:e>
                              </m:d>
                              <m:r>
                                <a:rPr lang="en-AU" sz="3600" i="1">
                                  <a:latin typeface="Cambria Math" panose="02040503050406030204" pitchFamily="18" charset="0"/>
                                  <a:ea typeface="Cambria Math" panose="02040503050406030204" pitchFamily="18" charset="0"/>
                                </a:rPr>
                                <m:t>−</m:t>
                              </m:r>
                              <m:sSub>
                                <m:sSubPr>
                                  <m:ctrlPr>
                                    <a:rPr lang="en-AU" sz="3600" i="1">
                                      <a:latin typeface="Cambria Math" panose="02040503050406030204" pitchFamily="18" charset="0"/>
                                      <a:ea typeface="Cambria Math" panose="02040503050406030204" pitchFamily="18" charset="0"/>
                                    </a:rPr>
                                  </m:ctrlPr>
                                </m:sSubPr>
                                <m:e>
                                  <m:r>
                                    <a:rPr lang="el-GR" sz="3600" i="1">
                                      <a:latin typeface="Cambria Math" panose="02040503050406030204" pitchFamily="18" charset="0"/>
                                      <a:ea typeface="Cambria Math" panose="02040503050406030204" pitchFamily="18" charset="0"/>
                                    </a:rPr>
                                    <m:t>𝜇</m:t>
                                  </m:r>
                                </m:e>
                                <m:sub>
                                  <m:r>
                                    <a:rPr lang="en-AU" sz="3600" i="1">
                                      <a:latin typeface="Cambria Math" panose="02040503050406030204" pitchFamily="18" charset="0"/>
                                      <a:ea typeface="Cambria Math" panose="02040503050406030204" pitchFamily="18" charset="0"/>
                                    </a:rPr>
                                    <m:t>1</m:t>
                                  </m:r>
                                </m:sub>
                              </m:sSub>
                            </m:e>
                          </m:d>
                        </m:e>
                        <m:sup>
                          <m:r>
                            <a:rPr lang="en-AU" sz="3600" i="1">
                              <a:latin typeface="Cambria Math" panose="02040503050406030204" pitchFamily="18" charset="0"/>
                              <a:ea typeface="Cambria Math" panose="02040503050406030204" pitchFamily="18" charset="0"/>
                            </a:rPr>
                            <m:t>𝑇</m:t>
                          </m:r>
                        </m:sup>
                      </m:sSup>
                      <m:sSubSup>
                        <m:sSubSupPr>
                          <m:ctrlPr>
                            <a:rPr lang="en-AU" sz="3600" i="1">
                              <a:latin typeface="Cambria Math" panose="02040503050406030204" pitchFamily="18" charset="0"/>
                              <a:ea typeface="Cambria Math" panose="02040503050406030204" pitchFamily="18" charset="0"/>
                            </a:rPr>
                          </m:ctrlPr>
                        </m:sSubSupPr>
                        <m:e>
                          <m:r>
                            <m:rPr>
                              <m:sty m:val="p"/>
                            </m:rPr>
                            <a:rPr lang="el-GR" sz="3600" i="1">
                              <a:latin typeface="Cambria Math" panose="02040503050406030204" pitchFamily="18" charset="0"/>
                              <a:ea typeface="Cambria Math" panose="02040503050406030204" pitchFamily="18" charset="0"/>
                            </a:rPr>
                            <m:t>Σ</m:t>
                          </m:r>
                        </m:e>
                        <m:sub>
                          <m:r>
                            <a:rPr lang="en-AU" sz="3600" i="1">
                              <a:latin typeface="Cambria Math" panose="02040503050406030204" pitchFamily="18" charset="0"/>
                              <a:ea typeface="Cambria Math" panose="02040503050406030204" pitchFamily="18" charset="0"/>
                            </a:rPr>
                            <m:t>2</m:t>
                          </m:r>
                        </m:sub>
                        <m:sup>
                          <m:r>
                            <a:rPr lang="en-AU" sz="3600" i="1">
                              <a:latin typeface="Cambria Math" panose="02040503050406030204" pitchFamily="18" charset="0"/>
                              <a:ea typeface="Cambria Math" panose="02040503050406030204" pitchFamily="18" charset="0"/>
                            </a:rPr>
                            <m:t>−1</m:t>
                          </m:r>
                        </m:sup>
                      </m:sSubSup>
                      <m:d>
                        <m:dPr>
                          <m:ctrlPr>
                            <a:rPr lang="el-GR" sz="3600" i="1">
                              <a:latin typeface="Cambria Math" panose="02040503050406030204" pitchFamily="18" charset="0"/>
                              <a:ea typeface="Cambria Math" panose="02040503050406030204" pitchFamily="18" charset="0"/>
                            </a:rPr>
                          </m:ctrlPr>
                        </m:dPr>
                        <m:e>
                          <m:sSub>
                            <m:sSubPr>
                              <m:ctrlPr>
                                <a:rPr lang="en-AU" sz="3600" i="1">
                                  <a:latin typeface="Cambria Math" panose="02040503050406030204" pitchFamily="18" charset="0"/>
                                  <a:ea typeface="Cambria Math" panose="02040503050406030204" pitchFamily="18" charset="0"/>
                                </a:rPr>
                              </m:ctrlPr>
                            </m:sSubPr>
                            <m:e>
                              <m:r>
                                <a:rPr lang="el-GR" sz="3600" i="1">
                                  <a:latin typeface="Cambria Math" panose="02040503050406030204" pitchFamily="18" charset="0"/>
                                  <a:ea typeface="Cambria Math" panose="02040503050406030204" pitchFamily="18" charset="0"/>
                                </a:rPr>
                                <m:t>𝜇</m:t>
                              </m:r>
                            </m:e>
                            <m:sub>
                              <m:r>
                                <a:rPr lang="en-AU" sz="3600" i="1">
                                  <a:latin typeface="Cambria Math" panose="02040503050406030204" pitchFamily="18" charset="0"/>
                                  <a:ea typeface="Cambria Math" panose="02040503050406030204" pitchFamily="18" charset="0"/>
                                </a:rPr>
                                <m:t>1</m:t>
                              </m:r>
                            </m:sub>
                          </m:sSub>
                          <m:r>
                            <a:rPr lang="en-AU" sz="3600" i="1">
                              <a:latin typeface="Cambria Math" panose="02040503050406030204" pitchFamily="18" charset="0"/>
                              <a:ea typeface="Cambria Math" panose="02040503050406030204" pitchFamily="18" charset="0"/>
                            </a:rPr>
                            <m:t>−</m:t>
                          </m:r>
                          <m:sSub>
                            <m:sSubPr>
                              <m:ctrlPr>
                                <a:rPr lang="en-AU" sz="3600" i="1">
                                  <a:latin typeface="Cambria Math" panose="02040503050406030204" pitchFamily="18" charset="0"/>
                                  <a:ea typeface="Cambria Math" panose="02040503050406030204" pitchFamily="18" charset="0"/>
                                </a:rPr>
                              </m:ctrlPr>
                            </m:sSubPr>
                            <m:e>
                              <m:r>
                                <a:rPr lang="el-GR" sz="3600" i="1">
                                  <a:latin typeface="Cambria Math" panose="02040503050406030204" pitchFamily="18" charset="0"/>
                                  <a:ea typeface="Cambria Math" panose="02040503050406030204" pitchFamily="18" charset="0"/>
                                </a:rPr>
                                <m:t>𝜇</m:t>
                              </m:r>
                            </m:e>
                            <m:sub>
                              <m:r>
                                <a:rPr lang="en-AU" sz="3600" i="1">
                                  <a:latin typeface="Cambria Math" panose="02040503050406030204" pitchFamily="18" charset="0"/>
                                  <a:ea typeface="Cambria Math" panose="02040503050406030204" pitchFamily="18" charset="0"/>
                                </a:rPr>
                                <m:t>2</m:t>
                              </m:r>
                            </m:sub>
                          </m:sSub>
                        </m:e>
                      </m:d>
                    </m:oMath>
                    <m:oMath xmlns:m="http://schemas.openxmlformats.org/officeDocument/2006/math">
                      <m:r>
                        <m:rPr>
                          <m:aln/>
                        </m:rPr>
                        <a:rPr lang="en-AU" sz="3600" i="1">
                          <a:latin typeface="Cambria Math" panose="02040503050406030204" pitchFamily="18" charset="0"/>
                          <a:ea typeface="Cambria Math" panose="02040503050406030204" pitchFamily="18" charset="0"/>
                        </a:rPr>
                        <m:t>=</m:t>
                      </m:r>
                      <m:sSup>
                        <m:sSupPr>
                          <m:ctrlPr>
                            <a:rPr lang="el-GR" sz="3600" i="1">
                              <a:latin typeface="Cambria Math" panose="02040503050406030204" pitchFamily="18" charset="0"/>
                              <a:ea typeface="Cambria Math" panose="02040503050406030204" pitchFamily="18" charset="0"/>
                            </a:rPr>
                          </m:ctrlPr>
                        </m:sSupPr>
                        <m:e>
                          <m:d>
                            <m:dPr>
                              <m:ctrlPr>
                                <a:rPr lang="el-GR" sz="3600" i="1">
                                  <a:latin typeface="Cambria Math" panose="02040503050406030204" pitchFamily="18" charset="0"/>
                                  <a:ea typeface="Cambria Math" panose="02040503050406030204" pitchFamily="18" charset="0"/>
                                </a:rPr>
                              </m:ctrlPr>
                            </m:dPr>
                            <m:e>
                              <m:sSub>
                                <m:sSubPr>
                                  <m:ctrlPr>
                                    <a:rPr lang="en-AU" sz="3600" i="1">
                                      <a:latin typeface="Cambria Math" panose="02040503050406030204" pitchFamily="18" charset="0"/>
                                      <a:ea typeface="Cambria Math" panose="02040503050406030204" pitchFamily="18" charset="0"/>
                                    </a:rPr>
                                  </m:ctrlPr>
                                </m:sSubPr>
                                <m:e>
                                  <m:r>
                                    <a:rPr lang="el-GR" sz="3600" i="1">
                                      <a:latin typeface="Cambria Math" panose="02040503050406030204" pitchFamily="18" charset="0"/>
                                      <a:ea typeface="Cambria Math" panose="02040503050406030204" pitchFamily="18" charset="0"/>
                                    </a:rPr>
                                    <m:t>𝜇</m:t>
                                  </m:r>
                                </m:e>
                                <m:sub>
                                  <m:r>
                                    <a:rPr lang="en-AU" sz="3600" i="1">
                                      <a:latin typeface="Cambria Math" panose="02040503050406030204" pitchFamily="18" charset="0"/>
                                      <a:ea typeface="Cambria Math" panose="02040503050406030204" pitchFamily="18" charset="0"/>
                                    </a:rPr>
                                    <m:t>1</m:t>
                                  </m:r>
                                </m:sub>
                              </m:sSub>
                              <m:r>
                                <a:rPr lang="en-AU" sz="3600" i="1">
                                  <a:latin typeface="Cambria Math" panose="02040503050406030204" pitchFamily="18" charset="0"/>
                                  <a:ea typeface="Cambria Math" panose="02040503050406030204" pitchFamily="18" charset="0"/>
                                </a:rPr>
                                <m:t>−</m:t>
                              </m:r>
                              <m:sSub>
                                <m:sSubPr>
                                  <m:ctrlPr>
                                    <a:rPr lang="en-AU" sz="3600" i="1">
                                      <a:latin typeface="Cambria Math" panose="02040503050406030204" pitchFamily="18" charset="0"/>
                                      <a:ea typeface="Cambria Math" panose="02040503050406030204" pitchFamily="18" charset="0"/>
                                    </a:rPr>
                                  </m:ctrlPr>
                                </m:sSubPr>
                                <m:e>
                                  <m:r>
                                    <a:rPr lang="el-GR" sz="3600" i="1">
                                      <a:latin typeface="Cambria Math" panose="02040503050406030204" pitchFamily="18" charset="0"/>
                                      <a:ea typeface="Cambria Math" panose="02040503050406030204" pitchFamily="18" charset="0"/>
                                    </a:rPr>
                                    <m:t>𝜇</m:t>
                                  </m:r>
                                </m:e>
                                <m:sub>
                                  <m:r>
                                    <a:rPr lang="en-AU" sz="3600" i="1">
                                      <a:latin typeface="Cambria Math" panose="02040503050406030204" pitchFamily="18" charset="0"/>
                                      <a:ea typeface="Cambria Math" panose="02040503050406030204" pitchFamily="18" charset="0"/>
                                    </a:rPr>
                                    <m:t>1</m:t>
                                  </m:r>
                                </m:sub>
                              </m:sSub>
                            </m:e>
                          </m:d>
                        </m:e>
                        <m:sup>
                          <m:r>
                            <a:rPr lang="en-AU" sz="3600" i="1">
                              <a:latin typeface="Cambria Math" panose="02040503050406030204" pitchFamily="18" charset="0"/>
                              <a:ea typeface="Cambria Math" panose="02040503050406030204" pitchFamily="18" charset="0"/>
                            </a:rPr>
                            <m:t>𝑇</m:t>
                          </m:r>
                        </m:sup>
                      </m:sSup>
                      <m:sSubSup>
                        <m:sSubSupPr>
                          <m:ctrlPr>
                            <a:rPr lang="en-AU" sz="3600" i="1">
                              <a:latin typeface="Cambria Math" panose="02040503050406030204" pitchFamily="18" charset="0"/>
                              <a:ea typeface="Cambria Math" panose="02040503050406030204" pitchFamily="18" charset="0"/>
                            </a:rPr>
                          </m:ctrlPr>
                        </m:sSubSupPr>
                        <m:e>
                          <m:r>
                            <m:rPr>
                              <m:sty m:val="p"/>
                            </m:rPr>
                            <a:rPr lang="el-GR" sz="3600" i="1">
                              <a:latin typeface="Cambria Math" panose="02040503050406030204" pitchFamily="18" charset="0"/>
                              <a:ea typeface="Cambria Math" panose="02040503050406030204" pitchFamily="18" charset="0"/>
                            </a:rPr>
                            <m:t>Σ</m:t>
                          </m:r>
                        </m:e>
                        <m:sub>
                          <m:r>
                            <a:rPr lang="en-AU" sz="3600" i="1">
                              <a:latin typeface="Cambria Math" panose="02040503050406030204" pitchFamily="18" charset="0"/>
                              <a:ea typeface="Cambria Math" panose="02040503050406030204" pitchFamily="18" charset="0"/>
                            </a:rPr>
                            <m:t>2</m:t>
                          </m:r>
                        </m:sub>
                        <m:sup>
                          <m:r>
                            <a:rPr lang="en-AU" sz="3600" i="1">
                              <a:latin typeface="Cambria Math" panose="02040503050406030204" pitchFamily="18" charset="0"/>
                              <a:ea typeface="Cambria Math" panose="02040503050406030204" pitchFamily="18" charset="0"/>
                            </a:rPr>
                            <m:t>−1</m:t>
                          </m:r>
                        </m:sup>
                      </m:sSubSup>
                      <m:d>
                        <m:dPr>
                          <m:ctrlPr>
                            <a:rPr lang="el-GR" sz="3600" i="1">
                              <a:latin typeface="Cambria Math" panose="02040503050406030204" pitchFamily="18" charset="0"/>
                              <a:ea typeface="Cambria Math" panose="02040503050406030204" pitchFamily="18" charset="0"/>
                            </a:rPr>
                          </m:ctrlPr>
                        </m:dPr>
                        <m:e>
                          <m:sSub>
                            <m:sSubPr>
                              <m:ctrlPr>
                                <a:rPr lang="en-AU" sz="3600" i="1">
                                  <a:latin typeface="Cambria Math" panose="02040503050406030204" pitchFamily="18" charset="0"/>
                                  <a:ea typeface="Cambria Math" panose="02040503050406030204" pitchFamily="18" charset="0"/>
                                </a:rPr>
                              </m:ctrlPr>
                            </m:sSubPr>
                            <m:e>
                              <m:r>
                                <a:rPr lang="el-GR" sz="3600" i="1">
                                  <a:latin typeface="Cambria Math" panose="02040503050406030204" pitchFamily="18" charset="0"/>
                                  <a:ea typeface="Cambria Math" panose="02040503050406030204" pitchFamily="18" charset="0"/>
                                </a:rPr>
                                <m:t>𝜇</m:t>
                              </m:r>
                            </m:e>
                            <m:sub>
                              <m:r>
                                <a:rPr lang="en-AU" sz="3600" i="1">
                                  <a:latin typeface="Cambria Math" panose="02040503050406030204" pitchFamily="18" charset="0"/>
                                  <a:ea typeface="Cambria Math" panose="02040503050406030204" pitchFamily="18" charset="0"/>
                                </a:rPr>
                                <m:t>1</m:t>
                              </m:r>
                            </m:sub>
                          </m:sSub>
                          <m:r>
                            <a:rPr lang="en-AU" sz="3600" i="1">
                              <a:latin typeface="Cambria Math" panose="02040503050406030204" pitchFamily="18" charset="0"/>
                              <a:ea typeface="Cambria Math" panose="02040503050406030204" pitchFamily="18" charset="0"/>
                            </a:rPr>
                            <m:t>−</m:t>
                          </m:r>
                          <m:sSub>
                            <m:sSubPr>
                              <m:ctrlPr>
                                <a:rPr lang="en-AU" sz="3600" i="1">
                                  <a:latin typeface="Cambria Math" panose="02040503050406030204" pitchFamily="18" charset="0"/>
                                  <a:ea typeface="Cambria Math" panose="02040503050406030204" pitchFamily="18" charset="0"/>
                                </a:rPr>
                              </m:ctrlPr>
                            </m:sSubPr>
                            <m:e>
                              <m:r>
                                <a:rPr lang="el-GR" sz="3600" i="1">
                                  <a:latin typeface="Cambria Math" panose="02040503050406030204" pitchFamily="18" charset="0"/>
                                  <a:ea typeface="Cambria Math" panose="02040503050406030204" pitchFamily="18" charset="0"/>
                                </a:rPr>
                                <m:t>𝜇</m:t>
                              </m:r>
                            </m:e>
                            <m:sub>
                              <m:r>
                                <a:rPr lang="en-AU" sz="3600" i="1">
                                  <a:latin typeface="Cambria Math" panose="02040503050406030204" pitchFamily="18" charset="0"/>
                                  <a:ea typeface="Cambria Math" panose="02040503050406030204" pitchFamily="18" charset="0"/>
                                </a:rPr>
                                <m:t>2</m:t>
                              </m:r>
                            </m:sub>
                          </m:sSub>
                        </m:e>
                      </m:d>
                    </m:oMath>
                    <m:oMath xmlns:m="http://schemas.openxmlformats.org/officeDocument/2006/math">
                      <m:r>
                        <m:rPr>
                          <m:aln/>
                        </m:rPr>
                        <a:rPr lang="en-AU" sz="3600" i="1">
                          <a:latin typeface="Cambria Math" panose="02040503050406030204" pitchFamily="18" charset="0"/>
                          <a:ea typeface="Cambria Math" panose="02040503050406030204" pitchFamily="18" charset="0"/>
                        </a:rPr>
                        <m:t>=</m:t>
                      </m:r>
                      <m:r>
                        <a:rPr lang="en-AU" sz="3600" b="0" i="1" smtClean="0">
                          <a:latin typeface="Cambria Math" panose="02040503050406030204" pitchFamily="18" charset="0"/>
                          <a:ea typeface="Cambria Math" panose="02040503050406030204" pitchFamily="18" charset="0"/>
                        </a:rPr>
                        <m:t>0</m:t>
                      </m:r>
                    </m:oMath>
                  </m:oMathPara>
                </a14:m>
                <a:endParaRPr lang="en-US" sz="3600" dirty="0"/>
              </a:p>
              <a:p>
                <a:pPr marL="0" indent="0">
                  <a:buNone/>
                </a:pPr>
                <a:endParaRPr lang="en-US" sz="3600" dirty="0"/>
              </a:p>
            </p:txBody>
          </p:sp>
        </mc:Choice>
        <mc:Fallback xmlns="">
          <p:sp>
            <p:nvSpPr>
              <p:cNvPr id="3" name="Content Placeholder 2">
                <a:extLst>
                  <a:ext uri="{FF2B5EF4-FFF2-40B4-BE49-F238E27FC236}">
                    <a16:creationId xmlns:a16="http://schemas.microsoft.com/office/drawing/2014/main" id="{71B5C019-8E7D-D27C-534B-5FBE0C70D71A}"/>
                  </a:ext>
                </a:extLst>
              </p:cNvPr>
              <p:cNvSpPr>
                <a:spLocks noGrp="1" noRot="1" noChangeAspect="1" noMove="1" noResize="1" noEditPoints="1" noAdjustHandles="1" noChangeArrowheads="1" noChangeShapeType="1" noTextEdit="1"/>
              </p:cNvSpPr>
              <p:nvPr>
                <p:ph sz="quarter" idx="12"/>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7933279-C33A-672A-BAA8-8AD5D5D5F259}"/>
              </a:ext>
            </a:extLst>
          </p:cNvPr>
          <p:cNvSpPr>
            <a:spLocks noGrp="1"/>
          </p:cNvSpPr>
          <p:nvPr>
            <p:ph type="sldNum" sz="quarter" idx="14"/>
          </p:nvPr>
        </p:nvSpPr>
        <p:spPr/>
        <p:txBody>
          <a:bodyPr/>
          <a:lstStyle/>
          <a:p>
            <a:fld id="{F5AEA0E0-5CC6-4BD0-905C-A0021E419432}" type="slidenum">
              <a:rPr lang="en-GB" smtClean="0"/>
              <a:pPr/>
              <a:t>21</a:t>
            </a:fld>
            <a:endParaRPr lang="en-GB" dirty="0"/>
          </a:p>
        </p:txBody>
      </p:sp>
      <p:pic>
        <p:nvPicPr>
          <p:cNvPr id="1026" name="Picture 2" descr="QuickLesson 8: What Constitutes Proof? | Evidence Explained">
            <a:extLst>
              <a:ext uri="{FF2B5EF4-FFF2-40B4-BE49-F238E27FC236}">
                <a16:creationId xmlns:a16="http://schemas.microsoft.com/office/drawing/2014/main" id="{67FE5D65-763F-467E-088B-668B082BD8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76233" y="3506598"/>
            <a:ext cx="3600044" cy="260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721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0C82E5-96DD-6119-E46E-3935AC11E643}"/>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02AB9A-3C74-2E27-A540-24499B0FFA68}"/>
                  </a:ext>
                </a:extLst>
              </p:cNvPr>
              <p:cNvSpPr>
                <a:spLocks noGrp="1"/>
              </p:cNvSpPr>
              <p:nvPr>
                <p:ph sz="quarter" idx="12"/>
              </p:nvPr>
            </p:nvSpPr>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AU" sz="2400" i="1" dirty="0" smtClean="0">
                              <a:latin typeface="Cambria Math" panose="02040503050406030204" pitchFamily="18" charset="0"/>
                            </a:rPr>
                          </m:ctrlPr>
                        </m:sSubPr>
                        <m:e>
                          <m:r>
                            <a:rPr lang="en-AU" sz="2400" i="1" dirty="0">
                              <a:latin typeface="Cambria Math" panose="02040503050406030204" pitchFamily="18" charset="0"/>
                            </a:rPr>
                            <m:t>𝐷</m:t>
                          </m:r>
                        </m:e>
                        <m:sub>
                          <m:r>
                            <a:rPr lang="en-AU" sz="2400" i="1" dirty="0">
                              <a:latin typeface="Cambria Math" panose="02040503050406030204" pitchFamily="18" charset="0"/>
                            </a:rPr>
                            <m:t>𝐾𝐿</m:t>
                          </m:r>
                        </m:sub>
                      </m:sSub>
                      <m:d>
                        <m:dPr>
                          <m:ctrlPr>
                            <a:rPr lang="en-AU" sz="2400" i="1" dirty="0">
                              <a:latin typeface="Cambria Math" panose="02040503050406030204" pitchFamily="18" charset="0"/>
                            </a:rPr>
                          </m:ctrlPr>
                        </m:dPr>
                        <m:e>
                          <m:r>
                            <a:rPr lang="en-AU" sz="2400" b="0" i="1" dirty="0" smtClean="0">
                              <a:latin typeface="Cambria Math" panose="02040503050406030204" pitchFamily="18" charset="0"/>
                            </a:rPr>
                            <m:t>𝑝</m:t>
                          </m:r>
                          <m:r>
                            <a:rPr lang="en-AU" sz="2400" i="1">
                              <a:latin typeface="Cambria Math" panose="02040503050406030204" pitchFamily="18" charset="0"/>
                            </a:rPr>
                            <m:t>∥</m:t>
                          </m:r>
                          <m:r>
                            <a:rPr lang="en-AU" sz="2400" b="0" i="1" smtClean="0">
                              <a:latin typeface="Cambria Math" panose="02040503050406030204" pitchFamily="18" charset="0"/>
                            </a:rPr>
                            <m:t>𝑞</m:t>
                          </m:r>
                        </m:e>
                      </m:d>
                      <m:r>
                        <a:rPr lang="en-AU" sz="2400" i="1">
                          <a:latin typeface="Cambria Math" panose="02040503050406030204" pitchFamily="18" charset="0"/>
                        </a:rPr>
                        <m:t>=</m:t>
                      </m:r>
                      <m:nary>
                        <m:naryPr>
                          <m:chr m:val="∑"/>
                          <m:supHide m:val="on"/>
                          <m:ctrlPr>
                            <a:rPr lang="en-AU" sz="2400" i="1" dirty="0">
                              <a:latin typeface="Cambria Math" panose="02040503050406030204" pitchFamily="18" charset="0"/>
                            </a:rPr>
                          </m:ctrlPr>
                        </m:naryPr>
                        <m:sub>
                          <m:r>
                            <m:rPr>
                              <m:brk m:alnAt="7"/>
                            </m:rPr>
                            <a:rPr lang="en-AU" sz="2400" b="0" i="1" dirty="0" smtClean="0">
                              <a:latin typeface="Cambria Math" panose="02040503050406030204" pitchFamily="18" charset="0"/>
                            </a:rPr>
                            <m:t>𝑥</m:t>
                          </m:r>
                        </m:sub>
                        <m:sup/>
                        <m:e>
                          <m:r>
                            <a:rPr lang="en-AU" sz="2400" b="0" i="1" smtClean="0">
                              <a:latin typeface="Cambria Math" panose="02040503050406030204" pitchFamily="18" charset="0"/>
                            </a:rPr>
                            <m:t>𝑝</m:t>
                          </m:r>
                          <m:r>
                            <a:rPr lang="en-AU" sz="2400" b="0" i="0" smtClean="0">
                              <a:latin typeface="Cambria Math" panose="02040503050406030204" pitchFamily="18" charset="0"/>
                            </a:rPr>
                            <m:t>(</m:t>
                          </m:r>
                          <m:r>
                            <m:rPr>
                              <m:sty m:val="p"/>
                            </m:rPr>
                            <a:rPr lang="en-AU" sz="2400" b="0" i="0" smtClean="0">
                              <a:latin typeface="Cambria Math" panose="02040503050406030204" pitchFamily="18" charset="0"/>
                            </a:rPr>
                            <m:t>x</m:t>
                          </m:r>
                          <m:r>
                            <a:rPr lang="en-AU" sz="2400" b="0" i="0" smtClean="0">
                              <a:latin typeface="Cambria Math" panose="02040503050406030204" pitchFamily="18" charset="0"/>
                            </a:rPr>
                            <m:t>)</m:t>
                          </m:r>
                          <m:r>
                            <a:rPr lang="en-AU" sz="2400" i="1" smtClean="0">
                              <a:latin typeface="Cambria Math" panose="02040503050406030204" pitchFamily="18" charset="0"/>
                            </a:rPr>
                            <m:t> </m:t>
                          </m:r>
                          <m:d>
                            <m:dPr>
                              <m:ctrlPr>
                                <a:rPr lang="en-AU" sz="2400" i="1" smtClean="0">
                                  <a:latin typeface="Cambria Math" panose="02040503050406030204" pitchFamily="18" charset="0"/>
                                </a:rPr>
                              </m:ctrlPr>
                            </m:dPr>
                            <m:e>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r>
                                <m:rPr>
                                  <m:sty m:val="p"/>
                                </m:rPr>
                                <a:rPr lang="en-AU" sz="2400">
                                  <a:latin typeface="Cambria Math" panose="02040503050406030204" pitchFamily="18" charset="0"/>
                                  <a:ea typeface="Cambria Math" panose="02040503050406030204" pitchFamily="18" charset="0"/>
                                </a:rPr>
                                <m:t>log</m:t>
                              </m:r>
                              <m:f>
                                <m:fPr>
                                  <m:ctrlPr>
                                    <a:rPr lang="en-AU" sz="2400" i="1">
                                      <a:latin typeface="Cambria Math" panose="02040503050406030204" pitchFamily="18" charset="0"/>
                                      <a:ea typeface="Cambria Math" panose="02040503050406030204" pitchFamily="18" charset="0"/>
                                    </a:rPr>
                                  </m:ctrlPr>
                                </m:fPr>
                                <m:num>
                                  <m:d>
                                    <m:dPr>
                                      <m:begChr m:val="|"/>
                                      <m:endChr m:val="|"/>
                                      <m:ctrlPr>
                                        <a:rPr lang="en-AU" sz="2400" i="1">
                                          <a:latin typeface="Cambria Math" panose="02040503050406030204" pitchFamily="18" charset="0"/>
                                          <a:ea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2</m:t>
                                          </m:r>
                                        </m:sub>
                                      </m:sSub>
                                    </m:e>
                                  </m:d>
                                </m:num>
                                <m:den>
                                  <m:d>
                                    <m:dPr>
                                      <m:begChr m:val="|"/>
                                      <m:endChr m:val="|"/>
                                      <m:ctrlPr>
                                        <a:rPr lang="en-AU" sz="2400" i="1">
                                          <a:latin typeface="Cambria Math" panose="02040503050406030204" pitchFamily="18" charset="0"/>
                                          <a:ea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1</m:t>
                                          </m:r>
                                        </m:sub>
                                      </m:sSub>
                                    </m:e>
                                  </m:d>
                                </m:den>
                              </m:f>
                              <m:r>
                                <a:rPr lang="en-AU" sz="2400">
                                  <a:latin typeface="Cambria Math" panose="02040503050406030204" pitchFamily="18" charset="0"/>
                                  <a:ea typeface="Cambria Math" panose="02040503050406030204" pitchFamily="18" charset="0"/>
                                </a:rPr>
                                <m:t>+</m:t>
                              </m:r>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l-GR"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2</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2</m:t>
                                  </m:r>
                                </m:sub>
                                <m:sup>
                                  <m:r>
                                    <a:rPr lang="en-AU" sz="2400" i="1">
                                      <a:latin typeface="Cambria Math" panose="02040503050406030204" pitchFamily="18" charset="0"/>
                                      <a:ea typeface="Cambria Math" panose="02040503050406030204" pitchFamily="18" charset="0"/>
                                    </a:rPr>
                                    <m:t>−1</m:t>
                                  </m:r>
                                </m:sup>
                              </m:sSubSup>
                              <m:r>
                                <a:rPr lang="en-AU" sz="2400" i="1">
                                  <a:latin typeface="Cambria Math" panose="02040503050406030204" pitchFamily="18" charset="0"/>
                                  <a:ea typeface="Cambria Math" panose="02040503050406030204" pitchFamily="18" charset="0"/>
                                </a:rPr>
                                <m:t> </m:t>
                              </m:r>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2</m:t>
                                      </m:r>
                                    </m:sub>
                                  </m:sSub>
                                </m:e>
                              </m:d>
                              <m:r>
                                <a:rPr lang="en-AU" sz="2400" smtClean="0">
                                  <a:latin typeface="Cambria Math" panose="02040503050406030204" pitchFamily="18" charset="0"/>
                                  <a:ea typeface="Cambria Math" panose="02040503050406030204" pitchFamily="18" charset="0"/>
                                </a:rPr>
                                <m:t>−</m:t>
                              </m:r>
                              <m:f>
                                <m:fPr>
                                  <m:ctrlPr>
                                    <a:rPr lang="en-AU" sz="2400" i="1" smtClean="0">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l-GR"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1</m:t>
                                  </m:r>
                                </m:sub>
                                <m:sup>
                                  <m:r>
                                    <a:rPr lang="en-AU" sz="2400" i="1">
                                      <a:latin typeface="Cambria Math" panose="02040503050406030204" pitchFamily="18" charset="0"/>
                                      <a:ea typeface="Cambria Math" panose="02040503050406030204" pitchFamily="18" charset="0"/>
                                    </a:rPr>
                                    <m:t>−1</m:t>
                                  </m:r>
                                </m:sup>
                              </m:sSubSup>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d>
                        </m:e>
                      </m:nary>
                    </m:oMath>
                  </m:oMathPara>
                </a14:m>
                <a:endParaRPr lang="en-AU" sz="240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AU" sz="2400" i="1" dirty="0" smtClean="0">
                              <a:latin typeface="Cambria Math" panose="02040503050406030204" pitchFamily="18" charset="0"/>
                            </a:rPr>
                          </m:ctrlPr>
                        </m:naryPr>
                        <m:sub>
                          <m:r>
                            <m:rPr>
                              <m:brk m:alnAt="7"/>
                            </m:rPr>
                            <a:rPr lang="en-AU" sz="2400" i="1" dirty="0">
                              <a:latin typeface="Cambria Math" panose="02040503050406030204" pitchFamily="18" charset="0"/>
                            </a:rPr>
                            <m:t>𝑥</m:t>
                          </m:r>
                        </m:sub>
                        <m:sup/>
                        <m:e>
                          <m:r>
                            <a:rPr lang="en-AU" sz="2400" i="1">
                              <a:latin typeface="Cambria Math" panose="02040503050406030204" pitchFamily="18" charset="0"/>
                            </a:rPr>
                            <m:t>𝑝</m:t>
                          </m:r>
                          <m:r>
                            <a:rPr lang="en-AU" sz="2400">
                              <a:latin typeface="Cambria Math" panose="02040503050406030204" pitchFamily="18" charset="0"/>
                            </a:rPr>
                            <m:t>(</m:t>
                          </m:r>
                          <m:r>
                            <m:rPr>
                              <m:sty m:val="p"/>
                            </m:rPr>
                            <a:rPr lang="en-AU" sz="2400">
                              <a:latin typeface="Cambria Math" panose="02040503050406030204" pitchFamily="18" charset="0"/>
                            </a:rPr>
                            <m:t>x</m:t>
                          </m:r>
                          <m:r>
                            <a:rPr lang="en-AU" sz="2400">
                              <a:latin typeface="Cambria Math" panose="02040503050406030204" pitchFamily="18" charset="0"/>
                            </a:rPr>
                            <m:t>)</m:t>
                          </m:r>
                          <m:d>
                            <m:dPr>
                              <m:ctrlPr>
                                <a:rPr lang="en-AU" sz="2400" i="1">
                                  <a:latin typeface="Cambria Math" panose="02040503050406030204" pitchFamily="18" charset="0"/>
                                </a:rPr>
                              </m:ctrlPr>
                            </m:dPr>
                            <m:e>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l-GR"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1</m:t>
                                  </m:r>
                                </m:sub>
                                <m:sup>
                                  <m:r>
                                    <a:rPr lang="en-AU" sz="2400" i="1">
                                      <a:latin typeface="Cambria Math" panose="02040503050406030204" pitchFamily="18" charset="0"/>
                                      <a:ea typeface="Cambria Math" panose="02040503050406030204" pitchFamily="18" charset="0"/>
                                    </a:rPr>
                                    <m:t>−1</m:t>
                                  </m:r>
                                </m:sup>
                              </m:sSubSup>
                              <m:r>
                                <a:rPr lang="en-AU" sz="2400" i="1">
                                  <a:latin typeface="Cambria Math" panose="02040503050406030204" pitchFamily="18" charset="0"/>
                                  <a:ea typeface="Cambria Math" panose="02040503050406030204" pitchFamily="18" charset="0"/>
                                </a:rPr>
                                <m:t> </m:t>
                              </m:r>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e>
                              </m:d>
                            </m:e>
                          </m:d>
                        </m:e>
                      </m:nary>
                      <m:r>
                        <a:rPr lang="en-AU" sz="2400" b="0" i="1" smtClean="0">
                          <a:latin typeface="Cambria Math" panose="02040503050406030204" pitchFamily="18" charset="0"/>
                          <a:ea typeface="Cambria Math" panose="02040503050406030204" pitchFamily="18" charset="0"/>
                        </a:rPr>
                        <m:t>=</m:t>
                      </m:r>
                      <m:f>
                        <m:fPr>
                          <m:ctrlPr>
                            <a:rPr lang="en-AU" sz="2400" b="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𝑘</m:t>
                          </m:r>
                        </m:num>
                        <m:den>
                          <m:r>
                            <a:rPr lang="en-AU" sz="2400" b="0" i="1" smtClean="0">
                              <a:latin typeface="Cambria Math" panose="02040503050406030204" pitchFamily="18" charset="0"/>
                              <a:ea typeface="Cambria Math" panose="02040503050406030204" pitchFamily="18" charset="0"/>
                            </a:rPr>
                            <m:t>2</m:t>
                          </m:r>
                        </m:den>
                      </m:f>
                    </m:oMath>
                  </m:oMathPara>
                </a14:m>
                <a:br>
                  <a:rPr lang="en-AU" sz="2400" dirty="0">
                    <a:ea typeface="Cambria Math" panose="02040503050406030204" pitchFamily="18" charset="0"/>
                  </a:rPr>
                </a:br>
                <a:endParaRPr lang="en-US" sz="2400" dirty="0"/>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AU" sz="2400" i="1" dirty="0" smtClean="0">
                              <a:latin typeface="Cambria Math" panose="02040503050406030204" pitchFamily="18" charset="0"/>
                            </a:rPr>
                          </m:ctrlPr>
                        </m:naryPr>
                        <m:sub>
                          <m:r>
                            <m:rPr>
                              <m:brk m:alnAt="7"/>
                            </m:rPr>
                            <a:rPr lang="en-AU" sz="2400" b="0" i="1" dirty="0" smtClean="0">
                              <a:latin typeface="Cambria Math" panose="02040503050406030204" pitchFamily="18" charset="0"/>
                            </a:rPr>
                            <m:t>𝑥</m:t>
                          </m:r>
                        </m:sub>
                        <m:sup/>
                        <m:e>
                          <m:r>
                            <a:rPr lang="en-AU" sz="2400" b="0" i="1" smtClean="0">
                              <a:latin typeface="Cambria Math" panose="02040503050406030204" pitchFamily="18" charset="0"/>
                            </a:rPr>
                            <m:t>𝑝</m:t>
                          </m:r>
                          <m:r>
                            <a:rPr lang="en-AU" sz="2400" b="0" i="0" smtClean="0">
                              <a:latin typeface="Cambria Math" panose="02040503050406030204" pitchFamily="18" charset="0"/>
                            </a:rPr>
                            <m:t>(</m:t>
                          </m:r>
                          <m:r>
                            <m:rPr>
                              <m:sty m:val="p"/>
                            </m:rPr>
                            <a:rPr lang="en-AU" sz="2400" b="0" i="0" smtClean="0">
                              <a:latin typeface="Cambria Math" panose="02040503050406030204" pitchFamily="18" charset="0"/>
                            </a:rPr>
                            <m:t>x</m:t>
                          </m:r>
                          <m:r>
                            <a:rPr lang="en-AU" sz="2400" b="0" i="0" smtClean="0">
                              <a:latin typeface="Cambria Math" panose="02040503050406030204" pitchFamily="18" charset="0"/>
                            </a:rPr>
                            <m:t>)</m:t>
                          </m:r>
                          <m:r>
                            <a:rPr lang="en-AU" sz="2400" i="1" smtClean="0">
                              <a:latin typeface="Cambria Math" panose="02040503050406030204" pitchFamily="18" charset="0"/>
                            </a:rPr>
                            <m:t> </m:t>
                          </m:r>
                          <m:d>
                            <m:dPr>
                              <m:ctrlPr>
                                <a:rPr lang="en-AU" sz="2400" i="1" smtClean="0">
                                  <a:latin typeface="Cambria Math" panose="02040503050406030204" pitchFamily="18" charset="0"/>
                                </a:rPr>
                              </m:ctrlPr>
                            </m:dPr>
                            <m:e>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l-GR"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2</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2</m:t>
                                  </m:r>
                                </m:sub>
                                <m:sup>
                                  <m:r>
                                    <a:rPr lang="en-AU" sz="2400" i="1">
                                      <a:latin typeface="Cambria Math" panose="02040503050406030204" pitchFamily="18" charset="0"/>
                                      <a:ea typeface="Cambria Math" panose="02040503050406030204" pitchFamily="18" charset="0"/>
                                    </a:rPr>
                                    <m:t>−1</m:t>
                                  </m:r>
                                </m:sup>
                              </m:sSubSup>
                              <m:r>
                                <a:rPr lang="en-AU" sz="2400" i="1">
                                  <a:latin typeface="Cambria Math" panose="02040503050406030204" pitchFamily="18" charset="0"/>
                                  <a:ea typeface="Cambria Math" panose="02040503050406030204" pitchFamily="18" charset="0"/>
                                </a:rPr>
                                <m:t> </m:t>
                              </m:r>
                              <m:d>
                                <m:dPr>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2</m:t>
                                      </m:r>
                                    </m:sub>
                                  </m:sSub>
                                </m:e>
                              </m:d>
                            </m:e>
                          </m:d>
                        </m:e>
                      </m:nary>
                      <m:r>
                        <a:rPr lang="en-AU" sz="2400" i="1">
                          <a:latin typeface="Cambria Math" panose="02040503050406030204" pitchFamily="18" charset="0"/>
                          <a:ea typeface="Cambria Math" panose="02040503050406030204" pitchFamily="18" charset="0"/>
                        </a:rPr>
                        <m:t>=</m:t>
                      </m:r>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r>
                        <a:rPr lang="en-AU" sz="2400" i="1">
                          <a:latin typeface="Cambria Math" panose="02040503050406030204" pitchFamily="18" charset="0"/>
                          <a:ea typeface="Cambria Math" panose="02040503050406030204" pitchFamily="18" charset="0"/>
                        </a:rPr>
                        <m:t>𝑡𝑟</m:t>
                      </m:r>
                      <m:d>
                        <m:dPr>
                          <m:ctrlPr>
                            <a:rPr lang="en-AU" sz="2400" i="1">
                              <a:latin typeface="Cambria Math" panose="02040503050406030204" pitchFamily="18" charset="0"/>
                              <a:ea typeface="Cambria Math" panose="02040503050406030204" pitchFamily="18" charset="0"/>
                            </a:rPr>
                          </m:ctrlPr>
                        </m:dPr>
                        <m:e>
                          <m:sSubSup>
                            <m:sSubSupPr>
                              <m:ctrlPr>
                                <a:rPr lang="en-AU" sz="2400" i="1">
                                  <a:latin typeface="Cambria Math" panose="02040503050406030204" pitchFamily="18" charset="0"/>
                                  <a:ea typeface="Cambria Math" panose="02040503050406030204" pitchFamily="18" charset="0"/>
                                </a:rPr>
                              </m:ctrlPr>
                            </m:sSubSup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1</m:t>
                                  </m:r>
                                </m:sub>
                              </m:sSub>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2</m:t>
                              </m:r>
                            </m:sub>
                            <m:sup>
                              <m:r>
                                <a:rPr lang="en-AU" sz="2400" i="1">
                                  <a:latin typeface="Cambria Math" panose="02040503050406030204" pitchFamily="18" charset="0"/>
                                  <a:ea typeface="Cambria Math" panose="02040503050406030204" pitchFamily="18" charset="0"/>
                                </a:rPr>
                                <m:t>−1</m:t>
                              </m:r>
                            </m:sup>
                          </m:sSubSup>
                        </m:e>
                      </m:d>
                      <m:r>
                        <a:rPr lang="en-AU" sz="2400" b="0" i="1" smtClean="0">
                          <a:latin typeface="Cambria Math" panose="02040503050406030204" pitchFamily="18" charset="0"/>
                          <a:ea typeface="Cambria Math" panose="02040503050406030204" pitchFamily="18" charset="0"/>
                        </a:rPr>
                        <m:t>+</m:t>
                      </m:r>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n-AU" sz="2400" i="1">
                              <a:latin typeface="Cambria Math" panose="02040503050406030204" pitchFamily="18" charset="0"/>
                              <a:ea typeface="Cambria Math" panose="02040503050406030204" pitchFamily="18" charset="0"/>
                            </a:rPr>
                          </m:ctrlPr>
                        </m:sSupPr>
                        <m:e>
                          <m:d>
                            <m:dPr>
                              <m:ctrlPr>
                                <a:rPr lang="el-GR" sz="2400" i="1">
                                  <a:latin typeface="Cambria Math" panose="02040503050406030204" pitchFamily="18" charset="0"/>
                                  <a:ea typeface="Cambria Math" panose="02040503050406030204" pitchFamily="18" charset="0"/>
                                </a:rPr>
                              </m:ctrlPr>
                            </m:dPr>
                            <m:e>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2</m:t>
                                  </m:r>
                                </m:sub>
                              </m:sSub>
                            </m:e>
                          </m:d>
                        </m:e>
                        <m:sup>
                          <m:r>
                            <a:rPr lang="en-AU" sz="2400" i="1">
                              <a:latin typeface="Cambria Math" panose="02040503050406030204" pitchFamily="18" charset="0"/>
                              <a:ea typeface="Cambria Math" panose="02040503050406030204" pitchFamily="18" charset="0"/>
                            </a:rPr>
                            <m:t>𝑇</m:t>
                          </m:r>
                        </m:sup>
                      </m:sSup>
                      <m:sSubSup>
                        <m:sSubSupPr>
                          <m:ctrlPr>
                            <a:rPr lang="en-AU"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Σ</m:t>
                          </m:r>
                        </m:e>
                        <m:sub>
                          <m:r>
                            <a:rPr lang="en-AU" sz="2400" i="1">
                              <a:latin typeface="Cambria Math" panose="02040503050406030204" pitchFamily="18" charset="0"/>
                              <a:ea typeface="Cambria Math" panose="02040503050406030204" pitchFamily="18" charset="0"/>
                            </a:rPr>
                            <m:t>2</m:t>
                          </m:r>
                        </m:sub>
                        <m:sup>
                          <m:r>
                            <a:rPr lang="en-AU" sz="2400" i="1">
                              <a:latin typeface="Cambria Math" panose="02040503050406030204" pitchFamily="18" charset="0"/>
                              <a:ea typeface="Cambria Math" panose="02040503050406030204" pitchFamily="18" charset="0"/>
                            </a:rPr>
                            <m:t>−1</m:t>
                          </m:r>
                        </m:sup>
                      </m:sSubSup>
                      <m:d>
                        <m:dPr>
                          <m:ctrlPr>
                            <a:rPr lang="el-GR" sz="2400" i="1">
                              <a:latin typeface="Cambria Math" panose="02040503050406030204" pitchFamily="18" charset="0"/>
                              <a:ea typeface="Cambria Math" panose="02040503050406030204" pitchFamily="18" charset="0"/>
                            </a:rPr>
                          </m:ctrlPr>
                        </m:dPr>
                        <m:e>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1</m:t>
                              </m:r>
                            </m:sub>
                          </m:sSub>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AU" sz="2400" i="1">
                                  <a:latin typeface="Cambria Math" panose="02040503050406030204" pitchFamily="18" charset="0"/>
                                  <a:ea typeface="Cambria Math" panose="02040503050406030204" pitchFamily="18" charset="0"/>
                                </a:rPr>
                                <m:t>2</m:t>
                              </m:r>
                            </m:sub>
                          </m:sSub>
                        </m:e>
                      </m:d>
                    </m:oMath>
                  </m:oMathPara>
                </a14:m>
                <a:endParaRPr lang="en-US" sz="2400" dirty="0"/>
              </a:p>
              <a:p>
                <a:r>
                  <a:rPr lang="en-US" sz="2400" dirty="0"/>
                  <a:t>Substituting           and          in           we obtain:</a:t>
                </a:r>
              </a:p>
              <a:p>
                <a:pPr marL="0" indent="0">
                  <a:buNone/>
                </a:pPr>
                <a14:m>
                  <m:oMathPara xmlns:m="http://schemas.openxmlformats.org/officeDocument/2006/math">
                    <m:oMathParaPr>
                      <m:jc m:val="centerGroup"/>
                    </m:oMathParaPr>
                    <m:oMath xmlns:m="http://schemas.openxmlformats.org/officeDocument/2006/math">
                      <m:sSub>
                        <m:sSubPr>
                          <m:ctrlPr>
                            <a:rPr lang="en-AU" sz="2000" i="1" dirty="0" smtClean="0">
                              <a:latin typeface="Cambria Math" panose="02040503050406030204" pitchFamily="18" charset="0"/>
                            </a:rPr>
                          </m:ctrlPr>
                        </m:sSubPr>
                        <m:e>
                          <m:r>
                            <a:rPr lang="en-AU" sz="2000" i="1" dirty="0">
                              <a:latin typeface="Cambria Math" panose="02040503050406030204" pitchFamily="18" charset="0"/>
                            </a:rPr>
                            <m:t>𝐷</m:t>
                          </m:r>
                        </m:e>
                        <m:sub>
                          <m:r>
                            <a:rPr lang="en-AU" sz="2000" i="1" dirty="0">
                              <a:latin typeface="Cambria Math" panose="02040503050406030204" pitchFamily="18" charset="0"/>
                            </a:rPr>
                            <m:t>𝐾𝐿</m:t>
                          </m:r>
                        </m:sub>
                      </m:sSub>
                      <m:d>
                        <m:dPr>
                          <m:ctrlPr>
                            <a:rPr lang="en-AU" sz="2000" i="1" dirty="0">
                              <a:latin typeface="Cambria Math" panose="02040503050406030204" pitchFamily="18" charset="0"/>
                            </a:rPr>
                          </m:ctrlPr>
                        </m:dPr>
                        <m:e>
                          <m:r>
                            <a:rPr lang="en-AU" sz="2000" i="1" dirty="0">
                              <a:latin typeface="Cambria Math" panose="02040503050406030204" pitchFamily="18" charset="0"/>
                            </a:rPr>
                            <m:t>𝑝</m:t>
                          </m:r>
                          <m:r>
                            <a:rPr lang="en-AU" sz="2000" i="1">
                              <a:latin typeface="Cambria Math" panose="02040503050406030204" pitchFamily="18" charset="0"/>
                            </a:rPr>
                            <m:t>∥</m:t>
                          </m:r>
                          <m:r>
                            <a:rPr lang="en-AU" sz="2000" i="1">
                              <a:latin typeface="Cambria Math" panose="02040503050406030204" pitchFamily="18" charset="0"/>
                            </a:rPr>
                            <m:t>𝑞</m:t>
                          </m:r>
                        </m:e>
                      </m:d>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d>
                        <m:dPr>
                          <m:begChr m:val="["/>
                          <m:endChr m:val="]"/>
                          <m:ctrlPr>
                            <a:rPr lang="en-AU" sz="2000" b="0" i="1" smtClean="0">
                              <a:latin typeface="Cambria Math" panose="02040503050406030204" pitchFamily="18" charset="0"/>
                            </a:rPr>
                          </m:ctrlPr>
                        </m:dPr>
                        <m:e>
                          <m:r>
                            <m:rPr>
                              <m:nor/>
                            </m:rPr>
                            <a:rPr lang="en-AU" sz="2000" b="0" i="0" smtClean="0">
                              <a:latin typeface="Cambria Math" panose="02040503050406030204" pitchFamily="18" charset="0"/>
                            </a:rPr>
                            <m:t>log</m:t>
                          </m:r>
                          <m:f>
                            <m:fPr>
                              <m:ctrlPr>
                                <a:rPr lang="en-AU" sz="2000" i="1">
                                  <a:latin typeface="Cambria Math" panose="02040503050406030204" pitchFamily="18" charset="0"/>
                                  <a:ea typeface="Cambria Math" panose="02040503050406030204" pitchFamily="18" charset="0"/>
                                </a:rPr>
                              </m:ctrlPr>
                            </m:fPr>
                            <m:num>
                              <m:d>
                                <m:dPr>
                                  <m:begChr m:val="|"/>
                                  <m:endChr m:val="|"/>
                                  <m:ctrlPr>
                                    <a:rPr lang="en-AU" sz="2000" i="1">
                                      <a:latin typeface="Cambria Math" panose="02040503050406030204" pitchFamily="18" charset="0"/>
                                      <a:ea typeface="Cambria Math" panose="02040503050406030204" pitchFamily="18" charset="0"/>
                                    </a:rPr>
                                  </m:ctrlPr>
                                </m:dPr>
                                <m:e>
                                  <m:sSub>
                                    <m:sSubPr>
                                      <m:ctrlPr>
                                        <a:rPr lang="el-GR"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ea typeface="Cambria Math" panose="02040503050406030204" pitchFamily="18" charset="0"/>
                                        </a:rPr>
                                        <m:t>2</m:t>
                                      </m:r>
                                    </m:sub>
                                  </m:sSub>
                                </m:e>
                              </m:d>
                            </m:num>
                            <m:den>
                              <m:d>
                                <m:dPr>
                                  <m:begChr m:val="|"/>
                                  <m:endChr m:val="|"/>
                                  <m:ctrlPr>
                                    <a:rPr lang="en-AU" sz="2000" i="1">
                                      <a:latin typeface="Cambria Math" panose="02040503050406030204" pitchFamily="18" charset="0"/>
                                      <a:ea typeface="Cambria Math" panose="02040503050406030204" pitchFamily="18" charset="0"/>
                                    </a:rPr>
                                  </m:ctrlPr>
                                </m:dPr>
                                <m:e>
                                  <m:sSub>
                                    <m:sSubPr>
                                      <m:ctrlPr>
                                        <a:rPr lang="el-GR"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ea typeface="Cambria Math" panose="02040503050406030204" pitchFamily="18" charset="0"/>
                                        </a:rPr>
                                        <m:t>1</m:t>
                                      </m:r>
                                    </m:sub>
                                  </m:sSub>
                                </m:e>
                              </m:d>
                            </m:den>
                          </m:f>
                          <m:r>
                            <a:rPr lang="en-AU" sz="2000" b="0" i="1" smtClean="0">
                              <a:latin typeface="Cambria Math" panose="02040503050406030204" pitchFamily="18" charset="0"/>
                            </a:rPr>
                            <m:t>−</m:t>
                          </m:r>
                          <m:r>
                            <a:rPr lang="en-AU" sz="2000" b="0" i="1" smtClean="0">
                              <a:latin typeface="Cambria Math" panose="02040503050406030204" pitchFamily="18" charset="0"/>
                            </a:rPr>
                            <m:t>𝑘</m:t>
                          </m:r>
                          <m:r>
                            <a:rPr lang="en-AU" sz="2000" b="0" i="1" smtClean="0">
                              <a:latin typeface="Cambria Math" panose="02040503050406030204" pitchFamily="18" charset="0"/>
                            </a:rPr>
                            <m:t>+</m:t>
                          </m:r>
                          <m:r>
                            <a:rPr lang="en-AU" sz="2000" b="0" i="1" smtClean="0">
                              <a:latin typeface="Cambria Math" panose="02040503050406030204" pitchFamily="18" charset="0"/>
                            </a:rPr>
                            <m:t>𝑡𝑟</m:t>
                          </m:r>
                          <m:d>
                            <m:dPr>
                              <m:ctrlPr>
                                <a:rPr lang="en-AU" sz="2000" b="0" i="1" smtClean="0">
                                  <a:latin typeface="Cambria Math" panose="02040503050406030204" pitchFamily="18" charset="0"/>
                                </a:rPr>
                              </m:ctrlPr>
                            </m:dPr>
                            <m:e>
                              <m:sSubSup>
                                <m:sSubSupPr>
                                  <m:ctrlPr>
                                    <a:rPr lang="en-AU" sz="2000" b="0" i="1" smtClean="0">
                                      <a:latin typeface="Cambria Math" panose="02040503050406030204" pitchFamily="18" charset="0"/>
                                    </a:rPr>
                                  </m:ctrlPr>
                                </m:sSubSupPr>
                                <m:e>
                                  <m:r>
                                    <m:rPr>
                                      <m:sty m:val="p"/>
                                    </m:rPr>
                                    <a:rPr lang="el-GR" sz="2000" i="1">
                                      <a:latin typeface="Cambria Math" panose="02040503050406030204" pitchFamily="18" charset="0"/>
                                      <a:ea typeface="Cambria Math" panose="02040503050406030204" pitchFamily="18" charset="0"/>
                                    </a:rPr>
                                    <m:t>Σ</m:t>
                                  </m:r>
                                </m:e>
                                <m:sub>
                                  <m:r>
                                    <a:rPr lang="en-AU" sz="2000" b="0" i="1" smtClean="0">
                                      <a:latin typeface="Cambria Math" panose="02040503050406030204" pitchFamily="18" charset="0"/>
                                    </a:rPr>
                                    <m:t>2</m:t>
                                  </m:r>
                                </m:sub>
                                <m:sup>
                                  <m:r>
                                    <a:rPr lang="en-AU" sz="2000" b="0" i="1" smtClean="0">
                                      <a:latin typeface="Cambria Math" panose="02040503050406030204" pitchFamily="18" charset="0"/>
                                    </a:rPr>
                                    <m:t>−1</m:t>
                                  </m:r>
                                </m:sup>
                              </m:sSubSup>
                              <m:sSub>
                                <m:sSubPr>
                                  <m:ctrlPr>
                                    <a:rPr lang="el-GR"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ea typeface="Cambria Math" panose="02040503050406030204" pitchFamily="18" charset="0"/>
                                    </a:rPr>
                                    <m:t>1</m:t>
                                  </m:r>
                                </m:sub>
                              </m:sSub>
                            </m:e>
                          </m:d>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2</m:t>
                                      </m:r>
                                    </m:sub>
                                  </m:sSub>
                                  <m:r>
                                    <a:rPr lang="en-AU" sz="2000" b="0" i="1" smtClean="0">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b="0" i="1" smtClean="0">
                                          <a:latin typeface="Cambria Math" panose="02040503050406030204" pitchFamily="18" charset="0"/>
                                          <a:ea typeface="Cambria Math" panose="02040503050406030204" pitchFamily="18" charset="0"/>
                                        </a:rPr>
                                        <m:t>1</m:t>
                                      </m:r>
                                    </m:sub>
                                  </m:sSub>
                                </m:e>
                              </m:d>
                            </m:e>
                            <m:sup>
                              <m:r>
                                <a:rPr lang="en-AU" sz="2000" b="0" i="1" smtClean="0">
                                  <a:latin typeface="Cambria Math" panose="02040503050406030204" pitchFamily="18" charset="0"/>
                                </a:rPr>
                                <m:t>𝑇</m:t>
                              </m:r>
                            </m:sup>
                          </m:sSup>
                          <m:sSubSup>
                            <m:sSubSupPr>
                              <m:ctrlPr>
                                <a:rPr lang="en-AU" sz="2000" i="1">
                                  <a:latin typeface="Cambria Math" panose="02040503050406030204" pitchFamily="18" charset="0"/>
                                </a:rPr>
                              </m:ctrlPr>
                            </m:sSubSupPr>
                            <m:e>
                              <m:r>
                                <m:rPr>
                                  <m:sty m:val="p"/>
                                </m:rPr>
                                <a:rPr lang="el-GR" sz="2000" i="1">
                                  <a:latin typeface="Cambria Math" panose="02040503050406030204" pitchFamily="18" charset="0"/>
                                  <a:ea typeface="Cambria Math" panose="02040503050406030204" pitchFamily="18" charset="0"/>
                                </a:rPr>
                                <m:t>Σ</m:t>
                              </m:r>
                            </m:e>
                            <m:sub>
                              <m:r>
                                <a:rPr lang="en-AU" sz="2000" i="1">
                                  <a:latin typeface="Cambria Math" panose="02040503050406030204" pitchFamily="18" charset="0"/>
                                </a:rPr>
                                <m:t>2</m:t>
                              </m:r>
                            </m:sub>
                            <m:sup>
                              <m:r>
                                <a:rPr lang="en-AU" sz="2000" i="1">
                                  <a:latin typeface="Cambria Math" panose="02040503050406030204" pitchFamily="18" charset="0"/>
                                </a:rPr>
                                <m:t>−1</m:t>
                              </m:r>
                            </m:sup>
                          </m:sSubSup>
                          <m:d>
                            <m:dPr>
                              <m:ctrlPr>
                                <a:rPr lang="en-AU" sz="2000" i="1">
                                  <a:latin typeface="Cambria Math" panose="02040503050406030204" pitchFamily="18" charset="0"/>
                                </a:rPr>
                              </m:ctrlPr>
                            </m:dPr>
                            <m:e>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2</m:t>
                                  </m:r>
                                </m:sub>
                              </m:sSub>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ea typeface="Cambria Math" panose="02040503050406030204" pitchFamily="18" charset="0"/>
                                    </a:rPr>
                                    <m:t>1</m:t>
                                  </m:r>
                                </m:sub>
                              </m:sSub>
                            </m:e>
                          </m:d>
                        </m:e>
                      </m:d>
                    </m:oMath>
                  </m:oMathPara>
                </a14:m>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2400" dirty="0"/>
              </a:p>
            </p:txBody>
          </p:sp>
        </mc:Choice>
        <mc:Fallback xmlns="">
          <p:sp>
            <p:nvSpPr>
              <p:cNvPr id="3" name="Content Placeholder 2">
                <a:extLst>
                  <a:ext uri="{FF2B5EF4-FFF2-40B4-BE49-F238E27FC236}">
                    <a16:creationId xmlns:a16="http://schemas.microsoft.com/office/drawing/2014/main" id="{DF02AB9A-3C74-2E27-A540-24499B0FFA68}"/>
                  </a:ext>
                </a:extLst>
              </p:cNvPr>
              <p:cNvSpPr>
                <a:spLocks noGrp="1" noRot="1" noChangeAspect="1" noMove="1" noResize="1" noEditPoints="1" noAdjustHandles="1" noChangeArrowheads="1" noChangeShapeType="1" noTextEdit="1"/>
              </p:cNvSpPr>
              <p:nvPr>
                <p:ph sz="quarter" idx="12"/>
              </p:nvPr>
            </p:nvSpPr>
            <p:spPr>
              <a:blipFill>
                <a:blip r:embed="rId2"/>
                <a:stretch>
                  <a:fillRect l="-435" t="-11892" b="-2703"/>
                </a:stretch>
              </a:blipFill>
            </p:spPr>
            <p:txBody>
              <a:bodyPr/>
              <a:lstStyle/>
              <a:p>
                <a:r>
                  <a:rPr lang="en-US">
                    <a:noFill/>
                  </a:rPr>
                  <a:t> </a:t>
                </a:r>
              </a:p>
            </p:txBody>
          </p:sp>
        </mc:Fallback>
      </mc:AlternateContent>
      <p:sp>
        <p:nvSpPr>
          <p:cNvPr id="5" name="Title 4">
            <a:extLst>
              <a:ext uri="{FF2B5EF4-FFF2-40B4-BE49-F238E27FC236}">
                <a16:creationId xmlns:a16="http://schemas.microsoft.com/office/drawing/2014/main" id="{986AB5FA-E38A-8B51-A25E-33F18B26F3CE}"/>
              </a:ext>
            </a:extLst>
          </p:cNvPr>
          <p:cNvSpPr>
            <a:spLocks noGrp="1"/>
          </p:cNvSpPr>
          <p:nvPr>
            <p:ph type="title"/>
          </p:nvPr>
        </p:nvSpPr>
        <p:spPr/>
        <p:txBody>
          <a:bodyPr/>
          <a:lstStyle/>
          <a:p>
            <a:r>
              <a:rPr lang="en-US" dirty="0"/>
              <a:t>In summary</a:t>
            </a:r>
          </a:p>
        </p:txBody>
      </p:sp>
      <p:sp>
        <p:nvSpPr>
          <p:cNvPr id="4" name="Slide Number Placeholder 3">
            <a:extLst>
              <a:ext uri="{FF2B5EF4-FFF2-40B4-BE49-F238E27FC236}">
                <a16:creationId xmlns:a16="http://schemas.microsoft.com/office/drawing/2014/main" id="{CBAC81F5-5231-4ECF-0F4C-45B2F2F4ABE3}"/>
              </a:ext>
            </a:extLst>
          </p:cNvPr>
          <p:cNvSpPr>
            <a:spLocks noGrp="1"/>
          </p:cNvSpPr>
          <p:nvPr>
            <p:ph type="sldNum" sz="quarter" idx="14"/>
          </p:nvPr>
        </p:nvSpPr>
        <p:spPr/>
        <p:txBody>
          <a:bodyPr/>
          <a:lstStyle/>
          <a:p>
            <a:fld id="{F5AEA0E0-5CC6-4BD0-905C-A0021E419432}" type="slidenum">
              <a:rPr lang="en-GB" smtClean="0"/>
              <a:pPr/>
              <a:t>22</a:t>
            </a:fld>
            <a:endParaRPr lang="en-GB" dirty="0"/>
          </a:p>
        </p:txBody>
      </p:sp>
      <p:sp>
        <p:nvSpPr>
          <p:cNvPr id="6" name="Oval 5">
            <a:extLst>
              <a:ext uri="{FF2B5EF4-FFF2-40B4-BE49-F238E27FC236}">
                <a16:creationId xmlns:a16="http://schemas.microsoft.com/office/drawing/2014/main" id="{91B6DF76-5243-4B12-ADB8-642CE187CD7B}"/>
              </a:ext>
            </a:extLst>
          </p:cNvPr>
          <p:cNvSpPr>
            <a:spLocks noChangeAspect="1"/>
          </p:cNvSpPr>
          <p:nvPr/>
        </p:nvSpPr>
        <p:spPr>
          <a:xfrm>
            <a:off x="10780972" y="2043854"/>
            <a:ext cx="587230" cy="58723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1</a:t>
            </a:r>
          </a:p>
        </p:txBody>
      </p:sp>
      <p:sp>
        <p:nvSpPr>
          <p:cNvPr id="7" name="Oval 6">
            <a:extLst>
              <a:ext uri="{FF2B5EF4-FFF2-40B4-BE49-F238E27FC236}">
                <a16:creationId xmlns:a16="http://schemas.microsoft.com/office/drawing/2014/main" id="{2CFCC899-E76B-1B32-B5A6-A81951ECF975}"/>
              </a:ext>
            </a:extLst>
          </p:cNvPr>
          <p:cNvSpPr>
            <a:spLocks noChangeAspect="1"/>
          </p:cNvSpPr>
          <p:nvPr/>
        </p:nvSpPr>
        <p:spPr>
          <a:xfrm>
            <a:off x="8333782" y="3135385"/>
            <a:ext cx="587230" cy="58723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2</a:t>
            </a:r>
          </a:p>
        </p:txBody>
      </p:sp>
      <p:sp>
        <p:nvSpPr>
          <p:cNvPr id="8" name="Oval 7">
            <a:extLst>
              <a:ext uri="{FF2B5EF4-FFF2-40B4-BE49-F238E27FC236}">
                <a16:creationId xmlns:a16="http://schemas.microsoft.com/office/drawing/2014/main" id="{F54E58BA-EB9D-4D8F-C0D6-06AD1F4D00A9}"/>
              </a:ext>
            </a:extLst>
          </p:cNvPr>
          <p:cNvSpPr>
            <a:spLocks noChangeAspect="1"/>
          </p:cNvSpPr>
          <p:nvPr/>
        </p:nvSpPr>
        <p:spPr>
          <a:xfrm>
            <a:off x="10780972" y="4226917"/>
            <a:ext cx="587230" cy="58723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3</a:t>
            </a:r>
          </a:p>
        </p:txBody>
      </p:sp>
      <p:sp>
        <p:nvSpPr>
          <p:cNvPr id="9" name="Oval 8">
            <a:extLst>
              <a:ext uri="{FF2B5EF4-FFF2-40B4-BE49-F238E27FC236}">
                <a16:creationId xmlns:a16="http://schemas.microsoft.com/office/drawing/2014/main" id="{B5148457-6812-CD77-0FCA-778B0B0ACB67}"/>
              </a:ext>
            </a:extLst>
          </p:cNvPr>
          <p:cNvSpPr>
            <a:spLocks noChangeAspect="1"/>
          </p:cNvSpPr>
          <p:nvPr/>
        </p:nvSpPr>
        <p:spPr>
          <a:xfrm>
            <a:off x="3861453" y="4829655"/>
            <a:ext cx="432000" cy="4320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1</a:t>
            </a:r>
          </a:p>
        </p:txBody>
      </p:sp>
      <p:sp>
        <p:nvSpPr>
          <p:cNvPr id="10" name="Oval 9">
            <a:extLst>
              <a:ext uri="{FF2B5EF4-FFF2-40B4-BE49-F238E27FC236}">
                <a16:creationId xmlns:a16="http://schemas.microsoft.com/office/drawing/2014/main" id="{32519C6C-77B5-165B-C841-0CD83EF5CD71}"/>
              </a:ext>
            </a:extLst>
          </p:cNvPr>
          <p:cNvSpPr>
            <a:spLocks noChangeAspect="1"/>
          </p:cNvSpPr>
          <p:nvPr/>
        </p:nvSpPr>
        <p:spPr>
          <a:xfrm>
            <a:off x="1984714" y="4829655"/>
            <a:ext cx="432000" cy="4320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2</a:t>
            </a:r>
          </a:p>
        </p:txBody>
      </p:sp>
      <p:sp>
        <p:nvSpPr>
          <p:cNvPr id="11" name="Oval 10">
            <a:extLst>
              <a:ext uri="{FF2B5EF4-FFF2-40B4-BE49-F238E27FC236}">
                <a16:creationId xmlns:a16="http://schemas.microsoft.com/office/drawing/2014/main" id="{35B3142F-A4D4-BD46-FAF1-5FC7E35FA197}"/>
              </a:ext>
            </a:extLst>
          </p:cNvPr>
          <p:cNvSpPr>
            <a:spLocks noChangeAspect="1"/>
          </p:cNvSpPr>
          <p:nvPr/>
        </p:nvSpPr>
        <p:spPr>
          <a:xfrm>
            <a:off x="3027241" y="4829655"/>
            <a:ext cx="432000" cy="43200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3</a:t>
            </a:r>
          </a:p>
        </p:txBody>
      </p:sp>
      <p:sp>
        <p:nvSpPr>
          <p:cNvPr id="12" name="Rectangle 11">
            <a:extLst>
              <a:ext uri="{FF2B5EF4-FFF2-40B4-BE49-F238E27FC236}">
                <a16:creationId xmlns:a16="http://schemas.microsoft.com/office/drawing/2014/main" id="{97D0E326-1697-AE49-67E6-054EC946AE07}"/>
              </a:ext>
            </a:extLst>
          </p:cNvPr>
          <p:cNvSpPr/>
          <p:nvPr/>
        </p:nvSpPr>
        <p:spPr>
          <a:xfrm>
            <a:off x="3027241" y="5367600"/>
            <a:ext cx="5999313" cy="689251"/>
          </a:xfrm>
          <a:prstGeom prst="rect">
            <a:avLst/>
          </a:prstGeom>
          <a:noFill/>
          <a:effectLst>
            <a:glow rad="2286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2050" name="Picture 2" descr="Einstein Smart GIF - Einstein Smart Think - Discover &amp; Share ...">
            <a:extLst>
              <a:ext uri="{FF2B5EF4-FFF2-40B4-BE49-F238E27FC236}">
                <a16:creationId xmlns:a16="http://schemas.microsoft.com/office/drawing/2014/main" id="{0893C758-A3E5-11CA-19C5-43210558C48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12871" y="5116188"/>
            <a:ext cx="1407749" cy="145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02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lose up of a spider&#10;&#10;Description automatically generated with low confidence">
            <a:extLst>
              <a:ext uri="{FF2B5EF4-FFF2-40B4-BE49-F238E27FC236}">
                <a16:creationId xmlns:a16="http://schemas.microsoft.com/office/drawing/2014/main" id="{B073F986-EDA0-B4F9-6177-CC76D7789920}"/>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71F8608A-55C6-7A0F-AEB5-DCC2AE2C9000}"/>
              </a:ext>
            </a:extLst>
          </p:cNvPr>
          <p:cNvSpPr>
            <a:spLocks noGrp="1"/>
          </p:cNvSpPr>
          <p:nvPr>
            <p:ph type="body" sz="quarter" idx="19"/>
          </p:nvPr>
        </p:nvSpPr>
        <p:spPr/>
        <p:txBody>
          <a:bodyPr/>
          <a:lstStyle/>
          <a:p>
            <a:endParaRPr lang="en-US"/>
          </a:p>
        </p:txBody>
      </p:sp>
      <p:sp>
        <p:nvSpPr>
          <p:cNvPr id="4" name="Footer Placeholder 3">
            <a:extLst>
              <a:ext uri="{FF2B5EF4-FFF2-40B4-BE49-F238E27FC236}">
                <a16:creationId xmlns:a16="http://schemas.microsoft.com/office/drawing/2014/main" id="{A2494469-067B-E47A-548C-19A8EEC7326A}"/>
              </a:ext>
            </a:extLst>
          </p:cNvPr>
          <p:cNvSpPr>
            <a:spLocks noGrp="1"/>
          </p:cNvSpPr>
          <p:nvPr>
            <p:ph type="ftr" sz="quarter" idx="11"/>
          </p:nvPr>
        </p:nvSpPr>
        <p:spPr/>
        <p:txBody>
          <a:bodyPr/>
          <a:lstStyle/>
          <a:p>
            <a:r>
              <a:rPr lang="en-AU"/>
              <a:t>Deakin University CRICOS Provider Code: 00113B</a:t>
            </a:r>
            <a:endParaRPr lang="en-GB" dirty="0"/>
          </a:p>
        </p:txBody>
      </p:sp>
      <p:sp>
        <p:nvSpPr>
          <p:cNvPr id="5" name="Text Placeholder 4">
            <a:extLst>
              <a:ext uri="{FF2B5EF4-FFF2-40B4-BE49-F238E27FC236}">
                <a16:creationId xmlns:a16="http://schemas.microsoft.com/office/drawing/2014/main" id="{7DA11E09-0BAB-04B3-4B82-05B91A64280E}"/>
              </a:ext>
            </a:extLst>
          </p:cNvPr>
          <p:cNvSpPr>
            <a:spLocks noGrp="1"/>
          </p:cNvSpPr>
          <p:nvPr>
            <p:ph type="body" sz="quarter" idx="13"/>
          </p:nvPr>
        </p:nvSpPr>
        <p:spPr/>
        <p:txBody>
          <a:bodyPr/>
          <a:lstStyle/>
          <a:p>
            <a:endParaRPr lang="en-US"/>
          </a:p>
        </p:txBody>
      </p:sp>
      <p:sp>
        <p:nvSpPr>
          <p:cNvPr id="6" name="Title 5">
            <a:extLst>
              <a:ext uri="{FF2B5EF4-FFF2-40B4-BE49-F238E27FC236}">
                <a16:creationId xmlns:a16="http://schemas.microsoft.com/office/drawing/2014/main" id="{036462E3-31EF-51FD-B02F-2D6F6818CACB}"/>
              </a:ext>
            </a:extLst>
          </p:cNvPr>
          <p:cNvSpPr>
            <a:spLocks noGrp="1"/>
          </p:cNvSpPr>
          <p:nvPr>
            <p:ph type="title"/>
          </p:nvPr>
        </p:nvSpPr>
        <p:spPr/>
        <p:txBody>
          <a:bodyPr/>
          <a:lstStyle/>
          <a:p>
            <a:r>
              <a:rPr lang="en-US" sz="2800" dirty="0"/>
              <a:t>Working details of Variational </a:t>
            </a:r>
            <a:r>
              <a:rPr lang="en-US" sz="2800" dirty="0" err="1"/>
              <a:t>AutoEncoder</a:t>
            </a:r>
            <a:endParaRPr lang="en-US" sz="2800" dirty="0"/>
          </a:p>
        </p:txBody>
      </p:sp>
      <p:sp>
        <p:nvSpPr>
          <p:cNvPr id="7" name="Slide Number Placeholder 6">
            <a:extLst>
              <a:ext uri="{FF2B5EF4-FFF2-40B4-BE49-F238E27FC236}">
                <a16:creationId xmlns:a16="http://schemas.microsoft.com/office/drawing/2014/main" id="{0B929C09-7522-F5C3-14DB-82F582059FDB}"/>
              </a:ext>
            </a:extLst>
          </p:cNvPr>
          <p:cNvSpPr>
            <a:spLocks noGrp="1"/>
          </p:cNvSpPr>
          <p:nvPr>
            <p:ph type="sldNum" sz="quarter" idx="21"/>
          </p:nvPr>
        </p:nvSpPr>
        <p:spPr/>
        <p:txBody>
          <a:bodyPr/>
          <a:lstStyle/>
          <a:p>
            <a:fld id="{F5AEA0E0-5CC6-4BD0-905C-A0021E419432}" type="slidenum">
              <a:rPr lang="en-GB" smtClean="0"/>
              <a:pPr/>
              <a:t>23</a:t>
            </a:fld>
            <a:endParaRPr lang="en-GB" dirty="0"/>
          </a:p>
        </p:txBody>
      </p:sp>
    </p:spTree>
    <p:extLst>
      <p:ext uri="{BB962C8B-B14F-4D97-AF65-F5344CB8AC3E}">
        <p14:creationId xmlns:p14="http://schemas.microsoft.com/office/powerpoint/2010/main" val="406839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8CBDAE-E7CD-35B6-80F4-0EB38DE109BF}"/>
              </a:ext>
            </a:extLst>
          </p:cNvPr>
          <p:cNvSpPr>
            <a:spLocks noGrp="1"/>
          </p:cNvSpPr>
          <p:nvPr>
            <p:ph type="ftr" sz="quarter" idx="11"/>
          </p:nvPr>
        </p:nvSpPr>
        <p:spPr/>
        <p:txBody>
          <a:bodyPr/>
          <a:lstStyle/>
          <a:p>
            <a:r>
              <a:rPr lang="en-AU"/>
              <a:t>Deakin University CRICOS Provider Code: 00113B</a:t>
            </a:r>
            <a:endParaRPr lang="en-GB"/>
          </a:p>
        </p:txBody>
      </p:sp>
      <p:sp>
        <p:nvSpPr>
          <p:cNvPr id="4" name="Title 3">
            <a:extLst>
              <a:ext uri="{FF2B5EF4-FFF2-40B4-BE49-F238E27FC236}">
                <a16:creationId xmlns:a16="http://schemas.microsoft.com/office/drawing/2014/main" id="{FD50B8A1-2337-1B09-7BD0-5C70B12F03D3}"/>
              </a:ext>
            </a:extLst>
          </p:cNvPr>
          <p:cNvSpPr>
            <a:spLocks noGrp="1"/>
          </p:cNvSpPr>
          <p:nvPr>
            <p:ph type="title"/>
          </p:nvPr>
        </p:nvSpPr>
        <p:spPr/>
        <p:txBody>
          <a:bodyPr/>
          <a:lstStyle/>
          <a:p>
            <a:r>
              <a:rPr lang="en-US" dirty="0"/>
              <a:t>Stacked </a:t>
            </a:r>
            <a:r>
              <a:rPr lang="en-US" dirty="0" err="1"/>
              <a:t>AutoEncoders</a:t>
            </a:r>
            <a:r>
              <a:rPr lang="en-US" dirty="0"/>
              <a:t> for image reconstruction</a:t>
            </a:r>
          </a:p>
        </p:txBody>
      </p:sp>
      <p:sp>
        <p:nvSpPr>
          <p:cNvPr id="5" name="Slide Number Placeholder 4">
            <a:extLst>
              <a:ext uri="{FF2B5EF4-FFF2-40B4-BE49-F238E27FC236}">
                <a16:creationId xmlns:a16="http://schemas.microsoft.com/office/drawing/2014/main" id="{2299FB69-086C-8C87-354D-4DF28E4B43D0}"/>
              </a:ext>
            </a:extLst>
          </p:cNvPr>
          <p:cNvSpPr>
            <a:spLocks noGrp="1"/>
          </p:cNvSpPr>
          <p:nvPr>
            <p:ph type="sldNum" sz="quarter" idx="14"/>
          </p:nvPr>
        </p:nvSpPr>
        <p:spPr/>
        <p:txBody>
          <a:bodyPr/>
          <a:lstStyle/>
          <a:p>
            <a:fld id="{F5AEA0E0-5CC6-4BD0-905C-A0021E419432}" type="slidenum">
              <a:rPr lang="en-GB" smtClean="0"/>
              <a:pPr/>
              <a:t>24</a:t>
            </a:fld>
            <a:endParaRPr lang="en-GB" dirty="0"/>
          </a:p>
        </p:txBody>
      </p:sp>
      <mc:AlternateContent xmlns:mc="http://schemas.openxmlformats.org/markup-compatibility/2006" xmlns:a14="http://schemas.microsoft.com/office/drawing/2010/main">
        <mc:Choice Requires="a14">
          <p:sp>
            <p:nvSpPr>
              <p:cNvPr id="6" name="Trapezium 5">
                <a:extLst>
                  <a:ext uri="{FF2B5EF4-FFF2-40B4-BE49-F238E27FC236}">
                    <a16:creationId xmlns:a16="http://schemas.microsoft.com/office/drawing/2014/main" id="{45F84D82-62C6-EE59-3880-860BBE79CE27}"/>
                  </a:ext>
                </a:extLst>
              </p:cNvPr>
              <p:cNvSpPr/>
              <p:nvPr/>
            </p:nvSpPr>
            <p:spPr>
              <a:xfrm rot="5400000">
                <a:off x="3485626" y="2639557"/>
                <a:ext cx="1988188" cy="2013360"/>
              </a:xfrm>
              <a:prstGeom prst="trapezoid">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400" b="1" dirty="0">
                    <a:latin typeface="Book Antiqua" panose="02040602050305030304" pitchFamily="18" charset="0"/>
                  </a:rPr>
                  <a:t>Encoder</a:t>
                </a:r>
              </a:p>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AU" sz="2400" b="0" i="1" smtClean="0">
                              <a:latin typeface="Cambria Math" panose="02040503050406030204" pitchFamily="18" charset="0"/>
                            </a:rPr>
                            <m:t>𝑔</m:t>
                          </m:r>
                        </m:e>
                        <m:sub>
                          <m:r>
                            <a:rPr lang="en-US" sz="2400" i="1" smtClean="0">
                              <a:latin typeface="Cambria Math" panose="02040503050406030204" pitchFamily="18" charset="0"/>
                              <a:ea typeface="Cambria Math" panose="02040503050406030204" pitchFamily="18" charset="0"/>
                            </a:rPr>
                            <m:t>𝜙</m:t>
                          </m:r>
                        </m:sub>
                      </m:sSub>
                    </m:oMath>
                  </m:oMathPara>
                </a14:m>
                <a:endParaRPr lang="en-US" sz="2400" dirty="0">
                  <a:latin typeface="Book Antiqua" panose="02040602050305030304" pitchFamily="18" charset="0"/>
                </a:endParaRPr>
              </a:p>
            </p:txBody>
          </p:sp>
        </mc:Choice>
        <mc:Fallback xmlns="">
          <p:sp>
            <p:nvSpPr>
              <p:cNvPr id="6" name="Trapezium 5">
                <a:extLst>
                  <a:ext uri="{FF2B5EF4-FFF2-40B4-BE49-F238E27FC236}">
                    <a16:creationId xmlns:a16="http://schemas.microsoft.com/office/drawing/2014/main" id="{45F84D82-62C6-EE59-3880-860BBE79CE27}"/>
                  </a:ext>
                </a:extLst>
              </p:cNvPr>
              <p:cNvSpPr>
                <a:spLocks noRot="1" noChangeAspect="1" noMove="1" noResize="1" noEditPoints="1" noAdjustHandles="1" noChangeArrowheads="1" noChangeShapeType="1" noTextEdit="1"/>
              </p:cNvSpPr>
              <p:nvPr/>
            </p:nvSpPr>
            <p:spPr>
              <a:xfrm rot="5400000">
                <a:off x="3485626" y="2639557"/>
                <a:ext cx="1988188" cy="2013360"/>
              </a:xfrm>
              <a:prstGeom prst="trapezoid">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rapezium 7">
                <a:extLst>
                  <a:ext uri="{FF2B5EF4-FFF2-40B4-BE49-F238E27FC236}">
                    <a16:creationId xmlns:a16="http://schemas.microsoft.com/office/drawing/2014/main" id="{38B719C5-139D-7419-333F-38306241D18C}"/>
                  </a:ext>
                </a:extLst>
              </p:cNvPr>
              <p:cNvSpPr/>
              <p:nvPr/>
            </p:nvSpPr>
            <p:spPr>
              <a:xfrm rot="16200000">
                <a:off x="7060736" y="2639557"/>
                <a:ext cx="1988188" cy="2013360"/>
              </a:xfrm>
              <a:prstGeom prst="trapezoid">
                <a:avLst/>
              </a:prstGeom>
            </p:spPr>
            <p:style>
              <a:lnRef idx="1">
                <a:schemeClr val="accent4"/>
              </a:lnRef>
              <a:fillRef idx="2">
                <a:schemeClr val="accent4"/>
              </a:fillRef>
              <a:effectRef idx="1">
                <a:schemeClr val="accent4"/>
              </a:effectRef>
              <a:fontRef idx="minor">
                <a:schemeClr val="dk1"/>
              </a:fontRef>
            </p:style>
            <p:txBody>
              <a:bodyPr vert="vert" rtlCol="0" anchor="ctr"/>
              <a:lstStyle/>
              <a:p>
                <a:pPr algn="ctr"/>
                <a:r>
                  <a:rPr lang="en-US" sz="2400" b="1" dirty="0">
                    <a:latin typeface="Book Antiqua" panose="02040602050305030304" pitchFamily="18" charset="0"/>
                  </a:rPr>
                  <a:t>Decoder</a:t>
                </a:r>
              </a:p>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AU" sz="2400" b="0" i="1" smtClean="0">
                              <a:latin typeface="Cambria Math" panose="02040503050406030204" pitchFamily="18" charset="0"/>
                            </a:rPr>
                            <m:t>𝑓</m:t>
                          </m:r>
                        </m:e>
                        <m:sub>
                          <m:r>
                            <a:rPr lang="en-US" sz="2400" i="1">
                              <a:latin typeface="Cambria Math" panose="02040503050406030204" pitchFamily="18" charset="0"/>
                              <a:ea typeface="Cambria Math" panose="02040503050406030204" pitchFamily="18" charset="0"/>
                            </a:rPr>
                            <m:t>𝜃</m:t>
                          </m:r>
                        </m:sub>
                      </m:sSub>
                    </m:oMath>
                  </m:oMathPara>
                </a14:m>
                <a:endParaRPr lang="en-US" sz="2400" dirty="0">
                  <a:latin typeface="Book Antiqua" panose="02040602050305030304" pitchFamily="18" charset="0"/>
                </a:endParaRPr>
              </a:p>
            </p:txBody>
          </p:sp>
        </mc:Choice>
        <mc:Fallback xmlns="">
          <p:sp>
            <p:nvSpPr>
              <p:cNvPr id="8" name="Trapezium 7">
                <a:extLst>
                  <a:ext uri="{FF2B5EF4-FFF2-40B4-BE49-F238E27FC236}">
                    <a16:creationId xmlns:a16="http://schemas.microsoft.com/office/drawing/2014/main" id="{38B719C5-139D-7419-333F-38306241D18C}"/>
                  </a:ext>
                </a:extLst>
              </p:cNvPr>
              <p:cNvSpPr>
                <a:spLocks noRot="1" noChangeAspect="1" noMove="1" noResize="1" noEditPoints="1" noAdjustHandles="1" noChangeArrowheads="1" noChangeShapeType="1" noTextEdit="1"/>
              </p:cNvSpPr>
              <p:nvPr/>
            </p:nvSpPr>
            <p:spPr>
              <a:xfrm rot="16200000">
                <a:off x="7060736" y="2639557"/>
                <a:ext cx="1988188" cy="2013360"/>
              </a:xfrm>
              <a:prstGeom prst="trapezoid">
                <a:avLst/>
              </a:prstGeom>
              <a:blipFill>
                <a:blip r:embed="rId3"/>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DF3F105B-317E-1458-1519-FB080E03C9DF}"/>
              </a:ext>
            </a:extLst>
          </p:cNvPr>
          <p:cNvSpPr/>
          <p:nvPr/>
        </p:nvSpPr>
        <p:spPr>
          <a:xfrm>
            <a:off x="6022161" y="3142896"/>
            <a:ext cx="347614" cy="1006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200" dirty="0">
              <a:latin typeface="Book Antiqua" panose="02040602050305030304" pitchFamily="18" charset="0"/>
            </a:endParaRPr>
          </a:p>
        </p:txBody>
      </p:sp>
      <p:cxnSp>
        <p:nvCxnSpPr>
          <p:cNvPr id="11" name="Straight Arrow Connector 10">
            <a:extLst>
              <a:ext uri="{FF2B5EF4-FFF2-40B4-BE49-F238E27FC236}">
                <a16:creationId xmlns:a16="http://schemas.microsoft.com/office/drawing/2014/main" id="{A39DB7E3-C9E1-8822-D5C5-B096836040D0}"/>
              </a:ext>
            </a:extLst>
          </p:cNvPr>
          <p:cNvCxnSpPr>
            <a:cxnSpLocks/>
            <a:endCxn id="6" idx="2"/>
          </p:cNvCxnSpPr>
          <p:nvPr/>
        </p:nvCxnSpPr>
        <p:spPr>
          <a:xfrm>
            <a:off x="2870720" y="3646237"/>
            <a:ext cx="60232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F34FC0ED-0616-8AB7-9B42-94C85763433C}"/>
              </a:ext>
            </a:extLst>
          </p:cNvPr>
          <p:cNvCxnSpPr>
            <a:cxnSpLocks/>
            <a:stCxn id="8" idx="2"/>
            <a:endCxn id="7" idx="1"/>
          </p:cNvCxnSpPr>
          <p:nvPr/>
        </p:nvCxnSpPr>
        <p:spPr>
          <a:xfrm flipV="1">
            <a:off x="9061510" y="3644968"/>
            <a:ext cx="375752" cy="126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DEBEF9D-C53D-5DBB-859B-1E7BD210FEB7}"/>
              </a:ext>
            </a:extLst>
          </p:cNvPr>
          <p:cNvCxnSpPr>
            <a:cxnSpLocks/>
            <a:stCxn id="6" idx="0"/>
            <a:endCxn id="10" idx="1"/>
          </p:cNvCxnSpPr>
          <p:nvPr/>
        </p:nvCxnSpPr>
        <p:spPr>
          <a:xfrm flipV="1">
            <a:off x="5486400" y="3646236"/>
            <a:ext cx="535761"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4E834DF-E687-42ED-91D5-AF8CD54665D8}"/>
              </a:ext>
            </a:extLst>
          </p:cNvPr>
          <p:cNvCxnSpPr>
            <a:cxnSpLocks/>
            <a:stCxn id="10" idx="3"/>
            <a:endCxn id="8" idx="0"/>
          </p:cNvCxnSpPr>
          <p:nvPr/>
        </p:nvCxnSpPr>
        <p:spPr>
          <a:xfrm>
            <a:off x="6369775" y="3646236"/>
            <a:ext cx="67837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24" name="TextBox 1023">
                <a:extLst>
                  <a:ext uri="{FF2B5EF4-FFF2-40B4-BE49-F238E27FC236}">
                    <a16:creationId xmlns:a16="http://schemas.microsoft.com/office/drawing/2014/main" id="{3FA48835-DB40-1A18-2EC7-8B480673758F}"/>
                  </a:ext>
                </a:extLst>
              </p:cNvPr>
              <p:cNvSpPr txBox="1"/>
              <p:nvPr/>
            </p:nvSpPr>
            <p:spPr>
              <a:xfrm>
                <a:off x="5987168" y="2607764"/>
                <a:ext cx="41760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𝑧</m:t>
                      </m:r>
                    </m:oMath>
                  </m:oMathPara>
                </a14:m>
                <a:endParaRPr lang="en-US" sz="3200" dirty="0"/>
              </a:p>
            </p:txBody>
          </p:sp>
        </mc:Choice>
        <mc:Fallback xmlns="">
          <p:sp>
            <p:nvSpPr>
              <p:cNvPr id="1024" name="TextBox 1023">
                <a:extLst>
                  <a:ext uri="{FF2B5EF4-FFF2-40B4-BE49-F238E27FC236}">
                    <a16:creationId xmlns:a16="http://schemas.microsoft.com/office/drawing/2014/main" id="{3FA48835-DB40-1A18-2EC7-8B480673758F}"/>
                  </a:ext>
                </a:extLst>
              </p:cNvPr>
              <p:cNvSpPr txBox="1">
                <a:spLocks noRot="1" noChangeAspect="1" noMove="1" noResize="1" noEditPoints="1" noAdjustHandles="1" noChangeArrowheads="1" noChangeShapeType="1" noTextEdit="1"/>
              </p:cNvSpPr>
              <p:nvPr/>
            </p:nvSpPr>
            <p:spPr>
              <a:xfrm>
                <a:off x="5987168" y="2607764"/>
                <a:ext cx="417600"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1078" name="Ink 1077">
                <a:extLst>
                  <a:ext uri="{FF2B5EF4-FFF2-40B4-BE49-F238E27FC236}">
                    <a16:creationId xmlns:a16="http://schemas.microsoft.com/office/drawing/2014/main" id="{8C4288C7-D5D1-7099-600C-8D0FB87B0C9B}"/>
                  </a:ext>
                </a:extLst>
              </p14:cNvPr>
              <p14:cNvContentPartPr/>
              <p14:nvPr/>
            </p14:nvContentPartPr>
            <p14:xfrm>
              <a:off x="6185817" y="4049968"/>
              <a:ext cx="4680" cy="5040"/>
            </p14:xfrm>
          </p:contentPart>
        </mc:Choice>
        <mc:Fallback xmlns="">
          <p:pic>
            <p:nvPicPr>
              <p:cNvPr id="1078" name="Ink 1077">
                <a:extLst>
                  <a:ext uri="{FF2B5EF4-FFF2-40B4-BE49-F238E27FC236}">
                    <a16:creationId xmlns:a16="http://schemas.microsoft.com/office/drawing/2014/main" id="{8C4288C7-D5D1-7099-600C-8D0FB87B0C9B}"/>
                  </a:ext>
                </a:extLst>
              </p:cNvPr>
              <p:cNvPicPr/>
              <p:nvPr/>
            </p:nvPicPr>
            <p:blipFill>
              <a:blip r:embed="rId7"/>
              <a:stretch>
                <a:fillRect/>
              </a:stretch>
            </p:blipFill>
            <p:spPr>
              <a:xfrm>
                <a:off x="6170337" y="4034848"/>
                <a:ext cx="35280" cy="35640"/>
              </a:xfrm>
              <a:prstGeom prst="rect">
                <a:avLst/>
              </a:prstGeom>
            </p:spPr>
          </p:pic>
        </mc:Fallback>
      </mc:AlternateContent>
      <p:grpSp>
        <p:nvGrpSpPr>
          <p:cNvPr id="1086" name="Group 1085">
            <a:extLst>
              <a:ext uri="{FF2B5EF4-FFF2-40B4-BE49-F238E27FC236}">
                <a16:creationId xmlns:a16="http://schemas.microsoft.com/office/drawing/2014/main" id="{11A2998C-47CE-AADE-9DBA-80741CA80223}"/>
              </a:ext>
            </a:extLst>
          </p:cNvPr>
          <p:cNvGrpSpPr/>
          <p:nvPr/>
        </p:nvGrpSpPr>
        <p:grpSpPr>
          <a:xfrm>
            <a:off x="6049017" y="3171928"/>
            <a:ext cx="251280" cy="997920"/>
            <a:chOff x="6049017" y="2135064"/>
            <a:chExt cx="251280" cy="997920"/>
          </a:xfrm>
        </p:grpSpPr>
        <mc:AlternateContent xmlns:mc="http://schemas.openxmlformats.org/markup-compatibility/2006" xmlns:p14="http://schemas.microsoft.com/office/powerpoint/2010/main">
          <mc:Choice Requires="p14">
            <p:contentPart p14:bwMode="auto" r:id="rId8">
              <p14:nvContentPartPr>
                <p14:cNvPr id="1025" name="Ink 1024">
                  <a:extLst>
                    <a:ext uri="{FF2B5EF4-FFF2-40B4-BE49-F238E27FC236}">
                      <a16:creationId xmlns:a16="http://schemas.microsoft.com/office/drawing/2014/main" id="{338CE6EA-3215-762F-6B2D-07AD671E5C70}"/>
                    </a:ext>
                  </a:extLst>
                </p14:cNvPr>
                <p14:cNvContentPartPr/>
                <p14:nvPr/>
              </p14:nvContentPartPr>
              <p14:xfrm>
                <a:off x="6123177" y="2146224"/>
                <a:ext cx="71280" cy="47880"/>
              </p14:xfrm>
            </p:contentPart>
          </mc:Choice>
          <mc:Fallback xmlns="">
            <p:pic>
              <p:nvPicPr>
                <p:cNvPr id="1025" name="Ink 1024">
                  <a:extLst>
                    <a:ext uri="{FF2B5EF4-FFF2-40B4-BE49-F238E27FC236}">
                      <a16:creationId xmlns:a16="http://schemas.microsoft.com/office/drawing/2014/main" id="{338CE6EA-3215-762F-6B2D-07AD671E5C70}"/>
                    </a:ext>
                  </a:extLst>
                </p:cNvPr>
                <p:cNvPicPr/>
                <p:nvPr/>
              </p:nvPicPr>
              <p:blipFill>
                <a:blip r:embed="rId9"/>
                <a:stretch>
                  <a:fillRect/>
                </a:stretch>
              </p:blipFill>
              <p:spPr>
                <a:xfrm>
                  <a:off x="6108057" y="2131104"/>
                  <a:ext cx="101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27" name="Ink 1026">
                  <a:extLst>
                    <a:ext uri="{FF2B5EF4-FFF2-40B4-BE49-F238E27FC236}">
                      <a16:creationId xmlns:a16="http://schemas.microsoft.com/office/drawing/2014/main" id="{05828588-9C19-5795-1585-2E3DD4B90E26}"/>
                    </a:ext>
                  </a:extLst>
                </p14:cNvPr>
                <p14:cNvContentPartPr/>
                <p14:nvPr/>
              </p14:nvContentPartPr>
              <p14:xfrm>
                <a:off x="6217497" y="2197704"/>
                <a:ext cx="3600" cy="9000"/>
              </p14:xfrm>
            </p:contentPart>
          </mc:Choice>
          <mc:Fallback xmlns="">
            <p:pic>
              <p:nvPicPr>
                <p:cNvPr id="1027" name="Ink 1026">
                  <a:extLst>
                    <a:ext uri="{FF2B5EF4-FFF2-40B4-BE49-F238E27FC236}">
                      <a16:creationId xmlns:a16="http://schemas.microsoft.com/office/drawing/2014/main" id="{05828588-9C19-5795-1585-2E3DD4B90E26}"/>
                    </a:ext>
                  </a:extLst>
                </p:cNvPr>
                <p:cNvPicPr/>
                <p:nvPr/>
              </p:nvPicPr>
              <p:blipFill>
                <a:blip r:embed="rId11"/>
                <a:stretch>
                  <a:fillRect/>
                </a:stretch>
              </p:blipFill>
              <p:spPr>
                <a:xfrm>
                  <a:off x="6202377" y="2182584"/>
                  <a:ext cx="342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29" name="Ink 1028">
                  <a:extLst>
                    <a:ext uri="{FF2B5EF4-FFF2-40B4-BE49-F238E27FC236}">
                      <a16:creationId xmlns:a16="http://schemas.microsoft.com/office/drawing/2014/main" id="{53AD3601-9CBB-8A18-09DA-600C1523C0AC}"/>
                    </a:ext>
                  </a:extLst>
                </p14:cNvPr>
                <p14:cNvContentPartPr/>
                <p14:nvPr/>
              </p14:nvContentPartPr>
              <p14:xfrm>
                <a:off x="6258897" y="2135064"/>
                <a:ext cx="7920" cy="79200"/>
              </p14:xfrm>
            </p:contentPart>
          </mc:Choice>
          <mc:Fallback xmlns="">
            <p:pic>
              <p:nvPicPr>
                <p:cNvPr id="1029" name="Ink 1028">
                  <a:extLst>
                    <a:ext uri="{FF2B5EF4-FFF2-40B4-BE49-F238E27FC236}">
                      <a16:creationId xmlns:a16="http://schemas.microsoft.com/office/drawing/2014/main" id="{53AD3601-9CBB-8A18-09DA-600C1523C0AC}"/>
                    </a:ext>
                  </a:extLst>
                </p:cNvPr>
                <p:cNvPicPr/>
                <p:nvPr/>
              </p:nvPicPr>
              <p:blipFill>
                <a:blip r:embed="rId13"/>
                <a:stretch>
                  <a:fillRect/>
                </a:stretch>
              </p:blipFill>
              <p:spPr>
                <a:xfrm>
                  <a:off x="6243777" y="2119584"/>
                  <a:ext cx="38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31" name="Ink 1030">
                  <a:extLst>
                    <a:ext uri="{FF2B5EF4-FFF2-40B4-BE49-F238E27FC236}">
                      <a16:creationId xmlns:a16="http://schemas.microsoft.com/office/drawing/2014/main" id="{8FAAD308-F2BB-F6AE-AB46-15AD6E86537B}"/>
                    </a:ext>
                  </a:extLst>
                </p14:cNvPr>
                <p14:cNvContentPartPr/>
                <p14:nvPr/>
              </p14:nvContentPartPr>
              <p14:xfrm>
                <a:off x="6125337" y="2260704"/>
                <a:ext cx="47160" cy="72720"/>
              </p14:xfrm>
            </p:contentPart>
          </mc:Choice>
          <mc:Fallback xmlns="">
            <p:pic>
              <p:nvPicPr>
                <p:cNvPr id="1031" name="Ink 1030">
                  <a:extLst>
                    <a:ext uri="{FF2B5EF4-FFF2-40B4-BE49-F238E27FC236}">
                      <a16:creationId xmlns:a16="http://schemas.microsoft.com/office/drawing/2014/main" id="{8FAAD308-F2BB-F6AE-AB46-15AD6E86537B}"/>
                    </a:ext>
                  </a:extLst>
                </p:cNvPr>
                <p:cNvPicPr/>
                <p:nvPr/>
              </p:nvPicPr>
              <p:blipFill>
                <a:blip r:embed="rId15"/>
                <a:stretch>
                  <a:fillRect/>
                </a:stretch>
              </p:blipFill>
              <p:spPr>
                <a:xfrm>
                  <a:off x="6110217" y="2245584"/>
                  <a:ext cx="77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33" name="Ink 1032">
                  <a:extLst>
                    <a:ext uri="{FF2B5EF4-FFF2-40B4-BE49-F238E27FC236}">
                      <a16:creationId xmlns:a16="http://schemas.microsoft.com/office/drawing/2014/main" id="{980FD5CC-64B5-7DBC-4187-39F975A79D01}"/>
                    </a:ext>
                  </a:extLst>
                </p14:cNvPr>
                <p14:cNvContentPartPr/>
                <p14:nvPr/>
              </p14:nvContentPartPr>
              <p14:xfrm>
                <a:off x="6204897" y="2323704"/>
                <a:ext cx="360" cy="360"/>
              </p14:xfrm>
            </p:contentPart>
          </mc:Choice>
          <mc:Fallback xmlns="">
            <p:pic>
              <p:nvPicPr>
                <p:cNvPr id="1033" name="Ink 1032">
                  <a:extLst>
                    <a:ext uri="{FF2B5EF4-FFF2-40B4-BE49-F238E27FC236}">
                      <a16:creationId xmlns:a16="http://schemas.microsoft.com/office/drawing/2014/main" id="{980FD5CC-64B5-7DBC-4187-39F975A79D01}"/>
                    </a:ext>
                  </a:extLst>
                </p:cNvPr>
                <p:cNvPicPr/>
                <p:nvPr/>
              </p:nvPicPr>
              <p:blipFill>
                <a:blip r:embed="rId17"/>
                <a:stretch>
                  <a:fillRect/>
                </a:stretch>
              </p:blipFill>
              <p:spPr>
                <a:xfrm>
                  <a:off x="6189417" y="2308584"/>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35" name="Ink 1034">
                  <a:extLst>
                    <a:ext uri="{FF2B5EF4-FFF2-40B4-BE49-F238E27FC236}">
                      <a16:creationId xmlns:a16="http://schemas.microsoft.com/office/drawing/2014/main" id="{3778B67B-0EDB-CC9F-B743-2BB8E4ECF9D0}"/>
                    </a:ext>
                  </a:extLst>
                </p14:cNvPr>
                <p14:cNvContentPartPr/>
                <p14:nvPr/>
              </p14:nvContentPartPr>
              <p14:xfrm>
                <a:off x="6231177" y="2254224"/>
                <a:ext cx="69120" cy="113040"/>
              </p14:xfrm>
            </p:contentPart>
          </mc:Choice>
          <mc:Fallback xmlns="">
            <p:pic>
              <p:nvPicPr>
                <p:cNvPr id="1035" name="Ink 1034">
                  <a:extLst>
                    <a:ext uri="{FF2B5EF4-FFF2-40B4-BE49-F238E27FC236}">
                      <a16:creationId xmlns:a16="http://schemas.microsoft.com/office/drawing/2014/main" id="{3778B67B-0EDB-CC9F-B743-2BB8E4ECF9D0}"/>
                    </a:ext>
                  </a:extLst>
                </p:cNvPr>
                <p:cNvPicPr/>
                <p:nvPr/>
              </p:nvPicPr>
              <p:blipFill>
                <a:blip r:embed="rId19"/>
                <a:stretch>
                  <a:fillRect/>
                </a:stretch>
              </p:blipFill>
              <p:spPr>
                <a:xfrm>
                  <a:off x="6216057" y="2238744"/>
                  <a:ext cx="99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37" name="Ink 1036">
                  <a:extLst>
                    <a:ext uri="{FF2B5EF4-FFF2-40B4-BE49-F238E27FC236}">
                      <a16:creationId xmlns:a16="http://schemas.microsoft.com/office/drawing/2014/main" id="{8094E6CB-F66A-110C-A6BD-04EB6232D75D}"/>
                    </a:ext>
                  </a:extLst>
                </p14:cNvPr>
                <p14:cNvContentPartPr/>
                <p14:nvPr/>
              </p14:nvContentPartPr>
              <p14:xfrm>
                <a:off x="6130737" y="2408664"/>
                <a:ext cx="61920" cy="74880"/>
              </p14:xfrm>
            </p:contentPart>
          </mc:Choice>
          <mc:Fallback xmlns="">
            <p:pic>
              <p:nvPicPr>
                <p:cNvPr id="1037" name="Ink 1036">
                  <a:extLst>
                    <a:ext uri="{FF2B5EF4-FFF2-40B4-BE49-F238E27FC236}">
                      <a16:creationId xmlns:a16="http://schemas.microsoft.com/office/drawing/2014/main" id="{8094E6CB-F66A-110C-A6BD-04EB6232D75D}"/>
                    </a:ext>
                  </a:extLst>
                </p:cNvPr>
                <p:cNvPicPr/>
                <p:nvPr/>
              </p:nvPicPr>
              <p:blipFill>
                <a:blip r:embed="rId21"/>
                <a:stretch>
                  <a:fillRect/>
                </a:stretch>
              </p:blipFill>
              <p:spPr>
                <a:xfrm>
                  <a:off x="6115257" y="2393544"/>
                  <a:ext cx="92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39" name="Ink 1038">
                  <a:extLst>
                    <a:ext uri="{FF2B5EF4-FFF2-40B4-BE49-F238E27FC236}">
                      <a16:creationId xmlns:a16="http://schemas.microsoft.com/office/drawing/2014/main" id="{ED61AC0D-F94C-80F9-4786-C6964A82DF66}"/>
                    </a:ext>
                  </a:extLst>
                </p14:cNvPr>
                <p14:cNvContentPartPr/>
                <p14:nvPr/>
              </p14:nvContentPartPr>
              <p14:xfrm>
                <a:off x="6214257" y="2475264"/>
                <a:ext cx="2520" cy="3240"/>
              </p14:xfrm>
            </p:contentPart>
          </mc:Choice>
          <mc:Fallback xmlns="">
            <p:pic>
              <p:nvPicPr>
                <p:cNvPr id="1039" name="Ink 1038">
                  <a:extLst>
                    <a:ext uri="{FF2B5EF4-FFF2-40B4-BE49-F238E27FC236}">
                      <a16:creationId xmlns:a16="http://schemas.microsoft.com/office/drawing/2014/main" id="{ED61AC0D-F94C-80F9-4786-C6964A82DF66}"/>
                    </a:ext>
                  </a:extLst>
                </p:cNvPr>
                <p:cNvPicPr/>
                <p:nvPr/>
              </p:nvPicPr>
              <p:blipFill>
                <a:blip r:embed="rId23"/>
                <a:stretch>
                  <a:fillRect/>
                </a:stretch>
              </p:blipFill>
              <p:spPr>
                <a:xfrm>
                  <a:off x="6199137" y="2460144"/>
                  <a:ext cx="33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41" name="Ink 1040">
                  <a:extLst>
                    <a:ext uri="{FF2B5EF4-FFF2-40B4-BE49-F238E27FC236}">
                      <a16:creationId xmlns:a16="http://schemas.microsoft.com/office/drawing/2014/main" id="{8F0A4674-927D-9835-80FF-556666011186}"/>
                    </a:ext>
                  </a:extLst>
                </p14:cNvPr>
                <p14:cNvContentPartPr/>
                <p14:nvPr/>
              </p14:nvContentPartPr>
              <p14:xfrm>
                <a:off x="6240897" y="2396064"/>
                <a:ext cx="54360" cy="82440"/>
              </p14:xfrm>
            </p:contentPart>
          </mc:Choice>
          <mc:Fallback xmlns="">
            <p:pic>
              <p:nvPicPr>
                <p:cNvPr id="1041" name="Ink 1040">
                  <a:extLst>
                    <a:ext uri="{FF2B5EF4-FFF2-40B4-BE49-F238E27FC236}">
                      <a16:creationId xmlns:a16="http://schemas.microsoft.com/office/drawing/2014/main" id="{8F0A4674-927D-9835-80FF-556666011186}"/>
                    </a:ext>
                  </a:extLst>
                </p:cNvPr>
                <p:cNvPicPr/>
                <p:nvPr/>
              </p:nvPicPr>
              <p:blipFill>
                <a:blip r:embed="rId25"/>
                <a:stretch>
                  <a:fillRect/>
                </a:stretch>
              </p:blipFill>
              <p:spPr>
                <a:xfrm>
                  <a:off x="6225777" y="2380944"/>
                  <a:ext cx="84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42" name="Ink 1041">
                  <a:extLst>
                    <a:ext uri="{FF2B5EF4-FFF2-40B4-BE49-F238E27FC236}">
                      <a16:creationId xmlns:a16="http://schemas.microsoft.com/office/drawing/2014/main" id="{60E968BD-442D-2E7D-BD1C-DD25DB2E0C2D}"/>
                    </a:ext>
                  </a:extLst>
                </p14:cNvPr>
                <p14:cNvContentPartPr/>
                <p14:nvPr/>
              </p14:nvContentPartPr>
              <p14:xfrm>
                <a:off x="6258897" y="2418024"/>
                <a:ext cx="25920" cy="116640"/>
              </p14:xfrm>
            </p:contentPart>
          </mc:Choice>
          <mc:Fallback xmlns="">
            <p:pic>
              <p:nvPicPr>
                <p:cNvPr id="1042" name="Ink 1041">
                  <a:extLst>
                    <a:ext uri="{FF2B5EF4-FFF2-40B4-BE49-F238E27FC236}">
                      <a16:creationId xmlns:a16="http://schemas.microsoft.com/office/drawing/2014/main" id="{60E968BD-442D-2E7D-BD1C-DD25DB2E0C2D}"/>
                    </a:ext>
                  </a:extLst>
                </p:cNvPr>
                <p:cNvPicPr/>
                <p:nvPr/>
              </p:nvPicPr>
              <p:blipFill>
                <a:blip r:embed="rId27"/>
                <a:stretch>
                  <a:fillRect/>
                </a:stretch>
              </p:blipFill>
              <p:spPr>
                <a:xfrm>
                  <a:off x="6243777" y="2402904"/>
                  <a:ext cx="56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44" name="Ink 1043">
                  <a:extLst>
                    <a:ext uri="{FF2B5EF4-FFF2-40B4-BE49-F238E27FC236}">
                      <a16:creationId xmlns:a16="http://schemas.microsoft.com/office/drawing/2014/main" id="{360D6242-CF15-DF4B-D5D7-4E79AFC7A985}"/>
                    </a:ext>
                  </a:extLst>
                </p14:cNvPr>
                <p14:cNvContentPartPr/>
                <p14:nvPr/>
              </p14:nvContentPartPr>
              <p14:xfrm>
                <a:off x="6049017" y="2589024"/>
                <a:ext cx="50040" cy="11880"/>
              </p14:xfrm>
            </p:contentPart>
          </mc:Choice>
          <mc:Fallback xmlns="">
            <p:pic>
              <p:nvPicPr>
                <p:cNvPr id="1044" name="Ink 1043">
                  <a:extLst>
                    <a:ext uri="{FF2B5EF4-FFF2-40B4-BE49-F238E27FC236}">
                      <a16:creationId xmlns:a16="http://schemas.microsoft.com/office/drawing/2014/main" id="{360D6242-CF15-DF4B-D5D7-4E79AFC7A985}"/>
                    </a:ext>
                  </a:extLst>
                </p:cNvPr>
                <p:cNvPicPr/>
                <p:nvPr/>
              </p:nvPicPr>
              <p:blipFill>
                <a:blip r:embed="rId29"/>
                <a:stretch>
                  <a:fillRect/>
                </a:stretch>
              </p:blipFill>
              <p:spPr>
                <a:xfrm>
                  <a:off x="6033897" y="2573544"/>
                  <a:ext cx="80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46" name="Ink 1045">
                  <a:extLst>
                    <a:ext uri="{FF2B5EF4-FFF2-40B4-BE49-F238E27FC236}">
                      <a16:creationId xmlns:a16="http://schemas.microsoft.com/office/drawing/2014/main" id="{C4683C9B-6C38-0A6C-1D2E-BB0C17ABE06F}"/>
                    </a:ext>
                  </a:extLst>
                </p14:cNvPr>
                <p14:cNvContentPartPr/>
                <p14:nvPr/>
              </p14:nvContentPartPr>
              <p14:xfrm>
                <a:off x="6130737" y="2550864"/>
                <a:ext cx="47160" cy="60480"/>
              </p14:xfrm>
            </p:contentPart>
          </mc:Choice>
          <mc:Fallback xmlns="">
            <p:pic>
              <p:nvPicPr>
                <p:cNvPr id="1046" name="Ink 1045">
                  <a:extLst>
                    <a:ext uri="{FF2B5EF4-FFF2-40B4-BE49-F238E27FC236}">
                      <a16:creationId xmlns:a16="http://schemas.microsoft.com/office/drawing/2014/main" id="{C4683C9B-6C38-0A6C-1D2E-BB0C17ABE06F}"/>
                    </a:ext>
                  </a:extLst>
                </p:cNvPr>
                <p:cNvPicPr/>
                <p:nvPr/>
              </p:nvPicPr>
              <p:blipFill>
                <a:blip r:embed="rId31"/>
                <a:stretch>
                  <a:fillRect/>
                </a:stretch>
              </p:blipFill>
              <p:spPr>
                <a:xfrm>
                  <a:off x="6115257" y="2535384"/>
                  <a:ext cx="77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48" name="Ink 1047">
                  <a:extLst>
                    <a:ext uri="{FF2B5EF4-FFF2-40B4-BE49-F238E27FC236}">
                      <a16:creationId xmlns:a16="http://schemas.microsoft.com/office/drawing/2014/main" id="{015491D4-F016-7113-EBF4-642E8EAD5FA1}"/>
                    </a:ext>
                  </a:extLst>
                </p14:cNvPr>
                <p14:cNvContentPartPr/>
                <p14:nvPr/>
              </p14:nvContentPartPr>
              <p14:xfrm>
                <a:off x="6209217" y="2607024"/>
                <a:ext cx="360" cy="2160"/>
              </p14:xfrm>
            </p:contentPart>
          </mc:Choice>
          <mc:Fallback xmlns="">
            <p:pic>
              <p:nvPicPr>
                <p:cNvPr id="1048" name="Ink 1047">
                  <a:extLst>
                    <a:ext uri="{FF2B5EF4-FFF2-40B4-BE49-F238E27FC236}">
                      <a16:creationId xmlns:a16="http://schemas.microsoft.com/office/drawing/2014/main" id="{015491D4-F016-7113-EBF4-642E8EAD5FA1}"/>
                    </a:ext>
                  </a:extLst>
                </p:cNvPr>
                <p:cNvPicPr/>
                <p:nvPr/>
              </p:nvPicPr>
              <p:blipFill>
                <a:blip r:embed="rId33"/>
                <a:stretch>
                  <a:fillRect/>
                </a:stretch>
              </p:blipFill>
              <p:spPr>
                <a:xfrm>
                  <a:off x="6193737" y="2591904"/>
                  <a:ext cx="30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50" name="Ink 1049">
                  <a:extLst>
                    <a:ext uri="{FF2B5EF4-FFF2-40B4-BE49-F238E27FC236}">
                      <a16:creationId xmlns:a16="http://schemas.microsoft.com/office/drawing/2014/main" id="{C5990171-992F-4CE2-9C50-4466B95DD6CF}"/>
                    </a:ext>
                  </a:extLst>
                </p14:cNvPr>
                <p14:cNvContentPartPr/>
                <p14:nvPr/>
              </p14:nvContentPartPr>
              <p14:xfrm>
                <a:off x="6220737" y="2550864"/>
                <a:ext cx="47880" cy="100440"/>
              </p14:xfrm>
            </p:contentPart>
          </mc:Choice>
          <mc:Fallback xmlns="">
            <p:pic>
              <p:nvPicPr>
                <p:cNvPr id="1050" name="Ink 1049">
                  <a:extLst>
                    <a:ext uri="{FF2B5EF4-FFF2-40B4-BE49-F238E27FC236}">
                      <a16:creationId xmlns:a16="http://schemas.microsoft.com/office/drawing/2014/main" id="{C5990171-992F-4CE2-9C50-4466B95DD6CF}"/>
                    </a:ext>
                  </a:extLst>
                </p:cNvPr>
                <p:cNvPicPr/>
                <p:nvPr/>
              </p:nvPicPr>
              <p:blipFill>
                <a:blip r:embed="rId35"/>
                <a:stretch>
                  <a:fillRect/>
                </a:stretch>
              </p:blipFill>
              <p:spPr>
                <a:xfrm>
                  <a:off x="6205617" y="2535384"/>
                  <a:ext cx="78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52" name="Ink 1051">
                  <a:extLst>
                    <a:ext uri="{FF2B5EF4-FFF2-40B4-BE49-F238E27FC236}">
                      <a16:creationId xmlns:a16="http://schemas.microsoft.com/office/drawing/2014/main" id="{D41ECF81-3550-C734-D3D0-6268040F4A1C}"/>
                    </a:ext>
                  </a:extLst>
                </p14:cNvPr>
                <p14:cNvContentPartPr/>
                <p14:nvPr/>
              </p14:nvContentPartPr>
              <p14:xfrm>
                <a:off x="6196257" y="2623224"/>
                <a:ext cx="360" cy="2160"/>
              </p14:xfrm>
            </p:contentPart>
          </mc:Choice>
          <mc:Fallback xmlns="">
            <p:pic>
              <p:nvPicPr>
                <p:cNvPr id="1052" name="Ink 1051">
                  <a:extLst>
                    <a:ext uri="{FF2B5EF4-FFF2-40B4-BE49-F238E27FC236}">
                      <a16:creationId xmlns:a16="http://schemas.microsoft.com/office/drawing/2014/main" id="{D41ECF81-3550-C734-D3D0-6268040F4A1C}"/>
                    </a:ext>
                  </a:extLst>
                </p:cNvPr>
                <p:cNvPicPr/>
                <p:nvPr/>
              </p:nvPicPr>
              <p:blipFill>
                <a:blip r:embed="rId33"/>
                <a:stretch>
                  <a:fillRect/>
                </a:stretch>
              </p:blipFill>
              <p:spPr>
                <a:xfrm>
                  <a:off x="6181137" y="2608104"/>
                  <a:ext cx="30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54" name="Ink 1053">
                  <a:extLst>
                    <a:ext uri="{FF2B5EF4-FFF2-40B4-BE49-F238E27FC236}">
                      <a16:creationId xmlns:a16="http://schemas.microsoft.com/office/drawing/2014/main" id="{E6B89C89-1D7C-1160-E908-99A79337CD91}"/>
                    </a:ext>
                  </a:extLst>
                </p14:cNvPr>
                <p14:cNvContentPartPr/>
                <p14:nvPr/>
              </p14:nvContentPartPr>
              <p14:xfrm>
                <a:off x="6113817" y="2688024"/>
                <a:ext cx="66240" cy="80640"/>
              </p14:xfrm>
            </p:contentPart>
          </mc:Choice>
          <mc:Fallback xmlns="">
            <p:pic>
              <p:nvPicPr>
                <p:cNvPr id="1054" name="Ink 1053">
                  <a:extLst>
                    <a:ext uri="{FF2B5EF4-FFF2-40B4-BE49-F238E27FC236}">
                      <a16:creationId xmlns:a16="http://schemas.microsoft.com/office/drawing/2014/main" id="{E6B89C89-1D7C-1160-E908-99A79337CD91}"/>
                    </a:ext>
                  </a:extLst>
                </p:cNvPr>
                <p:cNvPicPr/>
                <p:nvPr/>
              </p:nvPicPr>
              <p:blipFill>
                <a:blip r:embed="rId38"/>
                <a:stretch>
                  <a:fillRect/>
                </a:stretch>
              </p:blipFill>
              <p:spPr>
                <a:xfrm>
                  <a:off x="6098337" y="2672904"/>
                  <a:ext cx="96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56" name="Ink 1055">
                  <a:extLst>
                    <a:ext uri="{FF2B5EF4-FFF2-40B4-BE49-F238E27FC236}">
                      <a16:creationId xmlns:a16="http://schemas.microsoft.com/office/drawing/2014/main" id="{2F0F6F7D-5298-C56B-1B41-9516AF78CE90}"/>
                    </a:ext>
                  </a:extLst>
                </p14:cNvPr>
                <p14:cNvContentPartPr/>
                <p14:nvPr/>
              </p14:nvContentPartPr>
              <p14:xfrm>
                <a:off x="6190137" y="2757504"/>
                <a:ext cx="8640" cy="360"/>
              </p14:xfrm>
            </p:contentPart>
          </mc:Choice>
          <mc:Fallback xmlns="">
            <p:pic>
              <p:nvPicPr>
                <p:cNvPr id="1056" name="Ink 1055">
                  <a:extLst>
                    <a:ext uri="{FF2B5EF4-FFF2-40B4-BE49-F238E27FC236}">
                      <a16:creationId xmlns:a16="http://schemas.microsoft.com/office/drawing/2014/main" id="{2F0F6F7D-5298-C56B-1B41-9516AF78CE90}"/>
                    </a:ext>
                  </a:extLst>
                </p:cNvPr>
                <p:cNvPicPr/>
                <p:nvPr/>
              </p:nvPicPr>
              <p:blipFill>
                <a:blip r:embed="rId40"/>
                <a:stretch>
                  <a:fillRect/>
                </a:stretch>
              </p:blipFill>
              <p:spPr>
                <a:xfrm>
                  <a:off x="6174657" y="2742384"/>
                  <a:ext cx="39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58" name="Ink 1057">
                  <a:extLst>
                    <a:ext uri="{FF2B5EF4-FFF2-40B4-BE49-F238E27FC236}">
                      <a16:creationId xmlns:a16="http://schemas.microsoft.com/office/drawing/2014/main" id="{19E3C114-BB1B-B42B-B42D-DADF7F2232BF}"/>
                    </a:ext>
                  </a:extLst>
                </p14:cNvPr>
                <p14:cNvContentPartPr/>
                <p14:nvPr/>
              </p14:nvContentPartPr>
              <p14:xfrm>
                <a:off x="6217497" y="2711064"/>
                <a:ext cx="39600" cy="67320"/>
              </p14:xfrm>
            </p:contentPart>
          </mc:Choice>
          <mc:Fallback xmlns="">
            <p:pic>
              <p:nvPicPr>
                <p:cNvPr id="1058" name="Ink 1057">
                  <a:extLst>
                    <a:ext uri="{FF2B5EF4-FFF2-40B4-BE49-F238E27FC236}">
                      <a16:creationId xmlns:a16="http://schemas.microsoft.com/office/drawing/2014/main" id="{19E3C114-BB1B-B42B-B42D-DADF7F2232BF}"/>
                    </a:ext>
                  </a:extLst>
                </p:cNvPr>
                <p:cNvPicPr/>
                <p:nvPr/>
              </p:nvPicPr>
              <p:blipFill>
                <a:blip r:embed="rId42"/>
                <a:stretch>
                  <a:fillRect/>
                </a:stretch>
              </p:blipFill>
              <p:spPr>
                <a:xfrm>
                  <a:off x="6202377" y="2695584"/>
                  <a:ext cx="70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60" name="Ink 1059">
                  <a:extLst>
                    <a:ext uri="{FF2B5EF4-FFF2-40B4-BE49-F238E27FC236}">
                      <a16:creationId xmlns:a16="http://schemas.microsoft.com/office/drawing/2014/main" id="{5F91A4C0-7301-1024-9F6E-D4A52A46A692}"/>
                    </a:ext>
                  </a:extLst>
                </p14:cNvPr>
                <p14:cNvContentPartPr/>
                <p14:nvPr/>
              </p14:nvContentPartPr>
              <p14:xfrm>
                <a:off x="6233337" y="2682264"/>
                <a:ext cx="42840" cy="33480"/>
              </p14:xfrm>
            </p:contentPart>
          </mc:Choice>
          <mc:Fallback xmlns="">
            <p:pic>
              <p:nvPicPr>
                <p:cNvPr id="1060" name="Ink 1059">
                  <a:extLst>
                    <a:ext uri="{FF2B5EF4-FFF2-40B4-BE49-F238E27FC236}">
                      <a16:creationId xmlns:a16="http://schemas.microsoft.com/office/drawing/2014/main" id="{5F91A4C0-7301-1024-9F6E-D4A52A46A692}"/>
                    </a:ext>
                  </a:extLst>
                </p:cNvPr>
                <p:cNvPicPr/>
                <p:nvPr/>
              </p:nvPicPr>
              <p:blipFill>
                <a:blip r:embed="rId44"/>
                <a:stretch>
                  <a:fillRect/>
                </a:stretch>
              </p:blipFill>
              <p:spPr>
                <a:xfrm>
                  <a:off x="6218217" y="2667144"/>
                  <a:ext cx="73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62" name="Ink 1061">
                  <a:extLst>
                    <a:ext uri="{FF2B5EF4-FFF2-40B4-BE49-F238E27FC236}">
                      <a16:creationId xmlns:a16="http://schemas.microsoft.com/office/drawing/2014/main" id="{0B48FCA2-F9F1-04AD-9250-3DD82DDA1F41}"/>
                    </a:ext>
                  </a:extLst>
                </p14:cNvPr>
                <p14:cNvContentPartPr/>
                <p14:nvPr/>
              </p14:nvContentPartPr>
              <p14:xfrm>
                <a:off x="6057657" y="2863704"/>
                <a:ext cx="32040" cy="3240"/>
              </p14:xfrm>
            </p:contentPart>
          </mc:Choice>
          <mc:Fallback xmlns="">
            <p:pic>
              <p:nvPicPr>
                <p:cNvPr id="1062" name="Ink 1061">
                  <a:extLst>
                    <a:ext uri="{FF2B5EF4-FFF2-40B4-BE49-F238E27FC236}">
                      <a16:creationId xmlns:a16="http://schemas.microsoft.com/office/drawing/2014/main" id="{0B48FCA2-F9F1-04AD-9250-3DD82DDA1F41}"/>
                    </a:ext>
                  </a:extLst>
                </p:cNvPr>
                <p:cNvPicPr/>
                <p:nvPr/>
              </p:nvPicPr>
              <p:blipFill>
                <a:blip r:embed="rId46"/>
                <a:stretch>
                  <a:fillRect/>
                </a:stretch>
              </p:blipFill>
              <p:spPr>
                <a:xfrm>
                  <a:off x="6042177" y="2848224"/>
                  <a:ext cx="62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63" name="Ink 1062">
                  <a:extLst>
                    <a:ext uri="{FF2B5EF4-FFF2-40B4-BE49-F238E27FC236}">
                      <a16:creationId xmlns:a16="http://schemas.microsoft.com/office/drawing/2014/main" id="{C589A316-C7A6-1500-7672-93C336643934}"/>
                    </a:ext>
                  </a:extLst>
                </p14:cNvPr>
                <p14:cNvContentPartPr/>
                <p14:nvPr/>
              </p14:nvContentPartPr>
              <p14:xfrm>
                <a:off x="6125337" y="2828424"/>
                <a:ext cx="51120" cy="65160"/>
              </p14:xfrm>
            </p:contentPart>
          </mc:Choice>
          <mc:Fallback xmlns="">
            <p:pic>
              <p:nvPicPr>
                <p:cNvPr id="1063" name="Ink 1062">
                  <a:extLst>
                    <a:ext uri="{FF2B5EF4-FFF2-40B4-BE49-F238E27FC236}">
                      <a16:creationId xmlns:a16="http://schemas.microsoft.com/office/drawing/2014/main" id="{C589A316-C7A6-1500-7672-93C336643934}"/>
                    </a:ext>
                  </a:extLst>
                </p:cNvPr>
                <p:cNvPicPr/>
                <p:nvPr/>
              </p:nvPicPr>
              <p:blipFill>
                <a:blip r:embed="rId48"/>
                <a:stretch>
                  <a:fillRect/>
                </a:stretch>
              </p:blipFill>
              <p:spPr>
                <a:xfrm>
                  <a:off x="6110217" y="2812944"/>
                  <a:ext cx="81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65" name="Ink 1064">
                  <a:extLst>
                    <a:ext uri="{FF2B5EF4-FFF2-40B4-BE49-F238E27FC236}">
                      <a16:creationId xmlns:a16="http://schemas.microsoft.com/office/drawing/2014/main" id="{15126B42-D407-BF55-638C-A9781822EDAF}"/>
                    </a:ext>
                  </a:extLst>
                </p14:cNvPr>
                <p14:cNvContentPartPr/>
                <p14:nvPr/>
              </p14:nvContentPartPr>
              <p14:xfrm>
                <a:off x="6199497" y="2855784"/>
                <a:ext cx="5760" cy="4320"/>
              </p14:xfrm>
            </p:contentPart>
          </mc:Choice>
          <mc:Fallback xmlns="">
            <p:pic>
              <p:nvPicPr>
                <p:cNvPr id="1065" name="Ink 1064">
                  <a:extLst>
                    <a:ext uri="{FF2B5EF4-FFF2-40B4-BE49-F238E27FC236}">
                      <a16:creationId xmlns:a16="http://schemas.microsoft.com/office/drawing/2014/main" id="{15126B42-D407-BF55-638C-A9781822EDAF}"/>
                    </a:ext>
                  </a:extLst>
                </p:cNvPr>
                <p:cNvPicPr/>
                <p:nvPr/>
              </p:nvPicPr>
              <p:blipFill>
                <a:blip r:embed="rId50"/>
                <a:stretch>
                  <a:fillRect/>
                </a:stretch>
              </p:blipFill>
              <p:spPr>
                <a:xfrm>
                  <a:off x="6184377" y="2840664"/>
                  <a:ext cx="36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67" name="Ink 1066">
                  <a:extLst>
                    <a:ext uri="{FF2B5EF4-FFF2-40B4-BE49-F238E27FC236}">
                      <a16:creationId xmlns:a16="http://schemas.microsoft.com/office/drawing/2014/main" id="{6F32BBEA-E7B9-2035-16F3-A8F1C81004B6}"/>
                    </a:ext>
                  </a:extLst>
                </p14:cNvPr>
                <p14:cNvContentPartPr/>
                <p14:nvPr/>
              </p14:nvContentPartPr>
              <p14:xfrm>
                <a:off x="6226137" y="2811864"/>
                <a:ext cx="36360" cy="44280"/>
              </p14:xfrm>
            </p:contentPart>
          </mc:Choice>
          <mc:Fallback xmlns="">
            <p:pic>
              <p:nvPicPr>
                <p:cNvPr id="1067" name="Ink 1066">
                  <a:extLst>
                    <a:ext uri="{FF2B5EF4-FFF2-40B4-BE49-F238E27FC236}">
                      <a16:creationId xmlns:a16="http://schemas.microsoft.com/office/drawing/2014/main" id="{6F32BBEA-E7B9-2035-16F3-A8F1C81004B6}"/>
                    </a:ext>
                  </a:extLst>
                </p:cNvPr>
                <p:cNvPicPr/>
                <p:nvPr/>
              </p:nvPicPr>
              <p:blipFill>
                <a:blip r:embed="rId52"/>
                <a:stretch>
                  <a:fillRect/>
                </a:stretch>
              </p:blipFill>
              <p:spPr>
                <a:xfrm>
                  <a:off x="6210657" y="2796744"/>
                  <a:ext cx="66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68" name="Ink 1067">
                  <a:extLst>
                    <a:ext uri="{FF2B5EF4-FFF2-40B4-BE49-F238E27FC236}">
                      <a16:creationId xmlns:a16="http://schemas.microsoft.com/office/drawing/2014/main" id="{5FF9D323-708E-34BC-0739-9E98244D8649}"/>
                    </a:ext>
                  </a:extLst>
                </p14:cNvPr>
                <p14:cNvContentPartPr/>
                <p14:nvPr/>
              </p14:nvContentPartPr>
              <p14:xfrm>
                <a:off x="6228297" y="2827344"/>
                <a:ext cx="47880" cy="90000"/>
              </p14:xfrm>
            </p:contentPart>
          </mc:Choice>
          <mc:Fallback xmlns="">
            <p:pic>
              <p:nvPicPr>
                <p:cNvPr id="1068" name="Ink 1067">
                  <a:extLst>
                    <a:ext uri="{FF2B5EF4-FFF2-40B4-BE49-F238E27FC236}">
                      <a16:creationId xmlns:a16="http://schemas.microsoft.com/office/drawing/2014/main" id="{5FF9D323-708E-34BC-0739-9E98244D8649}"/>
                    </a:ext>
                  </a:extLst>
                </p:cNvPr>
                <p:cNvPicPr/>
                <p:nvPr/>
              </p:nvPicPr>
              <p:blipFill>
                <a:blip r:embed="rId54"/>
                <a:stretch>
                  <a:fillRect/>
                </a:stretch>
              </p:blipFill>
              <p:spPr>
                <a:xfrm>
                  <a:off x="6212817" y="2812224"/>
                  <a:ext cx="78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69" name="Ink 1068">
                  <a:extLst>
                    <a:ext uri="{FF2B5EF4-FFF2-40B4-BE49-F238E27FC236}">
                      <a16:creationId xmlns:a16="http://schemas.microsoft.com/office/drawing/2014/main" id="{BAEEE7E0-626C-6388-5616-B15510D4E41E}"/>
                    </a:ext>
                  </a:extLst>
                </p14:cNvPr>
                <p14:cNvContentPartPr/>
                <p14:nvPr/>
              </p14:nvContentPartPr>
              <p14:xfrm>
                <a:off x="6198417" y="2900784"/>
                <a:ext cx="9000" cy="5040"/>
              </p14:xfrm>
            </p:contentPart>
          </mc:Choice>
          <mc:Fallback xmlns="">
            <p:pic>
              <p:nvPicPr>
                <p:cNvPr id="1069" name="Ink 1068">
                  <a:extLst>
                    <a:ext uri="{FF2B5EF4-FFF2-40B4-BE49-F238E27FC236}">
                      <a16:creationId xmlns:a16="http://schemas.microsoft.com/office/drawing/2014/main" id="{BAEEE7E0-626C-6388-5616-B15510D4E41E}"/>
                    </a:ext>
                  </a:extLst>
                </p:cNvPr>
                <p:cNvPicPr/>
                <p:nvPr/>
              </p:nvPicPr>
              <p:blipFill>
                <a:blip r:embed="rId56"/>
                <a:stretch>
                  <a:fillRect/>
                </a:stretch>
              </p:blipFill>
              <p:spPr>
                <a:xfrm>
                  <a:off x="6183297" y="2885664"/>
                  <a:ext cx="39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71" name="Ink 1070">
                  <a:extLst>
                    <a:ext uri="{FF2B5EF4-FFF2-40B4-BE49-F238E27FC236}">
                      <a16:creationId xmlns:a16="http://schemas.microsoft.com/office/drawing/2014/main" id="{800163FF-5022-5119-C489-2947BD3FC200}"/>
                    </a:ext>
                  </a:extLst>
                </p14:cNvPr>
                <p14:cNvContentPartPr/>
                <p14:nvPr/>
              </p14:nvContentPartPr>
              <p14:xfrm>
                <a:off x="6059097" y="2991504"/>
                <a:ext cx="47520" cy="6120"/>
              </p14:xfrm>
            </p:contentPart>
          </mc:Choice>
          <mc:Fallback xmlns="">
            <p:pic>
              <p:nvPicPr>
                <p:cNvPr id="1071" name="Ink 1070">
                  <a:extLst>
                    <a:ext uri="{FF2B5EF4-FFF2-40B4-BE49-F238E27FC236}">
                      <a16:creationId xmlns:a16="http://schemas.microsoft.com/office/drawing/2014/main" id="{800163FF-5022-5119-C489-2947BD3FC200}"/>
                    </a:ext>
                  </a:extLst>
                </p:cNvPr>
                <p:cNvPicPr/>
                <p:nvPr/>
              </p:nvPicPr>
              <p:blipFill>
                <a:blip r:embed="rId58"/>
                <a:stretch>
                  <a:fillRect/>
                </a:stretch>
              </p:blipFill>
              <p:spPr>
                <a:xfrm>
                  <a:off x="6043977" y="2976024"/>
                  <a:ext cx="78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72" name="Ink 1071">
                  <a:extLst>
                    <a:ext uri="{FF2B5EF4-FFF2-40B4-BE49-F238E27FC236}">
                      <a16:creationId xmlns:a16="http://schemas.microsoft.com/office/drawing/2014/main" id="{A2B71DB4-8018-3650-EE3E-F0D6EFFAF100}"/>
                    </a:ext>
                  </a:extLst>
                </p14:cNvPr>
                <p14:cNvContentPartPr/>
                <p14:nvPr/>
              </p14:nvContentPartPr>
              <p14:xfrm>
                <a:off x="6155937" y="2950464"/>
                <a:ext cx="18360" cy="55800"/>
              </p14:xfrm>
            </p:contentPart>
          </mc:Choice>
          <mc:Fallback xmlns="">
            <p:pic>
              <p:nvPicPr>
                <p:cNvPr id="1072" name="Ink 1071">
                  <a:extLst>
                    <a:ext uri="{FF2B5EF4-FFF2-40B4-BE49-F238E27FC236}">
                      <a16:creationId xmlns:a16="http://schemas.microsoft.com/office/drawing/2014/main" id="{A2B71DB4-8018-3650-EE3E-F0D6EFFAF100}"/>
                    </a:ext>
                  </a:extLst>
                </p:cNvPr>
                <p:cNvPicPr/>
                <p:nvPr/>
              </p:nvPicPr>
              <p:blipFill>
                <a:blip r:embed="rId60"/>
                <a:stretch>
                  <a:fillRect/>
                </a:stretch>
              </p:blipFill>
              <p:spPr>
                <a:xfrm>
                  <a:off x="6140817" y="2934984"/>
                  <a:ext cx="48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74" name="Ink 1073">
                  <a:extLst>
                    <a:ext uri="{FF2B5EF4-FFF2-40B4-BE49-F238E27FC236}">
                      <a16:creationId xmlns:a16="http://schemas.microsoft.com/office/drawing/2014/main" id="{52F6F249-E0D1-2097-4907-554A106F583C}"/>
                    </a:ext>
                  </a:extLst>
                </p14:cNvPr>
                <p14:cNvContentPartPr/>
                <p14:nvPr/>
              </p14:nvContentPartPr>
              <p14:xfrm>
                <a:off x="6193017" y="3000864"/>
                <a:ext cx="5760" cy="2160"/>
              </p14:xfrm>
            </p:contentPart>
          </mc:Choice>
          <mc:Fallback xmlns="">
            <p:pic>
              <p:nvPicPr>
                <p:cNvPr id="1074" name="Ink 1073">
                  <a:extLst>
                    <a:ext uri="{FF2B5EF4-FFF2-40B4-BE49-F238E27FC236}">
                      <a16:creationId xmlns:a16="http://schemas.microsoft.com/office/drawing/2014/main" id="{52F6F249-E0D1-2097-4907-554A106F583C}"/>
                    </a:ext>
                  </a:extLst>
                </p:cNvPr>
                <p:cNvPicPr/>
                <p:nvPr/>
              </p:nvPicPr>
              <p:blipFill>
                <a:blip r:embed="rId62"/>
                <a:stretch>
                  <a:fillRect/>
                </a:stretch>
              </p:blipFill>
              <p:spPr>
                <a:xfrm>
                  <a:off x="6177897" y="2985744"/>
                  <a:ext cx="36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76" name="Ink 1075">
                  <a:extLst>
                    <a:ext uri="{FF2B5EF4-FFF2-40B4-BE49-F238E27FC236}">
                      <a16:creationId xmlns:a16="http://schemas.microsoft.com/office/drawing/2014/main" id="{1D3D2D75-BBBA-CD08-A805-5E008F1B4762}"/>
                    </a:ext>
                  </a:extLst>
                </p14:cNvPr>
                <p14:cNvContentPartPr/>
                <p14:nvPr/>
              </p14:nvContentPartPr>
              <p14:xfrm>
                <a:off x="6216417" y="2953344"/>
                <a:ext cx="79920" cy="58680"/>
              </p14:xfrm>
            </p:contentPart>
          </mc:Choice>
          <mc:Fallback xmlns="">
            <p:pic>
              <p:nvPicPr>
                <p:cNvPr id="1076" name="Ink 1075">
                  <a:extLst>
                    <a:ext uri="{FF2B5EF4-FFF2-40B4-BE49-F238E27FC236}">
                      <a16:creationId xmlns:a16="http://schemas.microsoft.com/office/drawing/2014/main" id="{1D3D2D75-BBBA-CD08-A805-5E008F1B4762}"/>
                    </a:ext>
                  </a:extLst>
                </p:cNvPr>
                <p:cNvPicPr/>
                <p:nvPr/>
              </p:nvPicPr>
              <p:blipFill>
                <a:blip r:embed="rId64"/>
                <a:stretch>
                  <a:fillRect/>
                </a:stretch>
              </p:blipFill>
              <p:spPr>
                <a:xfrm>
                  <a:off x="6201297" y="2937864"/>
                  <a:ext cx="110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80" name="Ink 1079">
                  <a:extLst>
                    <a:ext uri="{FF2B5EF4-FFF2-40B4-BE49-F238E27FC236}">
                      <a16:creationId xmlns:a16="http://schemas.microsoft.com/office/drawing/2014/main" id="{C47FC927-7CF3-203B-AF89-B9CE2A8BDFC7}"/>
                    </a:ext>
                  </a:extLst>
                </p14:cNvPr>
                <p14:cNvContentPartPr/>
                <p14:nvPr/>
              </p14:nvContentPartPr>
              <p14:xfrm>
                <a:off x="6133977" y="3028584"/>
                <a:ext cx="33120" cy="65160"/>
              </p14:xfrm>
            </p:contentPart>
          </mc:Choice>
          <mc:Fallback xmlns="">
            <p:pic>
              <p:nvPicPr>
                <p:cNvPr id="1080" name="Ink 1079">
                  <a:extLst>
                    <a:ext uri="{FF2B5EF4-FFF2-40B4-BE49-F238E27FC236}">
                      <a16:creationId xmlns:a16="http://schemas.microsoft.com/office/drawing/2014/main" id="{C47FC927-7CF3-203B-AF89-B9CE2A8BDFC7}"/>
                    </a:ext>
                  </a:extLst>
                </p:cNvPr>
                <p:cNvPicPr/>
                <p:nvPr/>
              </p:nvPicPr>
              <p:blipFill>
                <a:blip r:embed="rId66"/>
                <a:stretch>
                  <a:fillRect/>
                </a:stretch>
              </p:blipFill>
              <p:spPr>
                <a:xfrm>
                  <a:off x="6118497" y="3013464"/>
                  <a:ext cx="63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82" name="Ink 1081">
                  <a:extLst>
                    <a:ext uri="{FF2B5EF4-FFF2-40B4-BE49-F238E27FC236}">
                      <a16:creationId xmlns:a16="http://schemas.microsoft.com/office/drawing/2014/main" id="{14BB290C-E39E-6D26-6C9F-84649CE89D37}"/>
                    </a:ext>
                  </a:extLst>
                </p14:cNvPr>
                <p14:cNvContentPartPr/>
                <p14:nvPr/>
              </p14:nvContentPartPr>
              <p14:xfrm>
                <a:off x="6191217" y="3093384"/>
                <a:ext cx="6840" cy="360"/>
              </p14:xfrm>
            </p:contentPart>
          </mc:Choice>
          <mc:Fallback xmlns="">
            <p:pic>
              <p:nvPicPr>
                <p:cNvPr id="1082" name="Ink 1081">
                  <a:extLst>
                    <a:ext uri="{FF2B5EF4-FFF2-40B4-BE49-F238E27FC236}">
                      <a16:creationId xmlns:a16="http://schemas.microsoft.com/office/drawing/2014/main" id="{14BB290C-E39E-6D26-6C9F-84649CE89D37}"/>
                    </a:ext>
                  </a:extLst>
                </p:cNvPr>
                <p:cNvPicPr/>
                <p:nvPr/>
              </p:nvPicPr>
              <p:blipFill>
                <a:blip r:embed="rId68"/>
                <a:stretch>
                  <a:fillRect/>
                </a:stretch>
              </p:blipFill>
              <p:spPr>
                <a:xfrm>
                  <a:off x="6175737" y="3078264"/>
                  <a:ext cx="37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84" name="Ink 1083">
                  <a:extLst>
                    <a:ext uri="{FF2B5EF4-FFF2-40B4-BE49-F238E27FC236}">
                      <a16:creationId xmlns:a16="http://schemas.microsoft.com/office/drawing/2014/main" id="{94BE29D0-2A39-B640-3989-E6804691AE0A}"/>
                    </a:ext>
                  </a:extLst>
                </p14:cNvPr>
                <p14:cNvContentPartPr/>
                <p14:nvPr/>
              </p14:nvContentPartPr>
              <p14:xfrm>
                <a:off x="6229377" y="3037944"/>
                <a:ext cx="65160" cy="57600"/>
              </p14:xfrm>
            </p:contentPart>
          </mc:Choice>
          <mc:Fallback xmlns="">
            <p:pic>
              <p:nvPicPr>
                <p:cNvPr id="1084" name="Ink 1083">
                  <a:extLst>
                    <a:ext uri="{FF2B5EF4-FFF2-40B4-BE49-F238E27FC236}">
                      <a16:creationId xmlns:a16="http://schemas.microsoft.com/office/drawing/2014/main" id="{94BE29D0-2A39-B640-3989-E6804691AE0A}"/>
                    </a:ext>
                  </a:extLst>
                </p:cNvPr>
                <p:cNvPicPr/>
                <p:nvPr/>
              </p:nvPicPr>
              <p:blipFill>
                <a:blip r:embed="rId70"/>
                <a:stretch>
                  <a:fillRect/>
                </a:stretch>
              </p:blipFill>
              <p:spPr>
                <a:xfrm>
                  <a:off x="6213897" y="3022824"/>
                  <a:ext cx="95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85" name="Ink 1084">
                  <a:extLst>
                    <a:ext uri="{FF2B5EF4-FFF2-40B4-BE49-F238E27FC236}">
                      <a16:creationId xmlns:a16="http://schemas.microsoft.com/office/drawing/2014/main" id="{7559391A-837A-4FF6-21A2-605A9246EB9A}"/>
                    </a:ext>
                  </a:extLst>
                </p14:cNvPr>
                <p14:cNvContentPartPr/>
                <p14:nvPr/>
              </p14:nvContentPartPr>
              <p14:xfrm>
                <a:off x="6250257" y="3039024"/>
                <a:ext cx="40680" cy="93960"/>
              </p14:xfrm>
            </p:contentPart>
          </mc:Choice>
          <mc:Fallback xmlns="">
            <p:pic>
              <p:nvPicPr>
                <p:cNvPr id="1085" name="Ink 1084">
                  <a:extLst>
                    <a:ext uri="{FF2B5EF4-FFF2-40B4-BE49-F238E27FC236}">
                      <a16:creationId xmlns:a16="http://schemas.microsoft.com/office/drawing/2014/main" id="{7559391A-837A-4FF6-21A2-605A9246EB9A}"/>
                    </a:ext>
                  </a:extLst>
                </p:cNvPr>
                <p:cNvPicPr/>
                <p:nvPr/>
              </p:nvPicPr>
              <p:blipFill>
                <a:blip r:embed="rId72"/>
                <a:stretch>
                  <a:fillRect/>
                </a:stretch>
              </p:blipFill>
              <p:spPr>
                <a:xfrm>
                  <a:off x="6235137" y="3023904"/>
                  <a:ext cx="71280" cy="124200"/>
                </a:xfrm>
                <a:prstGeom prst="rect">
                  <a:avLst/>
                </a:prstGeom>
              </p:spPr>
            </p:pic>
          </mc:Fallback>
        </mc:AlternateContent>
      </p:grpSp>
      <p:sp>
        <p:nvSpPr>
          <p:cNvPr id="1087" name="Rectangle 1086">
            <a:extLst>
              <a:ext uri="{FF2B5EF4-FFF2-40B4-BE49-F238E27FC236}">
                <a16:creationId xmlns:a16="http://schemas.microsoft.com/office/drawing/2014/main" id="{0E141EE6-8134-9BE0-4DA4-2401DD959D4A}"/>
              </a:ext>
            </a:extLst>
          </p:cNvPr>
          <p:cNvSpPr/>
          <p:nvPr/>
        </p:nvSpPr>
        <p:spPr>
          <a:xfrm>
            <a:off x="1810698" y="1905959"/>
            <a:ext cx="763200" cy="5544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Input</a:t>
            </a:r>
          </a:p>
        </p:txBody>
      </p:sp>
      <p:sp>
        <p:nvSpPr>
          <p:cNvPr id="1088" name="Rectangle 1087">
            <a:extLst>
              <a:ext uri="{FF2B5EF4-FFF2-40B4-BE49-F238E27FC236}">
                <a16:creationId xmlns:a16="http://schemas.microsoft.com/office/drawing/2014/main" id="{A19DAE8C-174C-0378-2ECD-B60D10242A78}"/>
              </a:ext>
            </a:extLst>
          </p:cNvPr>
          <p:cNvSpPr/>
          <p:nvPr/>
        </p:nvSpPr>
        <p:spPr>
          <a:xfrm>
            <a:off x="9405056" y="1910509"/>
            <a:ext cx="1862039" cy="5544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Reconstructed Input</a:t>
            </a:r>
          </a:p>
        </p:txBody>
      </p:sp>
      <mc:AlternateContent xmlns:mc="http://schemas.openxmlformats.org/markup-compatibility/2006" xmlns:a14="http://schemas.microsoft.com/office/drawing/2010/main">
        <mc:Choice Requires="a14">
          <p:sp>
            <p:nvSpPr>
              <p:cNvPr id="1089" name="Rectangle 1088">
                <a:extLst>
                  <a:ext uri="{FF2B5EF4-FFF2-40B4-BE49-F238E27FC236}">
                    <a16:creationId xmlns:a16="http://schemas.microsoft.com/office/drawing/2014/main" id="{CD924EA1-7F49-065C-4613-E2C346418D7F}"/>
                  </a:ext>
                </a:extLst>
              </p:cNvPr>
              <p:cNvSpPr/>
              <p:nvPr/>
            </p:nvSpPr>
            <p:spPr>
              <a:xfrm>
                <a:off x="4876321" y="1841197"/>
                <a:ext cx="2639294" cy="678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Ideally, they are identical </a:t>
                </a:r>
                <a14:m>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oMath>
                </a14:m>
                <a:endParaRPr lang="en-US" dirty="0">
                  <a:latin typeface="Book Antiqua" panose="02040602050305030304" pitchFamily="18" charset="0"/>
                </a:endParaRPr>
              </a:p>
            </p:txBody>
          </p:sp>
        </mc:Choice>
        <mc:Fallback xmlns="">
          <p:sp>
            <p:nvSpPr>
              <p:cNvPr id="1089" name="Rectangle 1088">
                <a:extLst>
                  <a:ext uri="{FF2B5EF4-FFF2-40B4-BE49-F238E27FC236}">
                    <a16:creationId xmlns:a16="http://schemas.microsoft.com/office/drawing/2014/main" id="{CD924EA1-7F49-065C-4613-E2C346418D7F}"/>
                  </a:ext>
                </a:extLst>
              </p:cNvPr>
              <p:cNvSpPr>
                <a:spLocks noRot="1" noChangeAspect="1" noMove="1" noResize="1" noEditPoints="1" noAdjustHandles="1" noChangeArrowheads="1" noChangeShapeType="1" noTextEdit="1"/>
              </p:cNvSpPr>
              <p:nvPr/>
            </p:nvSpPr>
            <p:spPr>
              <a:xfrm>
                <a:off x="4876321" y="1841197"/>
                <a:ext cx="2639294" cy="678498"/>
              </a:xfrm>
              <a:prstGeom prst="rect">
                <a:avLst/>
              </a:prstGeom>
              <a:blipFill>
                <a:blip r:embed="rId73"/>
                <a:stretch>
                  <a:fillRect b="-10909"/>
                </a:stretch>
              </a:blipFill>
            </p:spPr>
            <p:txBody>
              <a:bodyPr/>
              <a:lstStyle/>
              <a:p>
                <a:r>
                  <a:rPr lang="en-US">
                    <a:noFill/>
                  </a:rPr>
                  <a:t> </a:t>
                </a:r>
              </a:p>
            </p:txBody>
          </p:sp>
        </mc:Fallback>
      </mc:AlternateContent>
      <p:cxnSp>
        <p:nvCxnSpPr>
          <p:cNvPr id="1090" name="Straight Arrow Connector 1089">
            <a:extLst>
              <a:ext uri="{FF2B5EF4-FFF2-40B4-BE49-F238E27FC236}">
                <a16:creationId xmlns:a16="http://schemas.microsoft.com/office/drawing/2014/main" id="{03C2C242-D5CB-67C5-2882-7DED478D41FB}"/>
              </a:ext>
            </a:extLst>
          </p:cNvPr>
          <p:cNvCxnSpPr>
            <a:stCxn id="1089" idx="1"/>
            <a:endCxn id="1087" idx="3"/>
          </p:cNvCxnSpPr>
          <p:nvPr/>
        </p:nvCxnSpPr>
        <p:spPr>
          <a:xfrm flipH="1">
            <a:off x="2573898" y="2180446"/>
            <a:ext cx="2302423" cy="2719"/>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91" name="Straight Arrow Connector 1090">
            <a:extLst>
              <a:ext uri="{FF2B5EF4-FFF2-40B4-BE49-F238E27FC236}">
                <a16:creationId xmlns:a16="http://schemas.microsoft.com/office/drawing/2014/main" id="{8C8320E3-FBEB-E373-24B1-A7A52B762903}"/>
              </a:ext>
            </a:extLst>
          </p:cNvPr>
          <p:cNvCxnSpPr>
            <a:cxnSpLocks/>
            <a:stCxn id="1089" idx="3"/>
            <a:endCxn id="1088" idx="1"/>
          </p:cNvCxnSpPr>
          <p:nvPr/>
        </p:nvCxnSpPr>
        <p:spPr>
          <a:xfrm>
            <a:off x="7515615" y="2180446"/>
            <a:ext cx="1889441" cy="7269"/>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94" name="Up Arrow Callout 1093">
            <a:extLst>
              <a:ext uri="{FF2B5EF4-FFF2-40B4-BE49-F238E27FC236}">
                <a16:creationId xmlns:a16="http://schemas.microsoft.com/office/drawing/2014/main" id="{66791D35-2154-05B5-45B9-33DFFF3D2A25}"/>
              </a:ext>
            </a:extLst>
          </p:cNvPr>
          <p:cNvSpPr/>
          <p:nvPr/>
        </p:nvSpPr>
        <p:spPr>
          <a:xfrm>
            <a:off x="4812651" y="4296186"/>
            <a:ext cx="2734811" cy="998675"/>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Book Antiqua" panose="02040602050305030304" pitchFamily="18" charset="0"/>
              </a:rPr>
              <a:t>A compressed low dimensional representation of the input</a:t>
            </a:r>
          </a:p>
        </p:txBody>
      </p:sp>
      <p:pic>
        <p:nvPicPr>
          <p:cNvPr id="3" name="Picture 2" descr="Tom Cruise - Movies, Spouses &amp; Kids">
            <a:extLst>
              <a:ext uri="{FF2B5EF4-FFF2-40B4-BE49-F238E27FC236}">
                <a16:creationId xmlns:a16="http://schemas.microsoft.com/office/drawing/2014/main" id="{81025D21-7769-55D2-12C9-70A22266F258}"/>
              </a:ext>
            </a:extLst>
          </p:cNvPr>
          <p:cNvPicPr>
            <a:picLocks noChangeAspect="1" noChangeArrowheads="1"/>
          </p:cNvPicPr>
          <p:nvPr/>
        </p:nvPicPr>
        <p:blipFill>
          <a:blip r:embed="rId74" cstate="email">
            <a:extLst>
              <a:ext uri="{28A0092B-C50C-407E-A947-70E740481C1C}">
                <a14:useLocalDpi xmlns:a14="http://schemas.microsoft.com/office/drawing/2010/main"/>
              </a:ext>
            </a:extLst>
          </a:blip>
          <a:srcRect/>
          <a:stretch>
            <a:fillRect/>
          </a:stretch>
        </p:blipFill>
        <p:spPr bwMode="auto">
          <a:xfrm>
            <a:off x="1293484" y="3014057"/>
            <a:ext cx="1797628" cy="13482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om Cruise - Movies, Spouses &amp; Kids">
            <a:extLst>
              <a:ext uri="{FF2B5EF4-FFF2-40B4-BE49-F238E27FC236}">
                <a16:creationId xmlns:a16="http://schemas.microsoft.com/office/drawing/2014/main" id="{E27736B0-9EE2-B77D-97C6-0284BE1C9545}"/>
              </a:ext>
            </a:extLst>
          </p:cNvPr>
          <p:cNvPicPr>
            <a:picLocks noChangeAspect="1" noChangeArrowheads="1"/>
          </p:cNvPicPr>
          <p:nvPr/>
        </p:nvPicPr>
        <p:blipFill>
          <a:blip r:embed="rId74" cstate="email">
            <a:extLst>
              <a:ext uri="{28A0092B-C50C-407E-A947-70E740481C1C}">
                <a14:useLocalDpi xmlns:a14="http://schemas.microsoft.com/office/drawing/2010/main"/>
              </a:ext>
            </a:extLst>
          </a:blip>
          <a:srcRect/>
          <a:stretch>
            <a:fillRect/>
          </a:stretch>
        </p:blipFill>
        <p:spPr bwMode="auto">
          <a:xfrm>
            <a:off x="9437262" y="2970857"/>
            <a:ext cx="1797628" cy="134822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A41186F-8245-7480-CEA9-F9ABCC3D82C6}"/>
                  </a:ext>
                </a:extLst>
              </p:cNvPr>
              <p:cNvSpPr txBox="1"/>
              <p:nvPr/>
            </p:nvSpPr>
            <p:spPr>
              <a:xfrm>
                <a:off x="915098" y="5247354"/>
                <a:ext cx="10561739" cy="1272080"/>
              </a:xfrm>
              <a:prstGeom prst="rect">
                <a:avLst/>
              </a:prstGeom>
              <a:noFill/>
            </p:spPr>
            <p:txBody>
              <a:bodyPr wrap="square">
                <a:spAutoFit/>
              </a:bodyPr>
              <a:lstStyle/>
              <a:p>
                <a:r>
                  <a:rPr lang="en-AU" sz="2000" dirty="0">
                    <a:latin typeface="Book Antiqua" panose="02040602050305030304" pitchFamily="18" charset="0"/>
                  </a:rPr>
                  <a:t>Cost function: </a:t>
                </a:r>
                <a:endParaRPr lang="en-AU" sz="2000" i="1" dirty="0">
                  <a:latin typeface="Book Antiqua" panose="020406020503050303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ea typeface="Cambria Math" panose="02040503050406030204" pitchFamily="18" charset="0"/>
                        </a:rPr>
                        <m:t>ℒ</m:t>
                      </m:r>
                      <m:d>
                        <m:dPr>
                          <m:ctrlPr>
                            <a:rPr lang="en-AU" sz="2000" i="1">
                              <a:latin typeface="Cambria Math" panose="02040503050406030204" pitchFamily="18" charset="0"/>
                              <a:ea typeface="Cambria Math" panose="02040503050406030204" pitchFamily="18" charset="0"/>
                            </a:rPr>
                          </m:ctrlPr>
                        </m:dPr>
                        <m:e>
                          <m:r>
                            <m:rPr>
                              <m:sty m:val="p"/>
                            </m:rPr>
                            <a:rPr lang="el-GR" sz="2000" i="1">
                              <a:latin typeface="Cambria Math" panose="02040503050406030204" pitchFamily="18" charset="0"/>
                              <a:ea typeface="Cambria Math" panose="02040503050406030204" pitchFamily="18" charset="0"/>
                            </a:rPr>
                            <m:t>θ</m:t>
                          </m:r>
                          <m:r>
                            <a:rPr lang="en-AU" sz="2000">
                              <a:latin typeface="Cambria Math" panose="02040503050406030204" pitchFamily="18" charset="0"/>
                              <a:ea typeface="Cambria Math" panose="02040503050406030204" pitchFamily="18" charset="0"/>
                            </a:rPr>
                            <m:t>,</m:t>
                          </m:r>
                          <m:r>
                            <m:rPr>
                              <m:sty m:val="p"/>
                            </m:rPr>
                            <a:rPr lang="el-GR" sz="2000" i="1">
                              <a:latin typeface="Cambria Math" panose="02040503050406030204" pitchFamily="18" charset="0"/>
                              <a:ea typeface="Cambria Math" panose="02040503050406030204" pitchFamily="18" charset="0"/>
                            </a:rPr>
                            <m:t>ϕ</m:t>
                          </m:r>
                        </m:e>
                      </m:d>
                      <m:r>
                        <a:rPr lang="en-AU" sz="2000" b="0" i="0"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𝑛</m:t>
                          </m:r>
                        </m:den>
                      </m:f>
                      <m:nary>
                        <m:naryPr>
                          <m:chr m:val="∑"/>
                          <m:ctrlPr>
                            <a:rPr lang="en-AU" sz="2000" i="1">
                              <a:latin typeface="Cambria Math" panose="02040503050406030204" pitchFamily="18" charset="0"/>
                              <a:ea typeface="Cambria Math" panose="02040503050406030204" pitchFamily="18" charset="0"/>
                            </a:rPr>
                          </m:ctrlPr>
                        </m:naryPr>
                        <m:sub>
                          <m:r>
                            <m:rPr>
                              <m:brk m:alnAt="23"/>
                            </m:rPr>
                            <a:rPr lang="en-AU" sz="2000" i="1">
                              <a:latin typeface="Cambria Math" panose="02040503050406030204" pitchFamily="18" charset="0"/>
                              <a:ea typeface="Cambria Math" panose="02040503050406030204" pitchFamily="18" charset="0"/>
                            </a:rPr>
                            <m:t>𝑖</m:t>
                          </m:r>
                          <m:r>
                            <a:rPr lang="en-AU" sz="2000" i="1">
                              <a:latin typeface="Cambria Math" panose="02040503050406030204" pitchFamily="18" charset="0"/>
                              <a:ea typeface="Cambria Math" panose="02040503050406030204" pitchFamily="18" charset="0"/>
                            </a:rPr>
                            <m:t>=0</m:t>
                          </m:r>
                        </m:sub>
                        <m:sup>
                          <m:r>
                            <a:rPr lang="en-AU" sz="2000" b="0" i="1" smtClean="0">
                              <a:latin typeface="Cambria Math" panose="02040503050406030204" pitchFamily="18" charset="0"/>
                              <a:ea typeface="Cambria Math" panose="02040503050406030204" pitchFamily="18" charset="0"/>
                            </a:rPr>
                            <m:t>𝑛</m:t>
                          </m:r>
                        </m:sup>
                        <m:e>
                          <m:sSup>
                            <m:sSupPr>
                              <m:ctrlPr>
                                <a:rPr lang="en-AU" sz="2000" i="1" smtClean="0">
                                  <a:latin typeface="Cambria Math" panose="02040503050406030204" pitchFamily="18" charset="0"/>
                                  <a:ea typeface="Cambria Math" panose="02040503050406030204" pitchFamily="18" charset="0"/>
                                </a:rPr>
                              </m:ctrlPr>
                            </m:sSupPr>
                            <m:e>
                              <m:d>
                                <m:dPr>
                                  <m:ctrlPr>
                                    <a:rPr lang="en-AU" sz="2000" i="1" smtClean="0">
                                      <a:latin typeface="Cambria Math" panose="02040503050406030204" pitchFamily="18" charset="0"/>
                                      <a:ea typeface="Cambria Math" panose="02040503050406030204" pitchFamily="18" charset="0"/>
                                    </a:rPr>
                                  </m:ctrlPr>
                                </m:dPr>
                                <m:e>
                                  <m:sSup>
                                    <m:sSupPr>
                                      <m:ctrlPr>
                                        <a:rPr lang="en-AU" sz="200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𝑥</m:t>
                                      </m:r>
                                    </m:e>
                                    <m:sup>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𝑖</m:t>
                                      </m:r>
                                      <m:r>
                                        <a:rPr lang="en-AU" sz="2000" b="0" i="1" smtClean="0">
                                          <a:latin typeface="Cambria Math" panose="02040503050406030204" pitchFamily="18" charset="0"/>
                                          <a:ea typeface="Cambria Math" panose="02040503050406030204" pitchFamily="18" charset="0"/>
                                        </a:rPr>
                                        <m:t>)</m:t>
                                      </m:r>
                                    </m:sup>
                                  </m:sSup>
                                  <m:r>
                                    <a:rPr lang="en-AU"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𝜃</m:t>
                                      </m:r>
                                    </m:sub>
                                  </m:sSub>
                                  <m:r>
                                    <m:rPr>
                                      <m:nor/>
                                    </m:rPr>
                                    <a:rPr lang="en-US" sz="2000" dirty="0">
                                      <a:latin typeface="Book Antiqua" panose="02040602050305030304" pitchFamily="18" charset="0"/>
                                    </a:rPr>
                                    <m:t> </m:t>
                                  </m:r>
                                  <m:r>
                                    <a:rPr lang="en-AU" sz="2000" b="0" i="1" dirty="0" smtClean="0">
                                      <a:latin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𝑔</m:t>
                                      </m:r>
                                    </m:e>
                                    <m:sub>
                                      <m:r>
                                        <a:rPr lang="en-US" sz="2000" i="1">
                                          <a:latin typeface="Cambria Math" panose="02040503050406030204" pitchFamily="18" charset="0"/>
                                          <a:ea typeface="Cambria Math" panose="02040503050406030204" pitchFamily="18" charset="0"/>
                                        </a:rPr>
                                        <m:t>𝜙</m:t>
                                      </m:r>
                                    </m:sub>
                                  </m:sSub>
                                  <m:r>
                                    <m:rPr>
                                      <m:nor/>
                                    </m:rPr>
                                    <a:rPr lang="en-US" sz="2000" dirty="0">
                                      <a:latin typeface="Book Antiqua" panose="02040602050305030304" pitchFamily="18" charset="0"/>
                                    </a:rPr>
                                    <m:t> </m:t>
                                  </m:r>
                                  <m:d>
                                    <m:dPr>
                                      <m:ctrlPr>
                                        <a:rPr lang="en-AU" sz="2000" b="0" i="1" dirty="0" smtClean="0">
                                          <a:latin typeface="Cambria Math" panose="02040503050406030204" pitchFamily="18" charset="0"/>
                                        </a:rPr>
                                      </m:ctrlPr>
                                    </m:dPr>
                                    <m:e>
                                      <m:sSup>
                                        <m:sSupPr>
                                          <m:ctrlPr>
                                            <a:rPr lang="en-AU" sz="2000" i="1">
                                              <a:latin typeface="Cambria Math" panose="02040503050406030204" pitchFamily="18" charset="0"/>
                                              <a:ea typeface="Cambria Math" panose="02040503050406030204" pitchFamily="18" charset="0"/>
                                            </a:rPr>
                                          </m:ctrlPr>
                                        </m:sSupPr>
                                        <m:e>
                                          <m:r>
                                            <a:rPr lang="en-AU" sz="2000" i="1">
                                              <a:latin typeface="Cambria Math" panose="02040503050406030204" pitchFamily="18" charset="0"/>
                                              <a:ea typeface="Cambria Math" panose="02040503050406030204" pitchFamily="18" charset="0"/>
                                            </a:rPr>
                                            <m:t>𝑥</m:t>
                                          </m:r>
                                        </m:e>
                                        <m:sup>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𝑖</m:t>
                                          </m:r>
                                          <m:r>
                                            <a:rPr lang="en-AU" sz="2000" i="1">
                                              <a:latin typeface="Cambria Math" panose="02040503050406030204" pitchFamily="18" charset="0"/>
                                              <a:ea typeface="Cambria Math" panose="02040503050406030204" pitchFamily="18" charset="0"/>
                                            </a:rPr>
                                            <m:t>)</m:t>
                                          </m:r>
                                        </m:sup>
                                      </m:sSup>
                                    </m:e>
                                  </m:d>
                                  <m:r>
                                    <a:rPr lang="en-AU" sz="2000" b="0" i="1" dirty="0" smtClean="0">
                                      <a:latin typeface="Cambria Math" panose="02040503050406030204" pitchFamily="18" charset="0"/>
                                    </a:rPr>
                                    <m:t>)</m:t>
                                  </m:r>
                                </m:e>
                              </m:d>
                            </m:e>
                            <m:sup>
                              <m:r>
                                <a:rPr lang="en-AU" sz="2000" b="0" i="1" smtClean="0">
                                  <a:latin typeface="Cambria Math" panose="02040503050406030204" pitchFamily="18" charset="0"/>
                                  <a:ea typeface="Cambria Math" panose="02040503050406030204" pitchFamily="18" charset="0"/>
                                </a:rPr>
                                <m:t>2</m:t>
                              </m:r>
                            </m:sup>
                          </m:sSup>
                        </m:e>
                      </m:nary>
                      <m:r>
                        <a:rPr lang="en-AU" sz="2000" b="0" i="1" smtClean="0">
                          <a:latin typeface="Cambria Math" panose="02040503050406030204" pitchFamily="18" charset="0"/>
                          <a:ea typeface="Cambria Math" panose="02040503050406030204" pitchFamily="18" charset="0"/>
                        </a:rPr>
                        <m:t> </m:t>
                      </m:r>
                    </m:oMath>
                  </m:oMathPara>
                </a14:m>
                <a:endParaRPr lang="en-US" sz="2000" dirty="0">
                  <a:latin typeface="Book Antiqua" panose="02040602050305030304" pitchFamily="18" charset="0"/>
                </a:endParaRPr>
              </a:p>
            </p:txBody>
          </p:sp>
        </mc:Choice>
        <mc:Fallback xmlns="">
          <p:sp>
            <p:nvSpPr>
              <p:cNvPr id="20" name="TextBox 19">
                <a:extLst>
                  <a:ext uri="{FF2B5EF4-FFF2-40B4-BE49-F238E27FC236}">
                    <a16:creationId xmlns:a16="http://schemas.microsoft.com/office/drawing/2014/main" id="{EA41186F-8245-7480-CEA9-F9ABCC3D82C6}"/>
                  </a:ext>
                </a:extLst>
              </p:cNvPr>
              <p:cNvSpPr txBox="1">
                <a:spLocks noRot="1" noChangeAspect="1" noMove="1" noResize="1" noEditPoints="1" noAdjustHandles="1" noChangeArrowheads="1" noChangeShapeType="1" noTextEdit="1"/>
              </p:cNvSpPr>
              <p:nvPr/>
            </p:nvSpPr>
            <p:spPr>
              <a:xfrm>
                <a:off x="915098" y="5247354"/>
                <a:ext cx="10561739" cy="1272080"/>
              </a:xfrm>
              <a:prstGeom prst="rect">
                <a:avLst/>
              </a:prstGeom>
              <a:blipFill>
                <a:blip r:embed="rId75"/>
                <a:stretch>
                  <a:fillRect l="-601" t="-52475" b="-111881"/>
                </a:stretch>
              </a:blipFill>
            </p:spPr>
            <p:txBody>
              <a:bodyPr/>
              <a:lstStyle/>
              <a:p>
                <a:r>
                  <a:rPr lang="en-US">
                    <a:noFill/>
                  </a:rPr>
                  <a:t> </a:t>
                </a:r>
              </a:p>
            </p:txBody>
          </p:sp>
        </mc:Fallback>
      </mc:AlternateContent>
    </p:spTree>
    <p:extLst>
      <p:ext uri="{BB962C8B-B14F-4D97-AF65-F5344CB8AC3E}">
        <p14:creationId xmlns:p14="http://schemas.microsoft.com/office/powerpoint/2010/main" val="2407426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B7FA6-30F4-879E-B209-61601F92E902}"/>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557975-FC07-032C-0A9C-10222ECE3494}"/>
                  </a:ext>
                </a:extLst>
              </p:cNvPr>
              <p:cNvSpPr>
                <a:spLocks noGrp="1"/>
              </p:cNvSpPr>
              <p:nvPr>
                <p:ph sz="quarter" idx="12"/>
              </p:nvPr>
            </p:nvSpPr>
            <p:spPr/>
            <p:txBody>
              <a:bodyPr/>
              <a:lstStyle/>
              <a:p>
                <a:r>
                  <a:rPr lang="en-US" dirty="0"/>
                  <a:t>We model the system as a collection of random variables</a:t>
                </a:r>
              </a:p>
              <a:p>
                <a:pPr lvl="1"/>
                <a:r>
                  <a:rPr lang="en-US" dirty="0"/>
                  <a:t>The edge “</a:t>
                </a:r>
                <a14:m>
                  <m:oMath xmlns:m="http://schemas.openxmlformats.org/officeDocument/2006/math">
                    <m:r>
                      <a:rPr lang="en-AU" i="1">
                        <a:latin typeface="Cambria Math" panose="02040503050406030204" pitchFamily="18" charset="0"/>
                        <a:ea typeface="Cambria Math" panose="02040503050406030204" pitchFamily="18" charset="0"/>
                      </a:rPr>
                      <m:t>→</m:t>
                    </m:r>
                  </m:oMath>
                </a14:m>
                <a:r>
                  <a:rPr lang="en-US" dirty="0"/>
                  <a:t>” draw from </a:t>
                </a:r>
                <a14:m>
                  <m:oMath xmlns:m="http://schemas.openxmlformats.org/officeDocument/2006/math">
                    <m:r>
                      <m:rPr>
                        <m:sty m:val="p"/>
                      </m:rPr>
                      <a:rPr lang="en-AU" b="0" i="0" smtClean="0">
                        <a:latin typeface="Cambria Math" panose="02040503050406030204" pitchFamily="18" charset="0"/>
                        <a:ea typeface="Cambria Math" panose="02040503050406030204" pitchFamily="18" charset="0"/>
                      </a:rPr>
                      <m:t>z</m:t>
                    </m:r>
                  </m:oMath>
                </a14:m>
                <a:r>
                  <a:rPr lang="en-US" dirty="0"/>
                  <a:t> to </a:t>
                </a:r>
                <a14:m>
                  <m:oMath xmlns:m="http://schemas.openxmlformats.org/officeDocument/2006/math">
                    <m:r>
                      <a:rPr lang="en-AU" b="0" i="1" smtClean="0">
                        <a:latin typeface="Cambria Math" panose="02040503050406030204" pitchFamily="18" charset="0"/>
                        <a:ea typeface="Cambria Math" panose="02040503050406030204" pitchFamily="18" charset="0"/>
                      </a:rPr>
                      <m:t>𝑥</m:t>
                    </m:r>
                  </m:oMath>
                </a14:m>
                <a:r>
                  <a:rPr lang="en-US" dirty="0"/>
                  <a:t> is the conditional distribution </a:t>
                </a:r>
                <a14:m>
                  <m:oMath xmlns:m="http://schemas.openxmlformats.org/officeDocument/2006/math">
                    <m:r>
                      <a:rPr lang="en-AU" i="1" smtClean="0">
                        <a:latin typeface="Cambria Math" panose="02040503050406030204" pitchFamily="18" charset="0"/>
                      </a:rPr>
                      <m:t>𝑝</m:t>
                    </m:r>
                    <m:r>
                      <a:rPr lang="en-AU" i="1">
                        <a:latin typeface="Cambria Math" panose="02040503050406030204" pitchFamily="18" charset="0"/>
                      </a:rPr>
                      <m:t>(</m:t>
                    </m:r>
                    <m:r>
                      <a:rPr lang="en-AU" b="0" i="1" smtClean="0">
                        <a:latin typeface="Cambria Math" panose="02040503050406030204" pitchFamily="18" charset="0"/>
                      </a:rPr>
                      <m:t>𝑥</m:t>
                    </m:r>
                    <m:r>
                      <a:rPr lang="en-AU" i="1">
                        <a:latin typeface="Cambria Math" panose="02040503050406030204" pitchFamily="18" charset="0"/>
                      </a:rPr>
                      <m:t>|</m:t>
                    </m:r>
                    <m:r>
                      <a:rPr lang="en-AU" b="0" i="1" smtClean="0">
                        <a:latin typeface="Cambria Math" panose="02040503050406030204" pitchFamily="18" charset="0"/>
                      </a:rPr>
                      <m:t>𝑧</m:t>
                    </m:r>
                    <m:r>
                      <a:rPr lang="en-AU" i="1">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BC557975-FC07-032C-0A9C-10222ECE3494}"/>
                  </a:ext>
                </a:extLst>
              </p:cNvPr>
              <p:cNvSpPr>
                <a:spLocks noGrp="1" noRot="1" noChangeAspect="1" noMove="1" noResize="1" noEditPoints="1" noAdjustHandles="1" noChangeArrowheads="1" noChangeShapeType="1" noTextEdit="1"/>
              </p:cNvSpPr>
              <p:nvPr>
                <p:ph sz="quarter" idx="12"/>
              </p:nvPr>
            </p:nvSpPr>
            <p:spPr>
              <a:blipFill>
                <a:blip r:embed="rId2"/>
                <a:stretch>
                  <a:fillRect l="-979"/>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D1B56167-36C1-C6F9-7678-433EEC01EE55}"/>
              </a:ext>
            </a:extLst>
          </p:cNvPr>
          <p:cNvSpPr>
            <a:spLocks noGrp="1"/>
          </p:cNvSpPr>
          <p:nvPr>
            <p:ph type="title"/>
          </p:nvPr>
        </p:nvSpPr>
        <p:spPr/>
        <p:txBody>
          <a:bodyPr/>
          <a:lstStyle/>
          <a:p>
            <a:r>
              <a:rPr lang="en-US" dirty="0"/>
              <a:t>Latent variables</a:t>
            </a:r>
          </a:p>
        </p:txBody>
      </p:sp>
      <p:sp>
        <p:nvSpPr>
          <p:cNvPr id="5" name="Slide Number Placeholder 4">
            <a:extLst>
              <a:ext uri="{FF2B5EF4-FFF2-40B4-BE49-F238E27FC236}">
                <a16:creationId xmlns:a16="http://schemas.microsoft.com/office/drawing/2014/main" id="{E95A1B5B-F8AA-A2A8-5DAA-CCEC00880EEB}"/>
              </a:ext>
            </a:extLst>
          </p:cNvPr>
          <p:cNvSpPr>
            <a:spLocks noGrp="1"/>
          </p:cNvSpPr>
          <p:nvPr>
            <p:ph type="sldNum" sz="quarter" idx="14"/>
          </p:nvPr>
        </p:nvSpPr>
        <p:spPr/>
        <p:txBody>
          <a:bodyPr/>
          <a:lstStyle/>
          <a:p>
            <a:fld id="{F5AEA0E0-5CC6-4BD0-905C-A0021E419432}" type="slidenum">
              <a:rPr lang="en-GB" smtClean="0"/>
              <a:pPr/>
              <a:t>25</a:t>
            </a:fld>
            <a:endParaRPr lang="en-GB" dirty="0"/>
          </a:p>
        </p:txBody>
      </p:sp>
      <mc:AlternateContent xmlns:mc="http://schemas.openxmlformats.org/markup-compatibility/2006" xmlns:a14="http://schemas.microsoft.com/office/drawing/2010/main">
        <mc:Choice Requires="a14">
          <p:sp>
            <p:nvSpPr>
              <p:cNvPr id="42" name="Oval 41">
                <a:extLst>
                  <a:ext uri="{FF2B5EF4-FFF2-40B4-BE49-F238E27FC236}">
                    <a16:creationId xmlns:a16="http://schemas.microsoft.com/office/drawing/2014/main" id="{710B0927-4A15-8574-975D-E11EA07C178D}"/>
                  </a:ext>
                </a:extLst>
              </p:cNvPr>
              <p:cNvSpPr>
                <a:spLocks noChangeAspect="1"/>
              </p:cNvSpPr>
              <p:nvPr/>
            </p:nvSpPr>
            <p:spPr>
              <a:xfrm>
                <a:off x="5997725" y="3051294"/>
                <a:ext cx="755411" cy="7554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4000" b="0" i="1" smtClean="0">
                          <a:solidFill>
                            <a:sysClr val="windowText" lastClr="000000"/>
                          </a:solidFill>
                          <a:latin typeface="Cambria Math" panose="02040503050406030204" pitchFamily="18" charset="0"/>
                        </a:rPr>
                        <m:t>𝑧</m:t>
                      </m:r>
                    </m:oMath>
                  </m:oMathPara>
                </a14:m>
                <a:endParaRPr lang="en-US" sz="4000" dirty="0">
                  <a:solidFill>
                    <a:sysClr val="windowText" lastClr="000000"/>
                  </a:solidFill>
                </a:endParaRPr>
              </a:p>
            </p:txBody>
          </p:sp>
        </mc:Choice>
        <mc:Fallback xmlns="">
          <p:sp>
            <p:nvSpPr>
              <p:cNvPr id="42" name="Oval 41">
                <a:extLst>
                  <a:ext uri="{FF2B5EF4-FFF2-40B4-BE49-F238E27FC236}">
                    <a16:creationId xmlns:a16="http://schemas.microsoft.com/office/drawing/2014/main" id="{710B0927-4A15-8574-975D-E11EA07C178D}"/>
                  </a:ext>
                </a:extLst>
              </p:cNvPr>
              <p:cNvSpPr>
                <a:spLocks noRot="1" noChangeAspect="1" noMove="1" noResize="1" noEditPoints="1" noAdjustHandles="1" noChangeArrowheads="1" noChangeShapeType="1" noTextEdit="1"/>
              </p:cNvSpPr>
              <p:nvPr/>
            </p:nvSpPr>
            <p:spPr>
              <a:xfrm>
                <a:off x="5997725" y="3051294"/>
                <a:ext cx="755411" cy="75541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42">
                <a:extLst>
                  <a:ext uri="{FF2B5EF4-FFF2-40B4-BE49-F238E27FC236}">
                    <a16:creationId xmlns:a16="http://schemas.microsoft.com/office/drawing/2014/main" id="{3D6F5A77-7F9B-8AAF-24A9-5889A58DE503}"/>
                  </a:ext>
                </a:extLst>
              </p:cNvPr>
              <p:cNvSpPr>
                <a:spLocks noChangeAspect="1"/>
              </p:cNvSpPr>
              <p:nvPr/>
            </p:nvSpPr>
            <p:spPr>
              <a:xfrm>
                <a:off x="5997725" y="4780824"/>
                <a:ext cx="755411" cy="75541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4000" b="0" i="1" smtClean="0">
                          <a:solidFill>
                            <a:sysClr val="windowText" lastClr="000000"/>
                          </a:solidFill>
                          <a:latin typeface="Cambria Math" panose="02040503050406030204" pitchFamily="18" charset="0"/>
                        </a:rPr>
                        <m:t>𝑥</m:t>
                      </m:r>
                    </m:oMath>
                  </m:oMathPara>
                </a14:m>
                <a:endParaRPr lang="en-US" sz="4000" dirty="0">
                  <a:solidFill>
                    <a:sysClr val="windowText" lastClr="000000"/>
                  </a:solidFill>
                </a:endParaRPr>
              </a:p>
            </p:txBody>
          </p:sp>
        </mc:Choice>
        <mc:Fallback xmlns="">
          <p:sp>
            <p:nvSpPr>
              <p:cNvPr id="43" name="Oval 42">
                <a:extLst>
                  <a:ext uri="{FF2B5EF4-FFF2-40B4-BE49-F238E27FC236}">
                    <a16:creationId xmlns:a16="http://schemas.microsoft.com/office/drawing/2014/main" id="{3D6F5A77-7F9B-8AAF-24A9-5889A58DE503}"/>
                  </a:ext>
                </a:extLst>
              </p:cNvPr>
              <p:cNvSpPr>
                <a:spLocks noRot="1" noChangeAspect="1" noMove="1" noResize="1" noEditPoints="1" noAdjustHandles="1" noChangeArrowheads="1" noChangeShapeType="1" noTextEdit="1"/>
              </p:cNvSpPr>
              <p:nvPr/>
            </p:nvSpPr>
            <p:spPr>
              <a:xfrm>
                <a:off x="5997725" y="4780824"/>
                <a:ext cx="755411" cy="755411"/>
              </a:xfrm>
              <a:prstGeom prst="ellipse">
                <a:avLst/>
              </a:prstGeom>
              <a:blipFill>
                <a:blip r:embed="rId4"/>
                <a:stretch>
                  <a:fillRect/>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E3B1C33E-A22A-C011-A5D7-E82567823162}"/>
              </a:ext>
            </a:extLst>
          </p:cNvPr>
          <p:cNvCxnSpPr>
            <a:cxnSpLocks/>
            <a:stCxn id="42" idx="4"/>
            <a:endCxn id="43" idx="0"/>
          </p:cNvCxnSpPr>
          <p:nvPr/>
        </p:nvCxnSpPr>
        <p:spPr>
          <a:xfrm>
            <a:off x="6375431" y="3806705"/>
            <a:ext cx="0" cy="9741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0A8A265-DBD2-760C-1A2C-949844E503FA}"/>
                  </a:ext>
                </a:extLst>
              </p:cNvPr>
              <p:cNvSpPr txBox="1"/>
              <p:nvPr/>
            </p:nvSpPr>
            <p:spPr>
              <a:xfrm>
                <a:off x="6367243" y="4101209"/>
                <a:ext cx="116368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800" i="1" smtClean="0">
                          <a:latin typeface="Cambria Math" panose="02040503050406030204" pitchFamily="18" charset="0"/>
                        </a:rPr>
                        <m:t>𝑝</m:t>
                      </m:r>
                      <m:r>
                        <a:rPr lang="en-AU" sz="2800" i="1">
                          <a:latin typeface="Cambria Math" panose="02040503050406030204" pitchFamily="18" charset="0"/>
                        </a:rPr>
                        <m:t>(</m:t>
                      </m:r>
                      <m:r>
                        <a:rPr lang="en-AU" sz="2800" b="0" i="1" smtClean="0">
                          <a:latin typeface="Cambria Math" panose="02040503050406030204" pitchFamily="18" charset="0"/>
                        </a:rPr>
                        <m:t>𝑥</m:t>
                      </m:r>
                      <m:r>
                        <a:rPr lang="en-AU" sz="2800" i="1">
                          <a:latin typeface="Cambria Math" panose="02040503050406030204" pitchFamily="18" charset="0"/>
                        </a:rPr>
                        <m:t>|</m:t>
                      </m:r>
                      <m:r>
                        <a:rPr lang="en-AU" sz="2800" b="0" i="1" smtClean="0">
                          <a:latin typeface="Cambria Math" panose="02040503050406030204" pitchFamily="18" charset="0"/>
                        </a:rPr>
                        <m:t>𝑧</m:t>
                      </m:r>
                      <m:r>
                        <a:rPr lang="en-AU" sz="2800" i="1">
                          <a:latin typeface="Cambria Math" panose="02040503050406030204" pitchFamily="18" charset="0"/>
                        </a:rPr>
                        <m:t>)</m:t>
                      </m:r>
                    </m:oMath>
                  </m:oMathPara>
                </a14:m>
                <a:endParaRPr lang="en-US" sz="2800" dirty="0"/>
              </a:p>
            </p:txBody>
          </p:sp>
        </mc:Choice>
        <mc:Fallback xmlns="">
          <p:sp>
            <p:nvSpPr>
              <p:cNvPr id="45" name="TextBox 44">
                <a:extLst>
                  <a:ext uri="{FF2B5EF4-FFF2-40B4-BE49-F238E27FC236}">
                    <a16:creationId xmlns:a16="http://schemas.microsoft.com/office/drawing/2014/main" id="{80A8A265-DBD2-760C-1A2C-949844E503FA}"/>
                  </a:ext>
                </a:extLst>
              </p:cNvPr>
              <p:cNvSpPr txBox="1">
                <a:spLocks noRot="1" noChangeAspect="1" noMove="1" noResize="1" noEditPoints="1" noAdjustHandles="1" noChangeArrowheads="1" noChangeShapeType="1" noTextEdit="1"/>
              </p:cNvSpPr>
              <p:nvPr/>
            </p:nvSpPr>
            <p:spPr>
              <a:xfrm>
                <a:off x="6367243" y="4101209"/>
                <a:ext cx="1163682" cy="523220"/>
              </a:xfrm>
              <a:prstGeom prst="rect">
                <a:avLst/>
              </a:prstGeom>
              <a:blipFill>
                <a:blip r:embed="rId5"/>
                <a:stretch>
                  <a:fillRect l="-3261" r="-7609" b="-16667"/>
                </a:stretch>
              </a:blipFill>
            </p:spPr>
            <p:txBody>
              <a:bodyPr/>
              <a:lstStyle/>
              <a:p>
                <a:r>
                  <a:rPr lang="en-US">
                    <a:noFill/>
                  </a:rPr>
                  <a:t> </a:t>
                </a:r>
              </a:p>
            </p:txBody>
          </p:sp>
        </mc:Fallback>
      </mc:AlternateContent>
      <p:cxnSp>
        <p:nvCxnSpPr>
          <p:cNvPr id="46" name="Curved Connector 45">
            <a:extLst>
              <a:ext uri="{FF2B5EF4-FFF2-40B4-BE49-F238E27FC236}">
                <a16:creationId xmlns:a16="http://schemas.microsoft.com/office/drawing/2014/main" id="{1339095E-8623-2C3C-5BA9-3E0C78D52248}"/>
              </a:ext>
            </a:extLst>
          </p:cNvPr>
          <p:cNvCxnSpPr>
            <a:cxnSpLocks/>
            <a:stCxn id="43" idx="2"/>
            <a:endCxn id="42" idx="2"/>
          </p:cNvCxnSpPr>
          <p:nvPr/>
        </p:nvCxnSpPr>
        <p:spPr>
          <a:xfrm rot="10800000">
            <a:off x="5997725" y="3429000"/>
            <a:ext cx="12700" cy="1729530"/>
          </a:xfrm>
          <a:prstGeom prst="curvedConnector3">
            <a:avLst>
              <a:gd name="adj1" fmla="val 1800000"/>
            </a:avLst>
          </a:prstGeom>
          <a:ln w="38100">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27E8A48-35DE-A0F1-6750-048665376CF4}"/>
                  </a:ext>
                </a:extLst>
              </p:cNvPr>
              <p:cNvSpPr txBox="1"/>
              <p:nvPr/>
            </p:nvSpPr>
            <p:spPr>
              <a:xfrm>
                <a:off x="4519696" y="3328347"/>
                <a:ext cx="131427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𝑝</m:t>
                      </m:r>
                      <m:r>
                        <a:rPr lang="en-AU" sz="2800" b="0" i="1" smtClean="0">
                          <a:latin typeface="Cambria Math" panose="02040503050406030204" pitchFamily="18" charset="0"/>
                        </a:rPr>
                        <m:t>(</m:t>
                      </m:r>
                      <m:r>
                        <a:rPr lang="en-AU" sz="2800" b="0" i="1" smtClean="0">
                          <a:latin typeface="Cambria Math" panose="02040503050406030204" pitchFamily="18" charset="0"/>
                        </a:rPr>
                        <m:t>𝑧</m:t>
                      </m:r>
                      <m:r>
                        <a:rPr lang="en-AU" sz="2800" b="0" i="1" smtClean="0">
                          <a:latin typeface="Cambria Math" panose="02040503050406030204" pitchFamily="18" charset="0"/>
                        </a:rPr>
                        <m:t>|</m:t>
                      </m:r>
                      <m:r>
                        <a:rPr lang="en-AU" sz="2800" b="0" i="1" smtClean="0">
                          <a:latin typeface="Cambria Math" panose="02040503050406030204" pitchFamily="18" charset="0"/>
                        </a:rPr>
                        <m:t>𝑥</m:t>
                      </m:r>
                      <m:r>
                        <a:rPr lang="en-AU" sz="2800" b="0" i="1" smtClean="0">
                          <a:latin typeface="Cambria Math" panose="02040503050406030204" pitchFamily="18" charset="0"/>
                        </a:rPr>
                        <m:t>)</m:t>
                      </m:r>
                    </m:oMath>
                  </m:oMathPara>
                </a14:m>
                <a:endParaRPr lang="en-US" sz="2800" dirty="0"/>
              </a:p>
            </p:txBody>
          </p:sp>
        </mc:Choice>
        <mc:Fallback xmlns="">
          <p:sp>
            <p:nvSpPr>
              <p:cNvPr id="47" name="TextBox 46">
                <a:extLst>
                  <a:ext uri="{FF2B5EF4-FFF2-40B4-BE49-F238E27FC236}">
                    <a16:creationId xmlns:a16="http://schemas.microsoft.com/office/drawing/2014/main" id="{927E8A48-35DE-A0F1-6750-048665376CF4}"/>
                  </a:ext>
                </a:extLst>
              </p:cNvPr>
              <p:cNvSpPr txBox="1">
                <a:spLocks noRot="1" noChangeAspect="1" noMove="1" noResize="1" noEditPoints="1" noAdjustHandles="1" noChangeArrowheads="1" noChangeShapeType="1" noTextEdit="1"/>
              </p:cNvSpPr>
              <p:nvPr/>
            </p:nvSpPr>
            <p:spPr>
              <a:xfrm>
                <a:off x="4519696" y="3328347"/>
                <a:ext cx="1314275" cy="523220"/>
              </a:xfrm>
              <a:prstGeom prst="rect">
                <a:avLst/>
              </a:prstGeom>
              <a:blipFill>
                <a:blip r:embed="rId6"/>
                <a:stretch>
                  <a:fillRect b="-19048"/>
                </a:stretch>
              </a:blipFill>
            </p:spPr>
            <p:txBody>
              <a:bodyPr/>
              <a:lstStyle/>
              <a:p>
                <a:r>
                  <a:rPr lang="en-US">
                    <a:noFill/>
                  </a:rPr>
                  <a:t> </a:t>
                </a:r>
              </a:p>
            </p:txBody>
          </p:sp>
        </mc:Fallback>
      </mc:AlternateContent>
    </p:spTree>
    <p:extLst>
      <p:ext uri="{BB962C8B-B14F-4D97-AF65-F5344CB8AC3E}">
        <p14:creationId xmlns:p14="http://schemas.microsoft.com/office/powerpoint/2010/main" val="3470343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51A465-6A6D-CB8B-66B4-E9909DC5E9F8}"/>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32AA9D-3B58-E892-6703-565ADEC3B218}"/>
                  </a:ext>
                </a:extLst>
              </p:cNvPr>
              <p:cNvSpPr>
                <a:spLocks noGrp="1"/>
              </p:cNvSpPr>
              <p:nvPr>
                <p:ph sz="quarter" idx="12"/>
              </p:nvPr>
            </p:nvSpPr>
            <p:spPr/>
            <p:txBody>
              <a:bodyPr/>
              <a:lstStyle/>
              <a:p>
                <a:r>
                  <a:rPr lang="en-US" dirty="0"/>
                  <a:t>Latent variables </a:t>
                </a:r>
                <a14:m>
                  <m:oMath xmlns:m="http://schemas.openxmlformats.org/officeDocument/2006/math">
                    <m:r>
                      <a:rPr lang="en-AU" b="0" i="1" smtClean="0">
                        <a:latin typeface="Cambria Math" panose="02040503050406030204" pitchFamily="18" charset="0"/>
                        <a:ea typeface="Cambria Math" panose="02040503050406030204" pitchFamily="18" charset="0"/>
                      </a:rPr>
                      <m:t>𝑧</m:t>
                    </m:r>
                  </m:oMath>
                </a14:m>
                <a:r>
                  <a:rPr lang="en-US" dirty="0"/>
                  <a:t> correspond to real features or characteristics  of the object</a:t>
                </a:r>
              </a:p>
            </p:txBody>
          </p:sp>
        </mc:Choice>
        <mc:Fallback xmlns="">
          <p:sp>
            <p:nvSpPr>
              <p:cNvPr id="3" name="Content Placeholder 2">
                <a:extLst>
                  <a:ext uri="{FF2B5EF4-FFF2-40B4-BE49-F238E27FC236}">
                    <a16:creationId xmlns:a16="http://schemas.microsoft.com/office/drawing/2014/main" id="{4832AA9D-3B58-E892-6703-565ADEC3B218}"/>
                  </a:ext>
                </a:extLst>
              </p:cNvPr>
              <p:cNvSpPr>
                <a:spLocks noGrp="1" noRot="1" noChangeAspect="1" noMove="1" noResize="1" noEditPoints="1" noAdjustHandles="1" noChangeArrowheads="1" noChangeShapeType="1" noTextEdit="1"/>
              </p:cNvSpPr>
              <p:nvPr>
                <p:ph sz="quarter" idx="12"/>
              </p:nvPr>
            </p:nvSpPr>
            <p:spPr>
              <a:blipFill>
                <a:blip r:embed="rId2"/>
                <a:stretch>
                  <a:fillRect l="-979"/>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A35AF6CC-3583-9764-98CC-826E8B519182}"/>
              </a:ext>
            </a:extLst>
          </p:cNvPr>
          <p:cNvSpPr>
            <a:spLocks noGrp="1"/>
          </p:cNvSpPr>
          <p:nvPr>
            <p:ph type="title"/>
          </p:nvPr>
        </p:nvSpPr>
        <p:spPr/>
        <p:txBody>
          <a:bodyPr/>
          <a:lstStyle/>
          <a:p>
            <a:r>
              <a:rPr lang="en-US" dirty="0"/>
              <a:t>What are the latent variables?</a:t>
            </a:r>
          </a:p>
        </p:txBody>
      </p:sp>
      <p:sp>
        <p:nvSpPr>
          <p:cNvPr id="5" name="Slide Number Placeholder 4">
            <a:extLst>
              <a:ext uri="{FF2B5EF4-FFF2-40B4-BE49-F238E27FC236}">
                <a16:creationId xmlns:a16="http://schemas.microsoft.com/office/drawing/2014/main" id="{B8E1E331-3071-F4C3-D1A1-B1CDA266E956}"/>
              </a:ext>
            </a:extLst>
          </p:cNvPr>
          <p:cNvSpPr>
            <a:spLocks noGrp="1"/>
          </p:cNvSpPr>
          <p:nvPr>
            <p:ph type="sldNum" sz="quarter" idx="14"/>
          </p:nvPr>
        </p:nvSpPr>
        <p:spPr/>
        <p:txBody>
          <a:bodyPr/>
          <a:lstStyle/>
          <a:p>
            <a:fld id="{F5AEA0E0-5CC6-4BD0-905C-A0021E419432}" type="slidenum">
              <a:rPr lang="en-GB" smtClean="0"/>
              <a:pPr/>
              <a:t>26</a:t>
            </a:fld>
            <a:endParaRPr lang="en-GB" dirty="0"/>
          </a:p>
        </p:txBody>
      </p:sp>
      <p:pic>
        <p:nvPicPr>
          <p:cNvPr id="2050" name="Picture 2" descr="Tom Cruise - Movies, Spouses &amp; Kids">
            <a:extLst>
              <a:ext uri="{FF2B5EF4-FFF2-40B4-BE49-F238E27FC236}">
                <a16:creationId xmlns:a16="http://schemas.microsoft.com/office/drawing/2014/main" id="{0E19D49F-7E23-4CF5-3E32-A90C82050B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456" y="3633936"/>
            <a:ext cx="2646495" cy="19848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om Cruise - Movies, Spouses &amp; Kids">
            <a:extLst>
              <a:ext uri="{FF2B5EF4-FFF2-40B4-BE49-F238E27FC236}">
                <a16:creationId xmlns:a16="http://schemas.microsoft.com/office/drawing/2014/main" id="{0274246A-2BE8-C990-3D52-17DC437ACD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72515" y="3633936"/>
            <a:ext cx="2646495" cy="198487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ight Arrow 6">
                <a:extLst>
                  <a:ext uri="{FF2B5EF4-FFF2-40B4-BE49-F238E27FC236}">
                    <a16:creationId xmlns:a16="http://schemas.microsoft.com/office/drawing/2014/main" id="{9B895E75-7690-89FF-AA00-5C54196F8A35}"/>
                  </a:ext>
                </a:extLst>
              </p:cNvPr>
              <p:cNvSpPr/>
              <p:nvPr/>
            </p:nvSpPr>
            <p:spPr>
              <a:xfrm>
                <a:off x="3176951" y="3619691"/>
                <a:ext cx="1789493" cy="2013360"/>
              </a:xfrm>
              <a:prstGeom prst="rightArrow">
                <a:avLst/>
              </a:prstGeom>
            </p:spPr>
            <p:style>
              <a:lnRef idx="1">
                <a:schemeClr val="accent1"/>
              </a:lnRef>
              <a:fillRef idx="2">
                <a:schemeClr val="accent1"/>
              </a:fillRef>
              <a:effectRef idx="1">
                <a:schemeClr val="accent1"/>
              </a:effectRef>
              <a:fontRef idx="minor">
                <a:schemeClr val="dk1"/>
              </a:fontRef>
            </p:style>
            <p:txBody>
              <a:bodyPr vert="horz" lIns="0" tIns="0" rIns="0" bIns="0" rtlCol="0" anchor="ctr"/>
              <a:lstStyle/>
              <a:p>
                <a:pPr algn="ctr"/>
                <a:r>
                  <a:rPr lang="en-US" b="1" dirty="0">
                    <a:latin typeface="Book Antiqua" panose="02040602050305030304" pitchFamily="18" charset="0"/>
                  </a:rPr>
                  <a:t>Encoder</a:t>
                </a:r>
              </a:p>
              <a:p>
                <a:pPr algn="ct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𝑝</m:t>
                      </m:r>
                      <m:r>
                        <a:rPr lang="en-AU" b="0" i="1" smtClean="0">
                          <a:latin typeface="Cambria Math" panose="02040503050406030204" pitchFamily="18" charset="0"/>
                        </a:rPr>
                        <m:t>(</m:t>
                      </m:r>
                      <m:r>
                        <a:rPr lang="en-AU" b="0" i="1" smtClean="0">
                          <a:latin typeface="Cambria Math" panose="02040503050406030204" pitchFamily="18" charset="0"/>
                        </a:rPr>
                        <m:t>𝑧</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m:oMathPara>
                </a14:m>
                <a:endParaRPr lang="en-US" dirty="0">
                  <a:latin typeface="Book Antiqua" panose="02040602050305030304" pitchFamily="18" charset="0"/>
                </a:endParaRPr>
              </a:p>
            </p:txBody>
          </p:sp>
        </mc:Choice>
        <mc:Fallback xmlns="">
          <p:sp>
            <p:nvSpPr>
              <p:cNvPr id="7" name="Right Arrow 6">
                <a:extLst>
                  <a:ext uri="{FF2B5EF4-FFF2-40B4-BE49-F238E27FC236}">
                    <a16:creationId xmlns:a16="http://schemas.microsoft.com/office/drawing/2014/main" id="{9B895E75-7690-89FF-AA00-5C54196F8A35}"/>
                  </a:ext>
                </a:extLst>
              </p:cNvPr>
              <p:cNvSpPr>
                <a:spLocks noRot="1" noChangeAspect="1" noMove="1" noResize="1" noEditPoints="1" noAdjustHandles="1" noChangeArrowheads="1" noChangeShapeType="1" noTextEdit="1"/>
              </p:cNvSpPr>
              <p:nvPr/>
            </p:nvSpPr>
            <p:spPr>
              <a:xfrm>
                <a:off x="3176951" y="3619691"/>
                <a:ext cx="1789493" cy="2013360"/>
              </a:xfrm>
              <a:prstGeom prst="rightArrow">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ight Arrow 7">
                <a:extLst>
                  <a:ext uri="{FF2B5EF4-FFF2-40B4-BE49-F238E27FC236}">
                    <a16:creationId xmlns:a16="http://schemas.microsoft.com/office/drawing/2014/main" id="{03FFBF82-0EA3-B4E9-6E1D-CBADA7B0F02F}"/>
                  </a:ext>
                </a:extLst>
              </p:cNvPr>
              <p:cNvSpPr/>
              <p:nvPr/>
            </p:nvSpPr>
            <p:spPr>
              <a:xfrm>
                <a:off x="7184327" y="3619691"/>
                <a:ext cx="1988188" cy="2013360"/>
              </a:xfrm>
              <a:prstGeom prst="rightArrow">
                <a:avLst/>
              </a:prstGeom>
            </p:spPr>
            <p:style>
              <a:lnRef idx="1">
                <a:schemeClr val="accent4"/>
              </a:lnRef>
              <a:fillRef idx="2">
                <a:schemeClr val="accent4"/>
              </a:fillRef>
              <a:effectRef idx="1">
                <a:schemeClr val="accent4"/>
              </a:effectRef>
              <a:fontRef idx="minor">
                <a:schemeClr val="dk1"/>
              </a:fontRef>
            </p:style>
            <p:txBody>
              <a:bodyPr vert="horz" lIns="0" tIns="0" rIns="0" bIns="0" rtlCol="0" anchor="ctr"/>
              <a:lstStyle/>
              <a:p>
                <a:pPr algn="ctr"/>
                <a:r>
                  <a:rPr lang="en-US" sz="2000" b="1" dirty="0">
                    <a:latin typeface="Book Antiqua" panose="02040602050305030304" pitchFamily="18" charset="0"/>
                  </a:rPr>
                  <a:t>Decoder</a:t>
                </a:r>
              </a:p>
              <a:p>
                <a:pPr algn="ct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𝑝</m:t>
                      </m:r>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𝑧</m:t>
                      </m:r>
                      <m:r>
                        <a:rPr lang="en-AU" sz="2000" i="1">
                          <a:latin typeface="Cambria Math" panose="02040503050406030204" pitchFamily="18" charset="0"/>
                        </a:rPr>
                        <m:t>)</m:t>
                      </m:r>
                    </m:oMath>
                  </m:oMathPara>
                </a14:m>
                <a:endParaRPr lang="en-US" sz="2000" dirty="0">
                  <a:latin typeface="Book Antiqua" panose="02040602050305030304" pitchFamily="18" charset="0"/>
                </a:endParaRPr>
              </a:p>
            </p:txBody>
          </p:sp>
        </mc:Choice>
        <mc:Fallback xmlns="">
          <p:sp>
            <p:nvSpPr>
              <p:cNvPr id="8" name="Right Arrow 7">
                <a:extLst>
                  <a:ext uri="{FF2B5EF4-FFF2-40B4-BE49-F238E27FC236}">
                    <a16:creationId xmlns:a16="http://schemas.microsoft.com/office/drawing/2014/main" id="{03FFBF82-0EA3-B4E9-6E1D-CBADA7B0F02F}"/>
                  </a:ext>
                </a:extLst>
              </p:cNvPr>
              <p:cNvSpPr>
                <a:spLocks noRot="1" noChangeAspect="1" noMove="1" noResize="1" noEditPoints="1" noAdjustHandles="1" noChangeArrowheads="1" noChangeShapeType="1" noTextEdit="1"/>
              </p:cNvSpPr>
              <p:nvPr/>
            </p:nvSpPr>
            <p:spPr>
              <a:xfrm>
                <a:off x="7184327" y="3619691"/>
                <a:ext cx="1988188" cy="2013360"/>
              </a:xfrm>
              <a:prstGeom prst="rightArrow">
                <a:avLst/>
              </a:prstGeom>
              <a:blipFill>
                <a:blip r:embed="rId5"/>
                <a:stretch>
                  <a:fillRect/>
                </a:stretch>
              </a:blipFill>
            </p:spPr>
            <p:txBody>
              <a:bodyPr/>
              <a:lstStyle/>
              <a:p>
                <a:r>
                  <a:rPr lang="en-US">
                    <a:noFill/>
                  </a:rPr>
                  <a:t> </a:t>
                </a:r>
              </a:p>
            </p:txBody>
          </p:sp>
        </mc:Fallback>
      </mc:AlternateContent>
      <p:sp>
        <p:nvSpPr>
          <p:cNvPr id="11" name="Double Bracket 10">
            <a:extLst>
              <a:ext uri="{FF2B5EF4-FFF2-40B4-BE49-F238E27FC236}">
                <a16:creationId xmlns:a16="http://schemas.microsoft.com/office/drawing/2014/main" id="{00A1741E-D297-A94E-DD4D-08EA1BFF4EB5}"/>
              </a:ext>
            </a:extLst>
          </p:cNvPr>
          <p:cNvSpPr/>
          <p:nvPr/>
        </p:nvSpPr>
        <p:spPr>
          <a:xfrm>
            <a:off x="4966443" y="3407791"/>
            <a:ext cx="2217883" cy="2437160"/>
          </a:xfrm>
          <a:prstGeom prst="bracketPair">
            <a:avLst>
              <a:gd name="adj" fmla="val 6953"/>
            </a:avLst>
          </a:prstGeom>
        </p:spPr>
        <p:style>
          <a:lnRef idx="1">
            <a:schemeClr val="dk1"/>
          </a:lnRef>
          <a:fillRef idx="0">
            <a:schemeClr val="dk1"/>
          </a:fillRef>
          <a:effectRef idx="0">
            <a:schemeClr val="dk1"/>
          </a:effectRef>
          <a:fontRef idx="minor">
            <a:schemeClr val="tx1"/>
          </a:fontRef>
        </p:style>
        <p:txBody>
          <a:bodyPr rtlCol="0" anchor="ctr"/>
          <a:lstStyle/>
          <a:p>
            <a:pPr algn="ctr">
              <a:lnSpc>
                <a:spcPct val="150000"/>
              </a:lnSpc>
            </a:pPr>
            <a:r>
              <a:rPr lang="en-US" dirty="0">
                <a:latin typeface="Book Antiqua" panose="02040602050305030304" pitchFamily="18" charset="0"/>
              </a:rPr>
              <a:t>Smile: 0.6</a:t>
            </a:r>
          </a:p>
          <a:p>
            <a:pPr algn="ctr">
              <a:lnSpc>
                <a:spcPct val="150000"/>
              </a:lnSpc>
            </a:pPr>
            <a:r>
              <a:rPr lang="en-US" dirty="0" err="1">
                <a:latin typeface="Book Antiqua" panose="02040602050305030304" pitchFamily="18" charset="0"/>
              </a:rPr>
              <a:t>Skintone</a:t>
            </a:r>
            <a:r>
              <a:rPr lang="en-US" dirty="0">
                <a:latin typeface="Book Antiqua" panose="02040602050305030304" pitchFamily="18" charset="0"/>
              </a:rPr>
              <a:t>: 0.8</a:t>
            </a:r>
          </a:p>
          <a:p>
            <a:pPr algn="ctr">
              <a:lnSpc>
                <a:spcPct val="150000"/>
              </a:lnSpc>
            </a:pPr>
            <a:r>
              <a:rPr lang="en-US" dirty="0">
                <a:latin typeface="Book Antiqua" panose="02040602050305030304" pitchFamily="18" charset="0"/>
              </a:rPr>
              <a:t>Gender: 0.9</a:t>
            </a:r>
          </a:p>
          <a:p>
            <a:pPr algn="ctr">
              <a:lnSpc>
                <a:spcPct val="150000"/>
              </a:lnSpc>
            </a:pPr>
            <a:r>
              <a:rPr lang="en-US" dirty="0">
                <a:latin typeface="Book Antiqua" panose="02040602050305030304" pitchFamily="18" charset="0"/>
              </a:rPr>
              <a:t>Beard: 0.7</a:t>
            </a:r>
          </a:p>
          <a:p>
            <a:pPr algn="ctr">
              <a:lnSpc>
                <a:spcPct val="150000"/>
              </a:lnSpc>
            </a:pPr>
            <a:r>
              <a:rPr lang="en-US" dirty="0">
                <a:latin typeface="Book Antiqua" panose="02040602050305030304" pitchFamily="18" charset="0"/>
              </a:rPr>
              <a:t>Orientation: 0.003</a:t>
            </a:r>
          </a:p>
          <a:p>
            <a:pPr algn="ctr">
              <a:lnSpc>
                <a:spcPct val="150000"/>
              </a:lnSpc>
            </a:pPr>
            <a:r>
              <a:rPr lang="en-US" dirty="0">
                <a:latin typeface="Book Antiqua" panose="02040602050305030304" pitchFamily="18" charset="0"/>
              </a:rPr>
              <a:t>Hair: 0.45</a:t>
            </a:r>
          </a:p>
        </p:txBody>
      </p:sp>
    </p:spTree>
    <p:extLst>
      <p:ext uri="{BB962C8B-B14F-4D97-AF65-F5344CB8AC3E}">
        <p14:creationId xmlns:p14="http://schemas.microsoft.com/office/powerpoint/2010/main" val="3977199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A69003-EDDF-995C-F16E-2FB44FCDBD7A}"/>
              </a:ext>
            </a:extLst>
          </p:cNvPr>
          <p:cNvSpPr>
            <a:spLocks noGrp="1"/>
          </p:cNvSpPr>
          <p:nvPr>
            <p:ph type="ftr" sz="quarter" idx="11"/>
          </p:nvPr>
        </p:nvSpPr>
        <p:spPr/>
        <p:txBody>
          <a:bodyPr/>
          <a:lstStyle/>
          <a:p>
            <a:r>
              <a:rPr lang="en-AU"/>
              <a:t>Deakin University CRICOS Provider Code: 00113B</a:t>
            </a:r>
            <a:endParaRPr lang="en-GB"/>
          </a:p>
        </p:txBody>
      </p:sp>
      <p:sp>
        <p:nvSpPr>
          <p:cNvPr id="3" name="Content Placeholder 2">
            <a:extLst>
              <a:ext uri="{FF2B5EF4-FFF2-40B4-BE49-F238E27FC236}">
                <a16:creationId xmlns:a16="http://schemas.microsoft.com/office/drawing/2014/main" id="{A0E6FF4D-5B6F-C1A8-FE04-41227DC1D225}"/>
              </a:ext>
            </a:extLst>
          </p:cNvPr>
          <p:cNvSpPr>
            <a:spLocks noGrp="1"/>
          </p:cNvSpPr>
          <p:nvPr>
            <p:ph sz="quarter" idx="12"/>
          </p:nvPr>
        </p:nvSpPr>
        <p:spPr/>
        <p:txBody>
          <a:bodyPr>
            <a:normAutofit/>
          </a:bodyPr>
          <a:lstStyle/>
          <a:p>
            <a:r>
              <a:rPr lang="en-US" dirty="0"/>
              <a:t>In the above example, we trained autoencoder on a large dataset of faces with encoding dimension of 6</a:t>
            </a:r>
          </a:p>
          <a:p>
            <a:pPr lvl="1"/>
            <a:r>
              <a:rPr lang="en-US" dirty="0"/>
              <a:t>An ideal autoencoder will learn the descriptive attributes of faces such as skin color, smile, </a:t>
            </a:r>
            <a:r>
              <a:rPr lang="en-US" dirty="0" err="1"/>
              <a:t>etc</a:t>
            </a:r>
            <a:r>
              <a:rPr lang="en-US" dirty="0"/>
              <a:t>… in order to describe an observation in some compressed form.</a:t>
            </a:r>
          </a:p>
          <a:p>
            <a:r>
              <a:rPr lang="en-US" dirty="0"/>
              <a:t>In the above example, we have described the input image in terms of latent variables using single value to describe each attribute. </a:t>
            </a:r>
          </a:p>
          <a:p>
            <a:pPr lvl="1"/>
            <a:r>
              <a:rPr lang="en-US" dirty="0"/>
              <a:t>For instance, what single value will assign for photo of Monalisa?</a:t>
            </a:r>
          </a:p>
        </p:txBody>
      </p:sp>
      <p:sp>
        <p:nvSpPr>
          <p:cNvPr id="4" name="Title 3">
            <a:extLst>
              <a:ext uri="{FF2B5EF4-FFF2-40B4-BE49-F238E27FC236}">
                <a16:creationId xmlns:a16="http://schemas.microsoft.com/office/drawing/2014/main" id="{B0400F48-0034-20F5-9B95-5399A994FDBE}"/>
              </a:ext>
            </a:extLst>
          </p:cNvPr>
          <p:cNvSpPr>
            <a:spLocks noGrp="1"/>
          </p:cNvSpPr>
          <p:nvPr>
            <p:ph type="title"/>
          </p:nvPr>
        </p:nvSpPr>
        <p:spPr/>
        <p:txBody>
          <a:bodyPr/>
          <a:lstStyle/>
          <a:p>
            <a:r>
              <a:rPr lang="en-US" dirty="0"/>
              <a:t>What are the latent variables?</a:t>
            </a:r>
          </a:p>
        </p:txBody>
      </p:sp>
      <p:sp>
        <p:nvSpPr>
          <p:cNvPr id="5" name="Slide Number Placeholder 4">
            <a:extLst>
              <a:ext uri="{FF2B5EF4-FFF2-40B4-BE49-F238E27FC236}">
                <a16:creationId xmlns:a16="http://schemas.microsoft.com/office/drawing/2014/main" id="{CACC4D24-009D-8C07-5C59-FDEAA844629D}"/>
              </a:ext>
            </a:extLst>
          </p:cNvPr>
          <p:cNvSpPr>
            <a:spLocks noGrp="1"/>
          </p:cNvSpPr>
          <p:nvPr>
            <p:ph type="sldNum" sz="quarter" idx="14"/>
          </p:nvPr>
        </p:nvSpPr>
        <p:spPr/>
        <p:txBody>
          <a:bodyPr/>
          <a:lstStyle/>
          <a:p>
            <a:fld id="{F5AEA0E0-5CC6-4BD0-905C-A0021E419432}" type="slidenum">
              <a:rPr lang="en-GB" smtClean="0"/>
              <a:pPr/>
              <a:t>27</a:t>
            </a:fld>
            <a:endParaRPr lang="en-GB" dirty="0"/>
          </a:p>
        </p:txBody>
      </p:sp>
    </p:spTree>
    <p:extLst>
      <p:ext uri="{BB962C8B-B14F-4D97-AF65-F5344CB8AC3E}">
        <p14:creationId xmlns:p14="http://schemas.microsoft.com/office/powerpoint/2010/main" val="993313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B7FA6-30F4-879E-B209-61601F92E902}"/>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557975-FC07-032C-0A9C-10222ECE3494}"/>
                  </a:ext>
                </a:extLst>
              </p:cNvPr>
              <p:cNvSpPr>
                <a:spLocks noGrp="1"/>
              </p:cNvSpPr>
              <p:nvPr>
                <p:ph sz="quarter" idx="12"/>
              </p:nvPr>
            </p:nvSpPr>
            <p:spPr/>
            <p:txBody>
              <a:bodyPr/>
              <a:lstStyle/>
              <a:p>
                <a:r>
                  <a:rPr lang="en-US" dirty="0"/>
                  <a:t>The goal of a VAE is to find a distribution </a:t>
                </a:r>
                <a14:m>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𝑞</m:t>
                        </m:r>
                      </m:e>
                      <m:sub>
                        <m:r>
                          <a:rPr lang="en-US" i="1" smtClean="0">
                            <a:latin typeface="Cambria Math" panose="02040503050406030204" pitchFamily="18" charset="0"/>
                            <a:ea typeface="Cambria Math" panose="02040503050406030204" pitchFamily="18" charset="0"/>
                          </a:rPr>
                          <m:t>𝜙</m:t>
                        </m:r>
                      </m:sub>
                    </m:sSub>
                    <m:r>
                      <a:rPr lang="en-AU" b="0" i="1" smtClean="0">
                        <a:latin typeface="Cambria Math" panose="02040503050406030204" pitchFamily="18" charset="0"/>
                      </a:rPr>
                      <m:t>(</m:t>
                    </m:r>
                    <m:r>
                      <a:rPr lang="en-AU" b="0" i="1" smtClean="0">
                        <a:latin typeface="Cambria Math" panose="02040503050406030204" pitchFamily="18" charset="0"/>
                      </a:rPr>
                      <m:t>𝑧</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US" dirty="0"/>
                  <a:t> of some latent variables, which we can sample from  </a:t>
                </a:r>
                <a14:m>
                  <m:oMath xmlns:m="http://schemas.openxmlformats.org/officeDocument/2006/math">
                    <m:r>
                      <m:rPr>
                        <m:sty m:val="p"/>
                      </m:rPr>
                      <a:rPr lang="en-AU" b="0" i="0" smtClean="0">
                        <a:latin typeface="Cambria Math" panose="02040503050406030204" pitchFamily="18" charset="0"/>
                      </a:rPr>
                      <m:t>z</m:t>
                    </m:r>
                    <m:r>
                      <a:rPr lang="en-AU" b="0" i="0" smtClean="0">
                        <a:latin typeface="Cambria Math" panose="02040503050406030204" pitchFamily="18" charset="0"/>
                      </a:rPr>
                      <m:t>~</m:t>
                    </m:r>
                    <m:sSub>
                      <m:sSubPr>
                        <m:ctrlPr>
                          <a:rPr lang="en-US" i="1">
                            <a:latin typeface="Cambria Math" panose="02040503050406030204" pitchFamily="18" charset="0"/>
                          </a:rPr>
                        </m:ctrlPr>
                      </m:sSubPr>
                      <m:e>
                        <m:r>
                          <a:rPr lang="en-AU"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𝜙</m:t>
                        </m:r>
                      </m:sub>
                    </m:sSub>
                    <m:r>
                      <a:rPr lang="en-AU" i="1">
                        <a:latin typeface="Cambria Math" panose="02040503050406030204" pitchFamily="18" charset="0"/>
                      </a:rPr>
                      <m:t>(</m:t>
                    </m:r>
                    <m:r>
                      <a:rPr lang="en-AU" i="1">
                        <a:latin typeface="Cambria Math" panose="02040503050406030204" pitchFamily="18" charset="0"/>
                      </a:rPr>
                      <m:t>𝑧</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US" dirty="0"/>
                  <a:t>, to generate new samples </a:t>
                </a:r>
                <a14:m>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oMath>
                </a14:m>
                <a:r>
                  <a:rPr lang="en-US" dirty="0"/>
                  <a:t> from </a:t>
                </a:r>
                <a14:m>
                  <m:oMath xmlns:m="http://schemas.openxmlformats.org/officeDocument/2006/math">
                    <m:sSub>
                      <m:sSubPr>
                        <m:ctrlPr>
                          <a:rPr lang="en-US" i="1">
                            <a:latin typeface="Cambria Math" panose="02040503050406030204" pitchFamily="18" charset="0"/>
                          </a:rPr>
                        </m:ctrlPr>
                      </m:sSubPr>
                      <m:e>
                        <m:r>
                          <a:rPr lang="en-AU" b="0" i="1" smtClean="0">
                            <a:latin typeface="Cambria Math" panose="02040503050406030204" pitchFamily="18" charset="0"/>
                          </a:rPr>
                          <m:t>𝑝</m:t>
                        </m:r>
                      </m:e>
                      <m:sub>
                        <m:r>
                          <a:rPr lang="en-US" i="1" smtClean="0">
                            <a:latin typeface="Cambria Math" panose="02040503050406030204" pitchFamily="18" charset="0"/>
                            <a:ea typeface="Cambria Math" panose="02040503050406030204" pitchFamily="18" charset="0"/>
                          </a:rPr>
                          <m:t>𝜃</m:t>
                        </m:r>
                      </m:sub>
                    </m:sSub>
                    <m:r>
                      <a:rPr lang="en-AU" i="1">
                        <a:latin typeface="Cambria Math" panose="02040503050406030204" pitchFamily="18" charset="0"/>
                      </a:rPr>
                      <m:t>(</m:t>
                    </m:r>
                    <m:r>
                      <a:rPr lang="en-AU" b="0" i="1" smtClean="0">
                        <a:latin typeface="Cambria Math" panose="02040503050406030204" pitchFamily="18" charset="0"/>
                      </a:rPr>
                      <m:t>𝑥</m:t>
                    </m:r>
                    <m:r>
                      <a:rPr lang="en-AU" i="1">
                        <a:latin typeface="Cambria Math" panose="02040503050406030204" pitchFamily="18" charset="0"/>
                      </a:rPr>
                      <m:t>|</m:t>
                    </m:r>
                    <m:r>
                      <a:rPr lang="en-AU" b="0" i="1" smtClean="0">
                        <a:latin typeface="Cambria Math" panose="02040503050406030204" pitchFamily="18" charset="0"/>
                      </a:rPr>
                      <m:t>𝑧</m:t>
                    </m:r>
                    <m:r>
                      <a:rPr lang="en-AU" i="1">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BC557975-FC07-032C-0A9C-10222ECE3494}"/>
                  </a:ext>
                </a:extLst>
              </p:cNvPr>
              <p:cNvSpPr>
                <a:spLocks noGrp="1" noRot="1" noChangeAspect="1" noMove="1" noResize="1" noEditPoints="1" noAdjustHandles="1" noChangeArrowheads="1" noChangeShapeType="1" noTextEdit="1"/>
              </p:cNvSpPr>
              <p:nvPr>
                <p:ph sz="quarter" idx="12"/>
              </p:nvPr>
            </p:nvSpPr>
            <p:spPr>
              <a:blipFill>
                <a:blip r:embed="rId2"/>
                <a:stretch>
                  <a:fillRect l="-979"/>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D1B56167-36C1-C6F9-7678-433EEC01EE55}"/>
              </a:ext>
            </a:extLst>
          </p:cNvPr>
          <p:cNvSpPr>
            <a:spLocks noGrp="1"/>
          </p:cNvSpPr>
          <p:nvPr>
            <p:ph type="title"/>
          </p:nvPr>
        </p:nvSpPr>
        <p:spPr/>
        <p:txBody>
          <a:bodyPr/>
          <a:lstStyle/>
          <a:p>
            <a:r>
              <a:rPr lang="en-US" dirty="0"/>
              <a:t>The goal of a VAE</a:t>
            </a:r>
          </a:p>
        </p:txBody>
      </p:sp>
      <p:sp>
        <p:nvSpPr>
          <p:cNvPr id="5" name="Slide Number Placeholder 4">
            <a:extLst>
              <a:ext uri="{FF2B5EF4-FFF2-40B4-BE49-F238E27FC236}">
                <a16:creationId xmlns:a16="http://schemas.microsoft.com/office/drawing/2014/main" id="{E95A1B5B-F8AA-A2A8-5DAA-CCEC00880EEB}"/>
              </a:ext>
            </a:extLst>
          </p:cNvPr>
          <p:cNvSpPr>
            <a:spLocks noGrp="1"/>
          </p:cNvSpPr>
          <p:nvPr>
            <p:ph type="sldNum" sz="quarter" idx="14"/>
          </p:nvPr>
        </p:nvSpPr>
        <p:spPr/>
        <p:txBody>
          <a:bodyPr/>
          <a:lstStyle/>
          <a:p>
            <a:fld id="{F5AEA0E0-5CC6-4BD0-905C-A0021E419432}" type="slidenum">
              <a:rPr lang="en-GB" smtClean="0"/>
              <a:pPr/>
              <a:t>28</a:t>
            </a:fld>
            <a:endParaRPr lang="en-GB" dirty="0"/>
          </a:p>
        </p:txBody>
      </p:sp>
      <mc:AlternateContent xmlns:mc="http://schemas.openxmlformats.org/markup-compatibility/2006" xmlns:a14="http://schemas.microsoft.com/office/drawing/2010/main">
        <mc:Choice Requires="a14">
          <p:sp>
            <p:nvSpPr>
              <p:cNvPr id="6" name="Trapezium 5">
                <a:extLst>
                  <a:ext uri="{FF2B5EF4-FFF2-40B4-BE49-F238E27FC236}">
                    <a16:creationId xmlns:a16="http://schemas.microsoft.com/office/drawing/2014/main" id="{9B477971-E7CD-DFCB-23CF-2A4157485488}"/>
                  </a:ext>
                </a:extLst>
              </p:cNvPr>
              <p:cNvSpPr/>
              <p:nvPr/>
            </p:nvSpPr>
            <p:spPr>
              <a:xfrm rot="5400000">
                <a:off x="3477237" y="3972189"/>
                <a:ext cx="1988188" cy="2013360"/>
              </a:xfrm>
              <a:prstGeom prst="trapezoid">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000" b="1" dirty="0">
                    <a:latin typeface="Book Antiqua" panose="02040602050305030304" pitchFamily="18" charset="0"/>
                  </a:rPr>
                  <a:t>Probabilistic Encoder</a:t>
                </a:r>
              </a:p>
              <a:p>
                <a:pPr algn="ct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AU" sz="2000" b="0" i="1" smtClean="0">
                              <a:latin typeface="Cambria Math" panose="02040503050406030204" pitchFamily="18" charset="0"/>
                            </a:rPr>
                            <m:t>𝑞</m:t>
                          </m:r>
                        </m:e>
                        <m:sub>
                          <m:r>
                            <a:rPr lang="en-US" sz="2000" i="1" smtClean="0">
                              <a:latin typeface="Cambria Math" panose="02040503050406030204" pitchFamily="18" charset="0"/>
                              <a:ea typeface="Cambria Math" panose="02040503050406030204" pitchFamily="18" charset="0"/>
                            </a:rPr>
                            <m:t>𝜙</m:t>
                          </m:r>
                        </m:sub>
                      </m:sSub>
                      <m:r>
                        <a:rPr lang="en-AU" sz="2000" b="0" i="1" smtClean="0">
                          <a:latin typeface="Cambria Math" panose="02040503050406030204" pitchFamily="18" charset="0"/>
                        </a:rPr>
                        <m:t>(</m:t>
                      </m:r>
                      <m:r>
                        <a:rPr lang="en-AU" sz="2000" b="0" i="1" smtClean="0">
                          <a:latin typeface="Cambria Math" panose="02040503050406030204" pitchFamily="18" charset="0"/>
                        </a:rPr>
                        <m:t>𝑧</m:t>
                      </m:r>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m:t>
                      </m:r>
                    </m:oMath>
                  </m:oMathPara>
                </a14:m>
                <a:endParaRPr lang="en-US" sz="2000" dirty="0">
                  <a:latin typeface="Book Antiqua" panose="02040602050305030304" pitchFamily="18" charset="0"/>
                </a:endParaRPr>
              </a:p>
            </p:txBody>
          </p:sp>
        </mc:Choice>
        <mc:Fallback xmlns="">
          <p:sp>
            <p:nvSpPr>
              <p:cNvPr id="6" name="Trapezium 5">
                <a:extLst>
                  <a:ext uri="{FF2B5EF4-FFF2-40B4-BE49-F238E27FC236}">
                    <a16:creationId xmlns:a16="http://schemas.microsoft.com/office/drawing/2014/main" id="{9B477971-E7CD-DFCB-23CF-2A4157485488}"/>
                  </a:ext>
                </a:extLst>
              </p:cNvPr>
              <p:cNvSpPr>
                <a:spLocks noRot="1" noChangeAspect="1" noMove="1" noResize="1" noEditPoints="1" noAdjustHandles="1" noChangeArrowheads="1" noChangeShapeType="1" noTextEdit="1"/>
              </p:cNvSpPr>
              <p:nvPr/>
            </p:nvSpPr>
            <p:spPr>
              <a:xfrm rot="5400000">
                <a:off x="3477237" y="3972189"/>
                <a:ext cx="1988188" cy="2013360"/>
              </a:xfrm>
              <a:prstGeom prst="trapezoid">
                <a:avLst/>
              </a:prstGeom>
              <a:blipFill>
                <a:blip r:embed="rId3"/>
                <a:stretch>
                  <a:fillRect l="-2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A06C504-7D95-F207-1BE5-590E3851824C}"/>
                  </a:ext>
                </a:extLst>
              </p:cNvPr>
              <p:cNvSpPr/>
              <p:nvPr/>
            </p:nvSpPr>
            <p:spPr>
              <a:xfrm>
                <a:off x="2379686" y="3976779"/>
                <a:ext cx="763200" cy="198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US" dirty="0"/>
              </a:p>
            </p:txBody>
          </p:sp>
        </mc:Choice>
        <mc:Fallback xmlns="">
          <p:sp>
            <p:nvSpPr>
              <p:cNvPr id="7" name="Rectangle 6">
                <a:extLst>
                  <a:ext uri="{FF2B5EF4-FFF2-40B4-BE49-F238E27FC236}">
                    <a16:creationId xmlns:a16="http://schemas.microsoft.com/office/drawing/2014/main" id="{7A06C504-7D95-F207-1BE5-590E3851824C}"/>
                  </a:ext>
                </a:extLst>
              </p:cNvPr>
              <p:cNvSpPr>
                <a:spLocks noRot="1" noChangeAspect="1" noMove="1" noResize="1" noEditPoints="1" noAdjustHandles="1" noChangeArrowheads="1" noChangeShapeType="1" noTextEdit="1"/>
              </p:cNvSpPr>
              <p:nvPr/>
            </p:nvSpPr>
            <p:spPr>
              <a:xfrm>
                <a:off x="2379686" y="3976779"/>
                <a:ext cx="763200" cy="19836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rapezium 7">
                <a:extLst>
                  <a:ext uri="{FF2B5EF4-FFF2-40B4-BE49-F238E27FC236}">
                    <a16:creationId xmlns:a16="http://schemas.microsoft.com/office/drawing/2014/main" id="{66AA5362-ABE7-B2A4-C6AC-DB6C80F090F7}"/>
                  </a:ext>
                </a:extLst>
              </p:cNvPr>
              <p:cNvSpPr/>
              <p:nvPr/>
            </p:nvSpPr>
            <p:spPr>
              <a:xfrm rot="16200000">
                <a:off x="7052347" y="3972189"/>
                <a:ext cx="1988188" cy="2013360"/>
              </a:xfrm>
              <a:prstGeom prst="trapezoid">
                <a:avLst/>
              </a:prstGeom>
            </p:spPr>
            <p:style>
              <a:lnRef idx="1">
                <a:schemeClr val="accent4"/>
              </a:lnRef>
              <a:fillRef idx="2">
                <a:schemeClr val="accent4"/>
              </a:fillRef>
              <a:effectRef idx="1">
                <a:schemeClr val="accent4"/>
              </a:effectRef>
              <a:fontRef idx="minor">
                <a:schemeClr val="dk1"/>
              </a:fontRef>
            </p:style>
            <p:txBody>
              <a:bodyPr vert="vert" rtlCol="0" anchor="ctr"/>
              <a:lstStyle/>
              <a:p>
                <a:pPr algn="ctr"/>
                <a:r>
                  <a:rPr lang="en-US" sz="2000" b="1" dirty="0">
                    <a:latin typeface="Book Antiqua" panose="02040602050305030304" pitchFamily="18" charset="0"/>
                  </a:rPr>
                  <a:t>Probabilistic Decoder</a:t>
                </a:r>
              </a:p>
              <a:p>
                <a:pPr algn="ct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𝑧</m:t>
                      </m:r>
                      <m:r>
                        <a:rPr lang="en-AU" sz="2000" i="1">
                          <a:latin typeface="Cambria Math" panose="02040503050406030204" pitchFamily="18" charset="0"/>
                        </a:rPr>
                        <m:t>)</m:t>
                      </m:r>
                    </m:oMath>
                  </m:oMathPara>
                </a14:m>
                <a:endParaRPr lang="en-US" sz="2000" dirty="0">
                  <a:latin typeface="Book Antiqua" panose="02040602050305030304" pitchFamily="18" charset="0"/>
                </a:endParaRPr>
              </a:p>
            </p:txBody>
          </p:sp>
        </mc:Choice>
        <mc:Fallback xmlns="">
          <p:sp>
            <p:nvSpPr>
              <p:cNvPr id="8" name="Trapezium 7">
                <a:extLst>
                  <a:ext uri="{FF2B5EF4-FFF2-40B4-BE49-F238E27FC236}">
                    <a16:creationId xmlns:a16="http://schemas.microsoft.com/office/drawing/2014/main" id="{66AA5362-ABE7-B2A4-C6AC-DB6C80F090F7}"/>
                  </a:ext>
                </a:extLst>
              </p:cNvPr>
              <p:cNvSpPr>
                <a:spLocks noRot="1" noChangeAspect="1" noMove="1" noResize="1" noEditPoints="1" noAdjustHandles="1" noChangeArrowheads="1" noChangeShapeType="1" noTextEdit="1"/>
              </p:cNvSpPr>
              <p:nvPr/>
            </p:nvSpPr>
            <p:spPr>
              <a:xfrm rot="16200000">
                <a:off x="7052347" y="3972189"/>
                <a:ext cx="1988188" cy="2013360"/>
              </a:xfrm>
              <a:prstGeom prst="trapezoid">
                <a:avLst/>
              </a:prstGeom>
              <a:blipFill>
                <a:blip r:embed="rId5"/>
                <a:stretch>
                  <a:fillRect r="-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D9A3132-8EB3-844D-8B09-ED07C790A4CD}"/>
                  </a:ext>
                </a:extLst>
              </p:cNvPr>
              <p:cNvSpPr/>
              <p:nvPr/>
            </p:nvSpPr>
            <p:spPr>
              <a:xfrm>
                <a:off x="9298758" y="3984775"/>
                <a:ext cx="763200" cy="198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oMath>
                  </m:oMathPara>
                </a14:m>
                <a:endParaRPr lang="en-US" dirty="0"/>
              </a:p>
            </p:txBody>
          </p:sp>
        </mc:Choice>
        <mc:Fallback xmlns="">
          <p:sp>
            <p:nvSpPr>
              <p:cNvPr id="9" name="Rectangle 8">
                <a:extLst>
                  <a:ext uri="{FF2B5EF4-FFF2-40B4-BE49-F238E27FC236}">
                    <a16:creationId xmlns:a16="http://schemas.microsoft.com/office/drawing/2014/main" id="{6D9A3132-8EB3-844D-8B09-ED07C790A4CD}"/>
                  </a:ext>
                </a:extLst>
              </p:cNvPr>
              <p:cNvSpPr>
                <a:spLocks noRot="1" noChangeAspect="1" noMove="1" noResize="1" noEditPoints="1" noAdjustHandles="1" noChangeArrowheads="1" noChangeShapeType="1" noTextEdit="1"/>
              </p:cNvSpPr>
              <p:nvPr/>
            </p:nvSpPr>
            <p:spPr>
              <a:xfrm>
                <a:off x="9298758" y="3984775"/>
                <a:ext cx="763200" cy="19836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B4665D7-6DF0-1496-86A9-35ECA87BA245}"/>
                  </a:ext>
                </a:extLst>
              </p:cNvPr>
              <p:cNvSpPr/>
              <p:nvPr/>
            </p:nvSpPr>
            <p:spPr>
              <a:xfrm>
                <a:off x="6013772" y="4475528"/>
                <a:ext cx="347614" cy="1006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3200" b="0" i="1" smtClean="0">
                          <a:latin typeface="Cambria Math" panose="02040503050406030204" pitchFamily="18" charset="0"/>
                        </a:rPr>
                        <m:t>𝑧</m:t>
                      </m:r>
                    </m:oMath>
                  </m:oMathPara>
                </a14:m>
                <a:endParaRPr lang="en-US" sz="3200" dirty="0"/>
              </a:p>
            </p:txBody>
          </p:sp>
        </mc:Choice>
        <mc:Fallback xmlns="">
          <p:sp>
            <p:nvSpPr>
              <p:cNvPr id="10" name="Rectangle 9">
                <a:extLst>
                  <a:ext uri="{FF2B5EF4-FFF2-40B4-BE49-F238E27FC236}">
                    <a16:creationId xmlns:a16="http://schemas.microsoft.com/office/drawing/2014/main" id="{EB4665D7-6DF0-1496-86A9-35ECA87BA245}"/>
                  </a:ext>
                </a:extLst>
              </p:cNvPr>
              <p:cNvSpPr>
                <a:spLocks noRot="1" noChangeAspect="1" noMove="1" noResize="1" noEditPoints="1" noAdjustHandles="1" noChangeArrowheads="1" noChangeShapeType="1" noTextEdit="1"/>
              </p:cNvSpPr>
              <p:nvPr/>
            </p:nvSpPr>
            <p:spPr>
              <a:xfrm>
                <a:off x="6013772" y="4475528"/>
                <a:ext cx="347614" cy="1006680"/>
              </a:xfrm>
              <a:prstGeom prst="rect">
                <a:avLst/>
              </a:prstGeom>
              <a:blipFill>
                <a:blip r:embed="rId7"/>
                <a:stretch>
                  <a:fillRect l="-17241"/>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7841025A-8D4A-E66F-C16B-99CEEC6239CE}"/>
              </a:ext>
            </a:extLst>
          </p:cNvPr>
          <p:cNvCxnSpPr>
            <a:cxnSpLocks/>
            <a:stCxn id="7" idx="3"/>
            <a:endCxn id="6" idx="2"/>
          </p:cNvCxnSpPr>
          <p:nvPr/>
        </p:nvCxnSpPr>
        <p:spPr>
          <a:xfrm>
            <a:off x="3142886" y="4968579"/>
            <a:ext cx="321765" cy="102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28A64127-2129-9FFD-F14F-3FA331441D68}"/>
              </a:ext>
            </a:extLst>
          </p:cNvPr>
          <p:cNvCxnSpPr>
            <a:cxnSpLocks/>
            <a:stCxn id="8" idx="2"/>
            <a:endCxn id="9" idx="1"/>
          </p:cNvCxnSpPr>
          <p:nvPr/>
        </p:nvCxnSpPr>
        <p:spPr>
          <a:xfrm flipV="1">
            <a:off x="9053121" y="4976575"/>
            <a:ext cx="245637" cy="22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D1AE95BA-0FE4-A130-88A2-37BF84F993EC}"/>
              </a:ext>
            </a:extLst>
          </p:cNvPr>
          <p:cNvCxnSpPr>
            <a:cxnSpLocks/>
            <a:stCxn id="6" idx="0"/>
            <a:endCxn id="10" idx="1"/>
          </p:cNvCxnSpPr>
          <p:nvPr/>
        </p:nvCxnSpPr>
        <p:spPr>
          <a:xfrm flipV="1">
            <a:off x="5478011" y="4978868"/>
            <a:ext cx="535761"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7B94CBC5-8311-4664-71D8-0D258C888126}"/>
              </a:ext>
            </a:extLst>
          </p:cNvPr>
          <p:cNvCxnSpPr>
            <a:cxnSpLocks/>
            <a:stCxn id="10" idx="3"/>
            <a:endCxn id="8" idx="0"/>
          </p:cNvCxnSpPr>
          <p:nvPr/>
        </p:nvCxnSpPr>
        <p:spPr>
          <a:xfrm>
            <a:off x="6361386" y="4978868"/>
            <a:ext cx="67837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4235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8CBDAE-E7CD-35B6-80F4-0EB38DE109BF}"/>
              </a:ext>
            </a:extLst>
          </p:cNvPr>
          <p:cNvSpPr>
            <a:spLocks noGrp="1"/>
          </p:cNvSpPr>
          <p:nvPr>
            <p:ph type="ftr" sz="quarter" idx="11"/>
          </p:nvPr>
        </p:nvSpPr>
        <p:spPr/>
        <p:txBody>
          <a:bodyPr/>
          <a:lstStyle/>
          <a:p>
            <a:r>
              <a:rPr lang="en-AU"/>
              <a:t>Deakin University CRICOS Provider Code: 00113B</a:t>
            </a:r>
            <a:endParaRPr lang="en-GB"/>
          </a:p>
        </p:txBody>
      </p:sp>
      <p:sp>
        <p:nvSpPr>
          <p:cNvPr id="3" name="Content Placeholder 2">
            <a:extLst>
              <a:ext uri="{FF2B5EF4-FFF2-40B4-BE49-F238E27FC236}">
                <a16:creationId xmlns:a16="http://schemas.microsoft.com/office/drawing/2014/main" id="{AAEB0279-A41D-78E4-8F89-784D4E84B1C9}"/>
              </a:ext>
            </a:extLst>
          </p:cNvPr>
          <p:cNvSpPr>
            <a:spLocks noGrp="1"/>
          </p:cNvSpPr>
          <p:nvPr>
            <p:ph sz="quarter" idx="12"/>
          </p:nvPr>
        </p:nvSpPr>
        <p:spPr/>
        <p:txBody>
          <a:bodyPr/>
          <a:lstStyle/>
          <a:p>
            <a:r>
              <a:rPr lang="en-US" dirty="0"/>
              <a:t>Using VAE, we define latent attributes in probabilistic terms</a:t>
            </a:r>
          </a:p>
        </p:txBody>
      </p:sp>
      <p:sp>
        <p:nvSpPr>
          <p:cNvPr id="4" name="Title 3">
            <a:extLst>
              <a:ext uri="{FF2B5EF4-FFF2-40B4-BE49-F238E27FC236}">
                <a16:creationId xmlns:a16="http://schemas.microsoft.com/office/drawing/2014/main" id="{FD50B8A1-2337-1B09-7BD0-5C70B12F03D3}"/>
              </a:ext>
            </a:extLst>
          </p:cNvPr>
          <p:cNvSpPr>
            <a:spLocks noGrp="1"/>
          </p:cNvSpPr>
          <p:nvPr>
            <p:ph type="title"/>
          </p:nvPr>
        </p:nvSpPr>
        <p:spPr/>
        <p:txBody>
          <a:bodyPr/>
          <a:lstStyle/>
          <a:p>
            <a:r>
              <a:rPr lang="en-US" dirty="0" err="1"/>
              <a:t>AutoEncoders</a:t>
            </a:r>
            <a:r>
              <a:rPr lang="en-US" dirty="0"/>
              <a:t> vs. VAE</a:t>
            </a:r>
          </a:p>
        </p:txBody>
      </p:sp>
      <p:sp>
        <p:nvSpPr>
          <p:cNvPr id="5" name="Slide Number Placeholder 4">
            <a:extLst>
              <a:ext uri="{FF2B5EF4-FFF2-40B4-BE49-F238E27FC236}">
                <a16:creationId xmlns:a16="http://schemas.microsoft.com/office/drawing/2014/main" id="{2299FB69-086C-8C87-354D-4DF28E4B43D0}"/>
              </a:ext>
            </a:extLst>
          </p:cNvPr>
          <p:cNvSpPr>
            <a:spLocks noGrp="1"/>
          </p:cNvSpPr>
          <p:nvPr>
            <p:ph type="sldNum" sz="quarter" idx="14"/>
          </p:nvPr>
        </p:nvSpPr>
        <p:spPr/>
        <p:txBody>
          <a:bodyPr/>
          <a:lstStyle/>
          <a:p>
            <a:fld id="{F5AEA0E0-5CC6-4BD0-905C-A0021E419432}" type="slidenum">
              <a:rPr lang="en-GB" smtClean="0"/>
              <a:pPr/>
              <a:t>29</a:t>
            </a:fld>
            <a:endParaRPr lang="en-GB" dirty="0"/>
          </a:p>
        </p:txBody>
      </p:sp>
      <p:pic>
        <p:nvPicPr>
          <p:cNvPr id="7" name="Picture 10">
            <a:extLst>
              <a:ext uri="{FF2B5EF4-FFF2-40B4-BE49-F238E27FC236}">
                <a16:creationId xmlns:a16="http://schemas.microsoft.com/office/drawing/2014/main" id="{650D8092-6B92-EA57-6F14-F34F7B6697B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914"/>
          <a:stretch/>
        </p:blipFill>
        <p:spPr bwMode="auto">
          <a:xfrm>
            <a:off x="2012320" y="4014497"/>
            <a:ext cx="1110290" cy="98880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Why Tom Cruise is not perfect | dentistryforchildren.com">
            <a:extLst>
              <a:ext uri="{FF2B5EF4-FFF2-40B4-BE49-F238E27FC236}">
                <a16:creationId xmlns:a16="http://schemas.microsoft.com/office/drawing/2014/main" id="{E5B032FA-8D96-AB33-C5CB-6BB65C0782A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4363" y="2933278"/>
            <a:ext cx="826203" cy="9914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y Does Tom Cruise Have the Same Facial Cuts in Every Movie?">
            <a:extLst>
              <a:ext uri="{FF2B5EF4-FFF2-40B4-BE49-F238E27FC236}">
                <a16:creationId xmlns:a16="http://schemas.microsoft.com/office/drawing/2014/main" id="{E64FCA23-1D44-02EE-8ADF-DC639C3F7A1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012320" y="5093081"/>
            <a:ext cx="1110290" cy="98404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38BDB72-8387-5F13-DFCF-7AFADA6F4187}"/>
              </a:ext>
            </a:extLst>
          </p:cNvPr>
          <p:cNvSpPr txBox="1"/>
          <p:nvPr/>
        </p:nvSpPr>
        <p:spPr>
          <a:xfrm>
            <a:off x="7602840" y="2166649"/>
            <a:ext cx="2332944" cy="646331"/>
          </a:xfrm>
          <a:prstGeom prst="rect">
            <a:avLst/>
          </a:prstGeom>
          <a:noFill/>
        </p:spPr>
        <p:txBody>
          <a:bodyPr wrap="square">
            <a:spAutoFit/>
          </a:bodyPr>
          <a:lstStyle/>
          <a:p>
            <a:pPr algn="ctr"/>
            <a:r>
              <a:rPr lang="en-US" b="1" dirty="0">
                <a:latin typeface="Book Antiqua" panose="02040602050305030304" pitchFamily="18" charset="0"/>
              </a:rPr>
              <a:t>VAE</a:t>
            </a:r>
          </a:p>
          <a:p>
            <a:pPr algn="ctr"/>
            <a:r>
              <a:rPr lang="en-US" dirty="0">
                <a:latin typeface="Book Antiqua" panose="02040602050305030304" pitchFamily="18" charset="0"/>
              </a:rPr>
              <a:t>Smile (probabilistic)</a:t>
            </a:r>
          </a:p>
        </p:txBody>
      </p:sp>
      <p:sp>
        <p:nvSpPr>
          <p:cNvPr id="19" name="TextBox 18">
            <a:extLst>
              <a:ext uri="{FF2B5EF4-FFF2-40B4-BE49-F238E27FC236}">
                <a16:creationId xmlns:a16="http://schemas.microsoft.com/office/drawing/2014/main" id="{5AC6677F-D55A-1C7E-529F-12B5118688FE}"/>
              </a:ext>
            </a:extLst>
          </p:cNvPr>
          <p:cNvSpPr txBox="1"/>
          <p:nvPr/>
        </p:nvSpPr>
        <p:spPr>
          <a:xfrm>
            <a:off x="4399719" y="2166649"/>
            <a:ext cx="2332944" cy="646331"/>
          </a:xfrm>
          <a:prstGeom prst="rect">
            <a:avLst/>
          </a:prstGeom>
          <a:noFill/>
        </p:spPr>
        <p:txBody>
          <a:bodyPr wrap="square">
            <a:spAutoFit/>
          </a:bodyPr>
          <a:lstStyle/>
          <a:p>
            <a:pPr algn="ctr"/>
            <a:r>
              <a:rPr lang="en-US" b="1" dirty="0">
                <a:latin typeface="Book Antiqua" panose="02040602050305030304" pitchFamily="18" charset="0"/>
              </a:rPr>
              <a:t>AE</a:t>
            </a:r>
          </a:p>
          <a:p>
            <a:pPr algn="ctr"/>
            <a:r>
              <a:rPr lang="en-US" dirty="0">
                <a:latin typeface="Book Antiqua" panose="02040602050305030304" pitchFamily="18" charset="0"/>
              </a:rPr>
              <a:t>Smile (discrete)</a:t>
            </a:r>
          </a:p>
        </p:txBody>
      </p:sp>
      <p:grpSp>
        <p:nvGrpSpPr>
          <p:cNvPr id="28" name="Group 27">
            <a:extLst>
              <a:ext uri="{FF2B5EF4-FFF2-40B4-BE49-F238E27FC236}">
                <a16:creationId xmlns:a16="http://schemas.microsoft.com/office/drawing/2014/main" id="{1B871EDB-A58A-D648-8577-B2E545C06F32}"/>
              </a:ext>
            </a:extLst>
          </p:cNvPr>
          <p:cNvGrpSpPr/>
          <p:nvPr/>
        </p:nvGrpSpPr>
        <p:grpSpPr>
          <a:xfrm>
            <a:off x="4646309" y="4510940"/>
            <a:ext cx="1912930" cy="510068"/>
            <a:chOff x="4548016" y="5751725"/>
            <a:chExt cx="1912930" cy="510068"/>
          </a:xfrm>
        </p:grpSpPr>
        <p:cxnSp>
          <p:nvCxnSpPr>
            <p:cNvPr id="23" name="Straight Connector 22">
              <a:extLst>
                <a:ext uri="{FF2B5EF4-FFF2-40B4-BE49-F238E27FC236}">
                  <a16:creationId xmlns:a16="http://schemas.microsoft.com/office/drawing/2014/main" id="{520D3792-5772-E187-9CEC-6E4E5B7B8A6C}"/>
                </a:ext>
              </a:extLst>
            </p:cNvPr>
            <p:cNvCxnSpPr/>
            <p:nvPr/>
          </p:nvCxnSpPr>
          <p:spPr>
            <a:xfrm>
              <a:off x="4751613" y="5807528"/>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97B33B93-7781-D520-774E-B0F01412FAFD}"/>
                </a:ext>
              </a:extLst>
            </p:cNvPr>
            <p:cNvSpPr txBox="1"/>
            <p:nvPr/>
          </p:nvSpPr>
          <p:spPr>
            <a:xfrm>
              <a:off x="4548016" y="5892461"/>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26" name="TextBox 25">
              <a:extLst>
                <a:ext uri="{FF2B5EF4-FFF2-40B4-BE49-F238E27FC236}">
                  <a16:creationId xmlns:a16="http://schemas.microsoft.com/office/drawing/2014/main" id="{DD4B9A39-C7F6-CE04-6197-6F3177E70D76}"/>
                </a:ext>
              </a:extLst>
            </p:cNvPr>
            <p:cNvSpPr txBox="1"/>
            <p:nvPr/>
          </p:nvSpPr>
          <p:spPr>
            <a:xfrm>
              <a:off x="6053753" y="5892461"/>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27" name="Oval 26">
              <a:extLst>
                <a:ext uri="{FF2B5EF4-FFF2-40B4-BE49-F238E27FC236}">
                  <a16:creationId xmlns:a16="http://schemas.microsoft.com/office/drawing/2014/main" id="{BA6204B3-7514-F989-2162-FF393B78D54B}"/>
                </a:ext>
              </a:extLst>
            </p:cNvPr>
            <p:cNvSpPr>
              <a:spLocks noChangeAspect="1"/>
            </p:cNvSpPr>
            <p:nvPr/>
          </p:nvSpPr>
          <p:spPr>
            <a:xfrm>
              <a:off x="5508300" y="5751725"/>
              <a:ext cx="129600" cy="1279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553F7F3D-72CB-189E-2719-2234A033C511}"/>
              </a:ext>
            </a:extLst>
          </p:cNvPr>
          <p:cNvGrpSpPr/>
          <p:nvPr/>
        </p:nvGrpSpPr>
        <p:grpSpPr>
          <a:xfrm>
            <a:off x="4652720" y="5591354"/>
            <a:ext cx="1912930" cy="510068"/>
            <a:chOff x="4548016" y="5751725"/>
            <a:chExt cx="1912930" cy="510068"/>
          </a:xfrm>
        </p:grpSpPr>
        <p:cxnSp>
          <p:nvCxnSpPr>
            <p:cNvPr id="31" name="Straight Connector 30">
              <a:extLst>
                <a:ext uri="{FF2B5EF4-FFF2-40B4-BE49-F238E27FC236}">
                  <a16:creationId xmlns:a16="http://schemas.microsoft.com/office/drawing/2014/main" id="{A3522447-80EB-AD7A-5335-4AAF64C20D5C}"/>
                </a:ext>
              </a:extLst>
            </p:cNvPr>
            <p:cNvCxnSpPr/>
            <p:nvPr/>
          </p:nvCxnSpPr>
          <p:spPr>
            <a:xfrm>
              <a:off x="4751613" y="5807528"/>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00392D5B-A3BD-A507-3F5C-F8BA1A5C7429}"/>
                </a:ext>
              </a:extLst>
            </p:cNvPr>
            <p:cNvSpPr txBox="1"/>
            <p:nvPr/>
          </p:nvSpPr>
          <p:spPr>
            <a:xfrm>
              <a:off x="4548016" y="5892461"/>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38" name="TextBox 37">
              <a:extLst>
                <a:ext uri="{FF2B5EF4-FFF2-40B4-BE49-F238E27FC236}">
                  <a16:creationId xmlns:a16="http://schemas.microsoft.com/office/drawing/2014/main" id="{F4E27132-F116-DCA1-8072-773020CAFDEB}"/>
                </a:ext>
              </a:extLst>
            </p:cNvPr>
            <p:cNvSpPr txBox="1"/>
            <p:nvPr/>
          </p:nvSpPr>
          <p:spPr>
            <a:xfrm>
              <a:off x="6053753" y="5892461"/>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39" name="Oval 38">
              <a:extLst>
                <a:ext uri="{FF2B5EF4-FFF2-40B4-BE49-F238E27FC236}">
                  <a16:creationId xmlns:a16="http://schemas.microsoft.com/office/drawing/2014/main" id="{EC3C0DD5-68F4-700C-3089-A39F76A1929F}"/>
                </a:ext>
              </a:extLst>
            </p:cNvPr>
            <p:cNvSpPr>
              <a:spLocks noChangeAspect="1"/>
            </p:cNvSpPr>
            <p:nvPr/>
          </p:nvSpPr>
          <p:spPr>
            <a:xfrm>
              <a:off x="4904142" y="5751725"/>
              <a:ext cx="129600" cy="1279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C0DAD52-104D-DF29-92F6-E27A0158B1FD}"/>
              </a:ext>
            </a:extLst>
          </p:cNvPr>
          <p:cNvGrpSpPr/>
          <p:nvPr/>
        </p:nvGrpSpPr>
        <p:grpSpPr>
          <a:xfrm>
            <a:off x="4659131" y="3414197"/>
            <a:ext cx="1912930" cy="526397"/>
            <a:chOff x="4548016" y="5735396"/>
            <a:chExt cx="1912930" cy="526397"/>
          </a:xfrm>
        </p:grpSpPr>
        <p:cxnSp>
          <p:nvCxnSpPr>
            <p:cNvPr id="42" name="Straight Connector 41">
              <a:extLst>
                <a:ext uri="{FF2B5EF4-FFF2-40B4-BE49-F238E27FC236}">
                  <a16:creationId xmlns:a16="http://schemas.microsoft.com/office/drawing/2014/main" id="{90BB630E-76D5-42ED-DBAA-DCFB003045C5}"/>
                </a:ext>
              </a:extLst>
            </p:cNvPr>
            <p:cNvCxnSpPr/>
            <p:nvPr/>
          </p:nvCxnSpPr>
          <p:spPr>
            <a:xfrm>
              <a:off x="4751613" y="5807528"/>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3B2AF522-3BC3-5ED1-F377-A9BF1C04576C}"/>
                </a:ext>
              </a:extLst>
            </p:cNvPr>
            <p:cNvSpPr txBox="1"/>
            <p:nvPr/>
          </p:nvSpPr>
          <p:spPr>
            <a:xfrm>
              <a:off x="4548016" y="5892461"/>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44" name="TextBox 43">
              <a:extLst>
                <a:ext uri="{FF2B5EF4-FFF2-40B4-BE49-F238E27FC236}">
                  <a16:creationId xmlns:a16="http://schemas.microsoft.com/office/drawing/2014/main" id="{71480CB5-8F8E-F844-F3CB-FB429A953337}"/>
                </a:ext>
              </a:extLst>
            </p:cNvPr>
            <p:cNvSpPr txBox="1"/>
            <p:nvPr/>
          </p:nvSpPr>
          <p:spPr>
            <a:xfrm>
              <a:off x="6053753" y="5892461"/>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45" name="Oval 44">
              <a:extLst>
                <a:ext uri="{FF2B5EF4-FFF2-40B4-BE49-F238E27FC236}">
                  <a16:creationId xmlns:a16="http://schemas.microsoft.com/office/drawing/2014/main" id="{3891FE67-D2BB-9388-B3CE-EB3C971FCF58}"/>
                </a:ext>
              </a:extLst>
            </p:cNvPr>
            <p:cNvSpPr>
              <a:spLocks noChangeAspect="1"/>
            </p:cNvSpPr>
            <p:nvPr/>
          </p:nvSpPr>
          <p:spPr>
            <a:xfrm>
              <a:off x="5963884" y="5735396"/>
              <a:ext cx="129600" cy="1279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1044">
            <a:extLst>
              <a:ext uri="{FF2B5EF4-FFF2-40B4-BE49-F238E27FC236}">
                <a16:creationId xmlns:a16="http://schemas.microsoft.com/office/drawing/2014/main" id="{E2CA2830-299B-A3D9-1F63-D94006F745AA}"/>
              </a:ext>
            </a:extLst>
          </p:cNvPr>
          <p:cNvGrpSpPr/>
          <p:nvPr/>
        </p:nvGrpSpPr>
        <p:grpSpPr>
          <a:xfrm>
            <a:off x="7812847" y="3073258"/>
            <a:ext cx="1912930" cy="867336"/>
            <a:chOff x="7812847" y="3073258"/>
            <a:chExt cx="1912930" cy="867336"/>
          </a:xfrm>
        </p:grpSpPr>
        <p:cxnSp>
          <p:nvCxnSpPr>
            <p:cNvPr id="48" name="Straight Connector 47">
              <a:extLst>
                <a:ext uri="{FF2B5EF4-FFF2-40B4-BE49-F238E27FC236}">
                  <a16:creationId xmlns:a16="http://schemas.microsoft.com/office/drawing/2014/main" id="{8F84C075-CC3A-5D5A-1DD8-44969B05F78F}"/>
                </a:ext>
              </a:extLst>
            </p:cNvPr>
            <p:cNvCxnSpPr/>
            <p:nvPr/>
          </p:nvCxnSpPr>
          <p:spPr>
            <a:xfrm>
              <a:off x="8016444" y="3486329"/>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6E59FC85-609D-EDE3-ACA5-8881B2133FD9}"/>
                </a:ext>
              </a:extLst>
            </p:cNvPr>
            <p:cNvSpPr txBox="1"/>
            <p:nvPr/>
          </p:nvSpPr>
          <p:spPr>
            <a:xfrm>
              <a:off x="7812847" y="3571262"/>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50" name="TextBox 49">
              <a:extLst>
                <a:ext uri="{FF2B5EF4-FFF2-40B4-BE49-F238E27FC236}">
                  <a16:creationId xmlns:a16="http://schemas.microsoft.com/office/drawing/2014/main" id="{D39516EF-3C76-FD2A-B429-3BE53BC303E6}"/>
                </a:ext>
              </a:extLst>
            </p:cNvPr>
            <p:cNvSpPr txBox="1"/>
            <p:nvPr/>
          </p:nvSpPr>
          <p:spPr>
            <a:xfrm>
              <a:off x="9318584" y="3571262"/>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1043" name="Freeform 1042">
              <a:extLst>
                <a:ext uri="{FF2B5EF4-FFF2-40B4-BE49-F238E27FC236}">
                  <a16:creationId xmlns:a16="http://schemas.microsoft.com/office/drawing/2014/main" id="{2C758E55-91A8-BC25-91E4-EABB5837E1D8}"/>
                </a:ext>
              </a:extLst>
            </p:cNvPr>
            <p:cNvSpPr/>
            <p:nvPr/>
          </p:nvSpPr>
          <p:spPr>
            <a:xfrm>
              <a:off x="8664930" y="3073258"/>
              <a:ext cx="857250" cy="428189"/>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7" name="Group 1046">
            <a:extLst>
              <a:ext uri="{FF2B5EF4-FFF2-40B4-BE49-F238E27FC236}">
                <a16:creationId xmlns:a16="http://schemas.microsoft.com/office/drawing/2014/main" id="{D802D70B-44EC-355E-04E9-88DBF5C4CD9C}"/>
              </a:ext>
            </a:extLst>
          </p:cNvPr>
          <p:cNvGrpSpPr/>
          <p:nvPr/>
        </p:nvGrpSpPr>
        <p:grpSpPr>
          <a:xfrm>
            <a:off x="7932088" y="5221654"/>
            <a:ext cx="1958911" cy="867336"/>
            <a:chOff x="7766866" y="3073258"/>
            <a:chExt cx="1958911" cy="867336"/>
          </a:xfrm>
        </p:grpSpPr>
        <p:cxnSp>
          <p:nvCxnSpPr>
            <p:cNvPr id="1049" name="Straight Connector 1048">
              <a:extLst>
                <a:ext uri="{FF2B5EF4-FFF2-40B4-BE49-F238E27FC236}">
                  <a16:creationId xmlns:a16="http://schemas.microsoft.com/office/drawing/2014/main" id="{8CC4EAC8-9804-4AF8-0FEF-B6857748C40D}"/>
                </a:ext>
              </a:extLst>
            </p:cNvPr>
            <p:cNvCxnSpPr/>
            <p:nvPr/>
          </p:nvCxnSpPr>
          <p:spPr>
            <a:xfrm>
              <a:off x="8016444" y="3486329"/>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1051" name="TextBox 1050">
              <a:extLst>
                <a:ext uri="{FF2B5EF4-FFF2-40B4-BE49-F238E27FC236}">
                  <a16:creationId xmlns:a16="http://schemas.microsoft.com/office/drawing/2014/main" id="{E9922B95-B823-9C4C-AFE5-D205C82977E4}"/>
                </a:ext>
              </a:extLst>
            </p:cNvPr>
            <p:cNvSpPr txBox="1"/>
            <p:nvPr/>
          </p:nvSpPr>
          <p:spPr>
            <a:xfrm>
              <a:off x="7812847" y="3571262"/>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1053" name="TextBox 1052">
              <a:extLst>
                <a:ext uri="{FF2B5EF4-FFF2-40B4-BE49-F238E27FC236}">
                  <a16:creationId xmlns:a16="http://schemas.microsoft.com/office/drawing/2014/main" id="{D0CFCFD1-BB76-3B53-355C-AFA62657B74E}"/>
                </a:ext>
              </a:extLst>
            </p:cNvPr>
            <p:cNvSpPr txBox="1"/>
            <p:nvPr/>
          </p:nvSpPr>
          <p:spPr>
            <a:xfrm>
              <a:off x="9318584" y="3571262"/>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1055" name="Freeform 1054">
              <a:extLst>
                <a:ext uri="{FF2B5EF4-FFF2-40B4-BE49-F238E27FC236}">
                  <a16:creationId xmlns:a16="http://schemas.microsoft.com/office/drawing/2014/main" id="{44E8B463-D56E-3CF9-F009-BF9F0C8E5E71}"/>
                </a:ext>
              </a:extLst>
            </p:cNvPr>
            <p:cNvSpPr/>
            <p:nvPr/>
          </p:nvSpPr>
          <p:spPr>
            <a:xfrm>
              <a:off x="7766866" y="3073258"/>
              <a:ext cx="857250" cy="428189"/>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7" name="Group 1056">
            <a:extLst>
              <a:ext uri="{FF2B5EF4-FFF2-40B4-BE49-F238E27FC236}">
                <a16:creationId xmlns:a16="http://schemas.microsoft.com/office/drawing/2014/main" id="{637DAAA4-986B-5530-9BFF-E372F91FEB0E}"/>
              </a:ext>
            </a:extLst>
          </p:cNvPr>
          <p:cNvGrpSpPr/>
          <p:nvPr/>
        </p:nvGrpSpPr>
        <p:grpSpPr>
          <a:xfrm>
            <a:off x="7971658" y="4280204"/>
            <a:ext cx="1912930" cy="867336"/>
            <a:chOff x="7812847" y="3073258"/>
            <a:chExt cx="1912930" cy="867336"/>
          </a:xfrm>
        </p:grpSpPr>
        <p:cxnSp>
          <p:nvCxnSpPr>
            <p:cNvPr id="1059" name="Straight Connector 1058">
              <a:extLst>
                <a:ext uri="{FF2B5EF4-FFF2-40B4-BE49-F238E27FC236}">
                  <a16:creationId xmlns:a16="http://schemas.microsoft.com/office/drawing/2014/main" id="{294C9FB2-8F2A-0E89-7E9A-898AAFB4422D}"/>
                </a:ext>
              </a:extLst>
            </p:cNvPr>
            <p:cNvCxnSpPr/>
            <p:nvPr/>
          </p:nvCxnSpPr>
          <p:spPr>
            <a:xfrm>
              <a:off x="8016444" y="3486329"/>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1061" name="TextBox 1060">
              <a:extLst>
                <a:ext uri="{FF2B5EF4-FFF2-40B4-BE49-F238E27FC236}">
                  <a16:creationId xmlns:a16="http://schemas.microsoft.com/office/drawing/2014/main" id="{1B5F59AF-46F6-8FF3-B5C0-826310A8D904}"/>
                </a:ext>
              </a:extLst>
            </p:cNvPr>
            <p:cNvSpPr txBox="1"/>
            <p:nvPr/>
          </p:nvSpPr>
          <p:spPr>
            <a:xfrm>
              <a:off x="7812847" y="3571262"/>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1064" name="TextBox 1063">
              <a:extLst>
                <a:ext uri="{FF2B5EF4-FFF2-40B4-BE49-F238E27FC236}">
                  <a16:creationId xmlns:a16="http://schemas.microsoft.com/office/drawing/2014/main" id="{2BCF2938-0AB7-0026-72E2-FF8A4538C73E}"/>
                </a:ext>
              </a:extLst>
            </p:cNvPr>
            <p:cNvSpPr txBox="1"/>
            <p:nvPr/>
          </p:nvSpPr>
          <p:spPr>
            <a:xfrm>
              <a:off x="9318584" y="3571262"/>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1066" name="Freeform 1065">
              <a:extLst>
                <a:ext uri="{FF2B5EF4-FFF2-40B4-BE49-F238E27FC236}">
                  <a16:creationId xmlns:a16="http://schemas.microsoft.com/office/drawing/2014/main" id="{4996C366-26A9-1388-F1A1-3DF68DCB9472}"/>
                </a:ext>
              </a:extLst>
            </p:cNvPr>
            <p:cNvSpPr/>
            <p:nvPr/>
          </p:nvSpPr>
          <p:spPr>
            <a:xfrm>
              <a:off x="8256714" y="3073258"/>
              <a:ext cx="857250" cy="428189"/>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0444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basketball, black, athletic game, dark&#10;&#10;Description automatically generated">
            <a:extLst>
              <a:ext uri="{FF2B5EF4-FFF2-40B4-BE49-F238E27FC236}">
                <a16:creationId xmlns:a16="http://schemas.microsoft.com/office/drawing/2014/main" id="{79F4F011-810B-FF7C-16D1-F9CB9C80CDC0}"/>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l="17307" r="17307"/>
          <a:stretch>
            <a:fillRect/>
          </a:stretch>
        </p:blipFill>
        <p:spPr/>
      </p:pic>
      <p:sp>
        <p:nvSpPr>
          <p:cNvPr id="3" name="Text Placeholder 2">
            <a:extLst>
              <a:ext uri="{FF2B5EF4-FFF2-40B4-BE49-F238E27FC236}">
                <a16:creationId xmlns:a16="http://schemas.microsoft.com/office/drawing/2014/main" id="{BF37F435-8EB7-A0E9-0078-C17A052F04EF}"/>
              </a:ext>
            </a:extLst>
          </p:cNvPr>
          <p:cNvSpPr>
            <a:spLocks noGrp="1"/>
          </p:cNvSpPr>
          <p:nvPr>
            <p:ph type="body" sz="quarter" idx="19"/>
          </p:nvPr>
        </p:nvSpPr>
        <p:spPr/>
        <p:txBody>
          <a:bodyPr/>
          <a:lstStyle/>
          <a:p>
            <a:endParaRPr lang="en-US"/>
          </a:p>
        </p:txBody>
      </p:sp>
      <p:sp>
        <p:nvSpPr>
          <p:cNvPr id="4" name="Footer Placeholder 3">
            <a:extLst>
              <a:ext uri="{FF2B5EF4-FFF2-40B4-BE49-F238E27FC236}">
                <a16:creationId xmlns:a16="http://schemas.microsoft.com/office/drawing/2014/main" id="{3F7BAA94-36F5-FCDF-ABA9-F4F27F997CC3}"/>
              </a:ext>
            </a:extLst>
          </p:cNvPr>
          <p:cNvSpPr>
            <a:spLocks noGrp="1"/>
          </p:cNvSpPr>
          <p:nvPr>
            <p:ph type="ftr" sz="quarter" idx="11"/>
          </p:nvPr>
        </p:nvSpPr>
        <p:spPr/>
        <p:txBody>
          <a:bodyPr/>
          <a:lstStyle/>
          <a:p>
            <a:r>
              <a:rPr lang="en-AU"/>
              <a:t>Deakin University CRICOS Provider Code: 00113B</a:t>
            </a:r>
            <a:endParaRPr lang="en-GB" dirty="0"/>
          </a:p>
        </p:txBody>
      </p:sp>
      <p:sp>
        <p:nvSpPr>
          <p:cNvPr id="5" name="Text Placeholder 4">
            <a:extLst>
              <a:ext uri="{FF2B5EF4-FFF2-40B4-BE49-F238E27FC236}">
                <a16:creationId xmlns:a16="http://schemas.microsoft.com/office/drawing/2014/main" id="{C740278F-1BF7-BB81-165F-F3F763322D44}"/>
              </a:ext>
            </a:extLst>
          </p:cNvPr>
          <p:cNvSpPr>
            <a:spLocks noGrp="1"/>
          </p:cNvSpPr>
          <p:nvPr>
            <p:ph type="body" sz="quarter" idx="13"/>
          </p:nvPr>
        </p:nvSpPr>
        <p:spPr/>
        <p:txBody>
          <a:bodyPr/>
          <a:lstStyle/>
          <a:p>
            <a:endParaRPr lang="en-US"/>
          </a:p>
        </p:txBody>
      </p:sp>
      <p:sp>
        <p:nvSpPr>
          <p:cNvPr id="6" name="Title 5">
            <a:extLst>
              <a:ext uri="{FF2B5EF4-FFF2-40B4-BE49-F238E27FC236}">
                <a16:creationId xmlns:a16="http://schemas.microsoft.com/office/drawing/2014/main" id="{B4CBFCA7-5D3D-5FA6-F503-601F259C3445}"/>
              </a:ext>
            </a:extLst>
          </p:cNvPr>
          <p:cNvSpPr>
            <a:spLocks noGrp="1"/>
          </p:cNvSpPr>
          <p:nvPr>
            <p:ph type="title"/>
          </p:nvPr>
        </p:nvSpPr>
        <p:spPr/>
        <p:txBody>
          <a:bodyPr/>
          <a:lstStyle/>
          <a:p>
            <a:r>
              <a:rPr lang="en-US" dirty="0"/>
              <a:t>Introduction</a:t>
            </a:r>
          </a:p>
        </p:txBody>
      </p:sp>
      <p:sp>
        <p:nvSpPr>
          <p:cNvPr id="7" name="Slide Number Placeholder 6">
            <a:extLst>
              <a:ext uri="{FF2B5EF4-FFF2-40B4-BE49-F238E27FC236}">
                <a16:creationId xmlns:a16="http://schemas.microsoft.com/office/drawing/2014/main" id="{4FDEEDFD-D4B7-E885-AC7F-19EB0BAB0765}"/>
              </a:ext>
            </a:extLst>
          </p:cNvPr>
          <p:cNvSpPr>
            <a:spLocks noGrp="1"/>
          </p:cNvSpPr>
          <p:nvPr>
            <p:ph type="sldNum" sz="quarter" idx="21"/>
          </p:nvPr>
        </p:nvSpPr>
        <p:spPr/>
        <p:txBody>
          <a:bodyPr/>
          <a:lstStyle/>
          <a:p>
            <a:fld id="{F5AEA0E0-5CC6-4BD0-905C-A0021E419432}" type="slidenum">
              <a:rPr lang="en-GB" smtClean="0"/>
              <a:pPr/>
              <a:t>3</a:t>
            </a:fld>
            <a:endParaRPr lang="en-GB" dirty="0"/>
          </a:p>
        </p:txBody>
      </p:sp>
    </p:spTree>
    <p:extLst>
      <p:ext uri="{BB962C8B-B14F-4D97-AF65-F5344CB8AC3E}">
        <p14:creationId xmlns:p14="http://schemas.microsoft.com/office/powerpoint/2010/main" val="2896571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51A465-6A6D-CB8B-66B4-E9909DC5E9F8}"/>
              </a:ext>
            </a:extLst>
          </p:cNvPr>
          <p:cNvSpPr>
            <a:spLocks noGrp="1"/>
          </p:cNvSpPr>
          <p:nvPr>
            <p:ph type="ftr" sz="quarter" idx="11"/>
          </p:nvPr>
        </p:nvSpPr>
        <p:spPr/>
        <p:txBody>
          <a:bodyPr/>
          <a:lstStyle/>
          <a:p>
            <a:r>
              <a:rPr lang="en-AU"/>
              <a:t>Deakin University CRICOS Provider Code: 00113B</a:t>
            </a:r>
            <a:endParaRPr lang="en-GB"/>
          </a:p>
        </p:txBody>
      </p:sp>
      <p:sp>
        <p:nvSpPr>
          <p:cNvPr id="3" name="Content Placeholder 2">
            <a:extLst>
              <a:ext uri="{FF2B5EF4-FFF2-40B4-BE49-F238E27FC236}">
                <a16:creationId xmlns:a16="http://schemas.microsoft.com/office/drawing/2014/main" id="{4832AA9D-3B58-E892-6703-565ADEC3B218}"/>
              </a:ext>
            </a:extLst>
          </p:cNvPr>
          <p:cNvSpPr>
            <a:spLocks noGrp="1"/>
          </p:cNvSpPr>
          <p:nvPr>
            <p:ph sz="quarter" idx="12"/>
          </p:nvPr>
        </p:nvSpPr>
        <p:spPr/>
        <p:txBody>
          <a:bodyPr>
            <a:normAutofit/>
          </a:bodyPr>
          <a:lstStyle/>
          <a:p>
            <a:r>
              <a:rPr lang="en-AU" sz="2000" dirty="0"/>
              <a:t>With this approach, we now represent each latent attribute for a given input as a probability distribution. When decoding, we will randomly sample from each latent state  distribution to generate a vector as input for the decoder</a:t>
            </a:r>
            <a:endParaRPr lang="en-US" sz="2000" dirty="0"/>
          </a:p>
        </p:txBody>
      </p:sp>
      <p:sp>
        <p:nvSpPr>
          <p:cNvPr id="4" name="Title 3">
            <a:extLst>
              <a:ext uri="{FF2B5EF4-FFF2-40B4-BE49-F238E27FC236}">
                <a16:creationId xmlns:a16="http://schemas.microsoft.com/office/drawing/2014/main" id="{A35AF6CC-3583-9764-98CC-826E8B519182}"/>
              </a:ext>
            </a:extLst>
          </p:cNvPr>
          <p:cNvSpPr>
            <a:spLocks noGrp="1"/>
          </p:cNvSpPr>
          <p:nvPr>
            <p:ph type="title"/>
          </p:nvPr>
        </p:nvSpPr>
        <p:spPr/>
        <p:txBody>
          <a:bodyPr/>
          <a:lstStyle/>
          <a:p>
            <a:r>
              <a:rPr lang="en-US" dirty="0"/>
              <a:t>What are the latent variables in VAE?</a:t>
            </a:r>
          </a:p>
        </p:txBody>
      </p:sp>
      <p:sp>
        <p:nvSpPr>
          <p:cNvPr id="5" name="Slide Number Placeholder 4">
            <a:extLst>
              <a:ext uri="{FF2B5EF4-FFF2-40B4-BE49-F238E27FC236}">
                <a16:creationId xmlns:a16="http://schemas.microsoft.com/office/drawing/2014/main" id="{B8E1E331-3071-F4C3-D1A1-B1CDA266E956}"/>
              </a:ext>
            </a:extLst>
          </p:cNvPr>
          <p:cNvSpPr>
            <a:spLocks noGrp="1"/>
          </p:cNvSpPr>
          <p:nvPr>
            <p:ph type="sldNum" sz="quarter" idx="14"/>
          </p:nvPr>
        </p:nvSpPr>
        <p:spPr/>
        <p:txBody>
          <a:bodyPr/>
          <a:lstStyle/>
          <a:p>
            <a:fld id="{F5AEA0E0-5CC6-4BD0-905C-A0021E419432}" type="slidenum">
              <a:rPr lang="en-GB" smtClean="0"/>
              <a:pPr/>
              <a:t>30</a:t>
            </a:fld>
            <a:endParaRPr lang="en-GB" dirty="0"/>
          </a:p>
        </p:txBody>
      </p:sp>
      <p:pic>
        <p:nvPicPr>
          <p:cNvPr id="2050" name="Picture 2" descr="Tom Cruise - Movies, Spouses &amp; Kids">
            <a:extLst>
              <a:ext uri="{FF2B5EF4-FFF2-40B4-BE49-F238E27FC236}">
                <a16:creationId xmlns:a16="http://schemas.microsoft.com/office/drawing/2014/main" id="{0E19D49F-7E23-4CF5-3E32-A90C82050B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1200" y="3843678"/>
            <a:ext cx="2087181" cy="15653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om Cruise - Movies, Spouses &amp; Kids">
            <a:extLst>
              <a:ext uri="{FF2B5EF4-FFF2-40B4-BE49-F238E27FC236}">
                <a16:creationId xmlns:a16="http://schemas.microsoft.com/office/drawing/2014/main" id="{0274246A-2BE8-C990-3D52-17DC437ACD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38094" y="3843678"/>
            <a:ext cx="2087181" cy="15653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ight Arrow 6">
                <a:extLst>
                  <a:ext uri="{FF2B5EF4-FFF2-40B4-BE49-F238E27FC236}">
                    <a16:creationId xmlns:a16="http://schemas.microsoft.com/office/drawing/2014/main" id="{9B895E75-7690-89FF-AA00-5C54196F8A35}"/>
                  </a:ext>
                </a:extLst>
              </p:cNvPr>
              <p:cNvSpPr/>
              <p:nvPr/>
            </p:nvSpPr>
            <p:spPr>
              <a:xfrm>
                <a:off x="2328381" y="3619691"/>
                <a:ext cx="1648142" cy="2013360"/>
              </a:xfrm>
              <a:prstGeom prst="rightArrow">
                <a:avLst/>
              </a:prstGeom>
            </p:spPr>
            <p:style>
              <a:lnRef idx="1">
                <a:schemeClr val="accent1"/>
              </a:lnRef>
              <a:fillRef idx="2">
                <a:schemeClr val="accent1"/>
              </a:fillRef>
              <a:effectRef idx="1">
                <a:schemeClr val="accent1"/>
              </a:effectRef>
              <a:fontRef idx="minor">
                <a:schemeClr val="dk1"/>
              </a:fontRef>
            </p:style>
            <p:txBody>
              <a:bodyPr vert="horz" lIns="0" tIns="0" rIns="0" bIns="0" rtlCol="0" anchor="ctr"/>
              <a:lstStyle/>
              <a:p>
                <a:pPr algn="ctr"/>
                <a:r>
                  <a:rPr lang="en-US" sz="1600" b="1" dirty="0">
                    <a:latin typeface="Book Antiqua" panose="02040602050305030304" pitchFamily="18" charset="0"/>
                  </a:rPr>
                  <a:t>Probabilistic Encoder</a:t>
                </a:r>
              </a:p>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AU" sz="1600" b="0" i="1" smtClean="0">
                              <a:latin typeface="Cambria Math" panose="02040503050406030204" pitchFamily="18" charset="0"/>
                            </a:rPr>
                            <m:t>𝑞</m:t>
                          </m:r>
                        </m:e>
                        <m:sub>
                          <m:r>
                            <a:rPr lang="en-US" sz="1600" i="1" smtClean="0">
                              <a:latin typeface="Cambria Math" panose="02040503050406030204" pitchFamily="18" charset="0"/>
                              <a:ea typeface="Cambria Math" panose="02040503050406030204" pitchFamily="18" charset="0"/>
                            </a:rPr>
                            <m:t>𝜙</m:t>
                          </m:r>
                        </m:sub>
                      </m:sSub>
                      <m:r>
                        <a:rPr lang="en-AU" sz="1600" b="0" i="1" smtClean="0">
                          <a:latin typeface="Cambria Math" panose="02040503050406030204" pitchFamily="18" charset="0"/>
                        </a:rPr>
                        <m:t>(</m:t>
                      </m:r>
                      <m:r>
                        <a:rPr lang="en-AU" sz="1600" b="0" i="1" smtClean="0">
                          <a:latin typeface="Cambria Math" panose="02040503050406030204" pitchFamily="18" charset="0"/>
                        </a:rPr>
                        <m:t>𝑧</m:t>
                      </m:r>
                      <m:r>
                        <a:rPr lang="en-AU" sz="1600" b="0" i="1" smtClean="0">
                          <a:latin typeface="Cambria Math" panose="02040503050406030204" pitchFamily="18" charset="0"/>
                        </a:rPr>
                        <m:t>|</m:t>
                      </m:r>
                      <m:r>
                        <a:rPr lang="en-AU" sz="1600" b="0" i="1" smtClean="0">
                          <a:latin typeface="Cambria Math" panose="02040503050406030204" pitchFamily="18" charset="0"/>
                        </a:rPr>
                        <m:t>𝑥</m:t>
                      </m:r>
                      <m:r>
                        <a:rPr lang="en-AU" sz="1600" b="0" i="1" smtClean="0">
                          <a:latin typeface="Cambria Math" panose="02040503050406030204" pitchFamily="18" charset="0"/>
                        </a:rPr>
                        <m:t>)</m:t>
                      </m:r>
                    </m:oMath>
                  </m:oMathPara>
                </a14:m>
                <a:endParaRPr lang="en-US" sz="1600" dirty="0">
                  <a:latin typeface="Book Antiqua" panose="02040602050305030304" pitchFamily="18" charset="0"/>
                </a:endParaRPr>
              </a:p>
            </p:txBody>
          </p:sp>
        </mc:Choice>
        <mc:Fallback xmlns="">
          <p:sp>
            <p:nvSpPr>
              <p:cNvPr id="7" name="Right Arrow 6">
                <a:extLst>
                  <a:ext uri="{FF2B5EF4-FFF2-40B4-BE49-F238E27FC236}">
                    <a16:creationId xmlns:a16="http://schemas.microsoft.com/office/drawing/2014/main" id="{9B895E75-7690-89FF-AA00-5C54196F8A35}"/>
                  </a:ext>
                </a:extLst>
              </p:cNvPr>
              <p:cNvSpPr>
                <a:spLocks noRot="1" noChangeAspect="1" noMove="1" noResize="1" noEditPoints="1" noAdjustHandles="1" noChangeArrowheads="1" noChangeShapeType="1" noTextEdit="1"/>
              </p:cNvSpPr>
              <p:nvPr/>
            </p:nvSpPr>
            <p:spPr>
              <a:xfrm>
                <a:off x="2328381" y="3619691"/>
                <a:ext cx="1648142" cy="2013360"/>
              </a:xfrm>
              <a:prstGeom prst="rightArrow">
                <a:avLst/>
              </a:prstGeom>
              <a:blipFill>
                <a:blip r:embed="rId3"/>
                <a:stretch>
                  <a:fillRect l="-6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ight Arrow 7">
                <a:extLst>
                  <a:ext uri="{FF2B5EF4-FFF2-40B4-BE49-F238E27FC236}">
                    <a16:creationId xmlns:a16="http://schemas.microsoft.com/office/drawing/2014/main" id="{03FFBF82-0EA3-B4E9-6E1D-CBADA7B0F02F}"/>
                  </a:ext>
                </a:extLst>
              </p:cNvPr>
              <p:cNvSpPr/>
              <p:nvPr/>
            </p:nvSpPr>
            <p:spPr>
              <a:xfrm>
                <a:off x="8413402" y="3625076"/>
                <a:ext cx="1624692" cy="2013360"/>
              </a:xfrm>
              <a:prstGeom prst="rightArrow">
                <a:avLst/>
              </a:prstGeom>
            </p:spPr>
            <p:style>
              <a:lnRef idx="1">
                <a:schemeClr val="accent4"/>
              </a:lnRef>
              <a:fillRef idx="2">
                <a:schemeClr val="accent4"/>
              </a:fillRef>
              <a:effectRef idx="1">
                <a:schemeClr val="accent4"/>
              </a:effectRef>
              <a:fontRef idx="minor">
                <a:schemeClr val="dk1"/>
              </a:fontRef>
            </p:style>
            <p:txBody>
              <a:bodyPr vert="horz" lIns="0" tIns="0" rIns="0" bIns="0" rtlCol="0" anchor="ctr"/>
              <a:lstStyle/>
              <a:p>
                <a:pPr algn="ctr"/>
                <a:r>
                  <a:rPr lang="en-US" sz="1600" b="1" dirty="0">
                    <a:latin typeface="Book Antiqua" panose="02040602050305030304" pitchFamily="18" charset="0"/>
                  </a:rPr>
                  <a:t>Probabilistic Decoder</a:t>
                </a:r>
              </a:p>
              <a:p>
                <a:pPr algn="ct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AU" sz="1600" i="1">
                              <a:latin typeface="Cambria Math" panose="02040503050406030204" pitchFamily="18" charset="0"/>
                            </a:rPr>
                            <m:t>𝑝</m:t>
                          </m:r>
                        </m:e>
                        <m:sub>
                          <m:r>
                            <a:rPr lang="en-US" sz="1600" i="1">
                              <a:latin typeface="Cambria Math" panose="02040503050406030204" pitchFamily="18" charset="0"/>
                              <a:ea typeface="Cambria Math" panose="02040503050406030204" pitchFamily="18" charset="0"/>
                            </a:rPr>
                            <m:t>𝜃</m:t>
                          </m:r>
                        </m:sub>
                      </m:sSub>
                      <m:r>
                        <a:rPr lang="en-AU" sz="1600" i="1">
                          <a:latin typeface="Cambria Math" panose="02040503050406030204" pitchFamily="18" charset="0"/>
                        </a:rPr>
                        <m:t>(</m:t>
                      </m:r>
                      <m:r>
                        <a:rPr lang="en-AU" sz="1600" i="1">
                          <a:latin typeface="Cambria Math" panose="02040503050406030204" pitchFamily="18" charset="0"/>
                        </a:rPr>
                        <m:t>𝑥</m:t>
                      </m:r>
                      <m:r>
                        <a:rPr lang="en-AU" sz="1600" i="1">
                          <a:latin typeface="Cambria Math" panose="02040503050406030204" pitchFamily="18" charset="0"/>
                        </a:rPr>
                        <m:t>|</m:t>
                      </m:r>
                      <m:r>
                        <a:rPr lang="en-AU" sz="1600" i="1">
                          <a:latin typeface="Cambria Math" panose="02040503050406030204" pitchFamily="18" charset="0"/>
                        </a:rPr>
                        <m:t>𝑧</m:t>
                      </m:r>
                      <m:r>
                        <a:rPr lang="en-AU" sz="1600" i="1">
                          <a:latin typeface="Cambria Math" panose="02040503050406030204" pitchFamily="18" charset="0"/>
                        </a:rPr>
                        <m:t>)</m:t>
                      </m:r>
                    </m:oMath>
                  </m:oMathPara>
                </a14:m>
                <a:endParaRPr lang="en-US" sz="1600" dirty="0">
                  <a:latin typeface="Book Antiqua" panose="02040602050305030304" pitchFamily="18" charset="0"/>
                </a:endParaRPr>
              </a:p>
            </p:txBody>
          </p:sp>
        </mc:Choice>
        <mc:Fallback xmlns="">
          <p:sp>
            <p:nvSpPr>
              <p:cNvPr id="8" name="Right Arrow 7">
                <a:extLst>
                  <a:ext uri="{FF2B5EF4-FFF2-40B4-BE49-F238E27FC236}">
                    <a16:creationId xmlns:a16="http://schemas.microsoft.com/office/drawing/2014/main" id="{03FFBF82-0EA3-B4E9-6E1D-CBADA7B0F02F}"/>
                  </a:ext>
                </a:extLst>
              </p:cNvPr>
              <p:cNvSpPr>
                <a:spLocks noRot="1" noChangeAspect="1" noMove="1" noResize="1" noEditPoints="1" noAdjustHandles="1" noChangeArrowheads="1" noChangeShapeType="1" noTextEdit="1"/>
              </p:cNvSpPr>
              <p:nvPr/>
            </p:nvSpPr>
            <p:spPr>
              <a:xfrm>
                <a:off x="8413402" y="3625076"/>
                <a:ext cx="1624692" cy="2013360"/>
              </a:xfrm>
              <a:prstGeom prst="rightArrow">
                <a:avLst/>
              </a:prstGeom>
              <a:blipFill>
                <a:blip r:embed="rId4"/>
                <a:stretch>
                  <a:fillRect l="-6923"/>
                </a:stretch>
              </a:blipFill>
            </p:spPr>
            <p:txBody>
              <a:bodyPr/>
              <a:lstStyle/>
              <a:p>
                <a:r>
                  <a:rPr lang="en-US">
                    <a:noFill/>
                  </a:rPr>
                  <a:t> </a:t>
                </a:r>
              </a:p>
            </p:txBody>
          </p:sp>
        </mc:Fallback>
      </mc:AlternateContent>
      <p:sp>
        <p:nvSpPr>
          <p:cNvPr id="11" name="Double Bracket 10">
            <a:extLst>
              <a:ext uri="{FF2B5EF4-FFF2-40B4-BE49-F238E27FC236}">
                <a16:creationId xmlns:a16="http://schemas.microsoft.com/office/drawing/2014/main" id="{00A1741E-D297-A94E-DD4D-08EA1BFF4EB5}"/>
              </a:ext>
            </a:extLst>
          </p:cNvPr>
          <p:cNvSpPr/>
          <p:nvPr/>
        </p:nvSpPr>
        <p:spPr>
          <a:xfrm>
            <a:off x="4049487" y="2854690"/>
            <a:ext cx="4269920" cy="3579587"/>
          </a:xfrm>
          <a:prstGeom prst="bracketPair">
            <a:avLst>
              <a:gd name="adj" fmla="val 6953"/>
            </a:avLst>
          </a:prstGeom>
        </p:spPr>
        <p:style>
          <a:lnRef idx="1">
            <a:schemeClr val="dk1"/>
          </a:lnRef>
          <a:fillRef idx="0">
            <a:schemeClr val="dk1"/>
          </a:fillRef>
          <a:effectRef idx="0">
            <a:schemeClr val="dk1"/>
          </a:effectRef>
          <a:fontRef idx="minor">
            <a:schemeClr val="tx1"/>
          </a:fontRef>
        </p:style>
        <p:txBody>
          <a:bodyPr rtlCol="0" anchor="ctr"/>
          <a:lstStyle/>
          <a:p>
            <a:pPr>
              <a:lnSpc>
                <a:spcPct val="200000"/>
              </a:lnSpc>
            </a:pPr>
            <a:r>
              <a:rPr lang="en-US" dirty="0">
                <a:latin typeface="Book Antiqua" panose="02040602050305030304" pitchFamily="18" charset="0"/>
              </a:rPr>
              <a:t>Smile:</a:t>
            </a:r>
          </a:p>
          <a:p>
            <a:pPr>
              <a:lnSpc>
                <a:spcPct val="200000"/>
              </a:lnSpc>
            </a:pPr>
            <a:r>
              <a:rPr lang="en-US" dirty="0" err="1">
                <a:latin typeface="Book Antiqua" panose="02040602050305030304" pitchFamily="18" charset="0"/>
              </a:rPr>
              <a:t>Skintone</a:t>
            </a:r>
            <a:r>
              <a:rPr lang="en-US" dirty="0">
                <a:latin typeface="Book Antiqua" panose="02040602050305030304" pitchFamily="18" charset="0"/>
              </a:rPr>
              <a:t>:</a:t>
            </a:r>
          </a:p>
          <a:p>
            <a:pPr>
              <a:lnSpc>
                <a:spcPct val="200000"/>
              </a:lnSpc>
            </a:pPr>
            <a:r>
              <a:rPr lang="en-US" dirty="0">
                <a:latin typeface="Book Antiqua" panose="02040602050305030304" pitchFamily="18" charset="0"/>
              </a:rPr>
              <a:t>Gender:</a:t>
            </a:r>
          </a:p>
          <a:p>
            <a:pPr>
              <a:lnSpc>
                <a:spcPct val="200000"/>
              </a:lnSpc>
            </a:pPr>
            <a:r>
              <a:rPr lang="en-US" dirty="0">
                <a:latin typeface="Book Antiqua" panose="02040602050305030304" pitchFamily="18" charset="0"/>
              </a:rPr>
              <a:t>Beard:</a:t>
            </a:r>
          </a:p>
          <a:p>
            <a:pPr>
              <a:lnSpc>
                <a:spcPct val="200000"/>
              </a:lnSpc>
            </a:pPr>
            <a:r>
              <a:rPr lang="en-US" dirty="0">
                <a:latin typeface="Book Antiqua" panose="02040602050305030304" pitchFamily="18" charset="0"/>
              </a:rPr>
              <a:t>Orientation: </a:t>
            </a:r>
          </a:p>
          <a:p>
            <a:pPr>
              <a:lnSpc>
                <a:spcPct val="200000"/>
              </a:lnSpc>
            </a:pPr>
            <a:r>
              <a:rPr lang="en-US" dirty="0">
                <a:latin typeface="Book Antiqua" panose="02040602050305030304" pitchFamily="18" charset="0"/>
              </a:rPr>
              <a:t>Hair:</a:t>
            </a:r>
          </a:p>
        </p:txBody>
      </p:sp>
      <p:grpSp>
        <p:nvGrpSpPr>
          <p:cNvPr id="9" name="Group 8">
            <a:extLst>
              <a:ext uri="{FF2B5EF4-FFF2-40B4-BE49-F238E27FC236}">
                <a16:creationId xmlns:a16="http://schemas.microsoft.com/office/drawing/2014/main" id="{A3835845-4CEC-BB4E-5B52-99137ED8C04B}"/>
              </a:ext>
            </a:extLst>
          </p:cNvPr>
          <p:cNvGrpSpPr/>
          <p:nvPr/>
        </p:nvGrpSpPr>
        <p:grpSpPr>
          <a:xfrm>
            <a:off x="5587700" y="2952979"/>
            <a:ext cx="1912930" cy="867336"/>
            <a:chOff x="7812847" y="3073258"/>
            <a:chExt cx="1912930" cy="867336"/>
          </a:xfrm>
        </p:grpSpPr>
        <p:cxnSp>
          <p:nvCxnSpPr>
            <p:cNvPr id="10" name="Straight Connector 9">
              <a:extLst>
                <a:ext uri="{FF2B5EF4-FFF2-40B4-BE49-F238E27FC236}">
                  <a16:creationId xmlns:a16="http://schemas.microsoft.com/office/drawing/2014/main" id="{81AC95B6-AFB4-00CD-FA90-970568BE9B09}"/>
                </a:ext>
              </a:extLst>
            </p:cNvPr>
            <p:cNvCxnSpPr/>
            <p:nvPr/>
          </p:nvCxnSpPr>
          <p:spPr>
            <a:xfrm>
              <a:off x="8016444" y="3486329"/>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8FB68650-FE1E-8CBB-A28B-D4C289B8A3CE}"/>
                </a:ext>
              </a:extLst>
            </p:cNvPr>
            <p:cNvSpPr txBox="1"/>
            <p:nvPr/>
          </p:nvSpPr>
          <p:spPr>
            <a:xfrm>
              <a:off x="7812847" y="3571262"/>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13" name="TextBox 12">
              <a:extLst>
                <a:ext uri="{FF2B5EF4-FFF2-40B4-BE49-F238E27FC236}">
                  <a16:creationId xmlns:a16="http://schemas.microsoft.com/office/drawing/2014/main" id="{AB762671-4ED5-1269-3D2E-FA5DC7AC50FF}"/>
                </a:ext>
              </a:extLst>
            </p:cNvPr>
            <p:cNvSpPr txBox="1"/>
            <p:nvPr/>
          </p:nvSpPr>
          <p:spPr>
            <a:xfrm>
              <a:off x="9318584" y="3571262"/>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14" name="Freeform 13">
              <a:extLst>
                <a:ext uri="{FF2B5EF4-FFF2-40B4-BE49-F238E27FC236}">
                  <a16:creationId xmlns:a16="http://schemas.microsoft.com/office/drawing/2014/main" id="{BE7041EC-C866-334B-55E3-37B40C1A613F}"/>
                </a:ext>
              </a:extLst>
            </p:cNvPr>
            <p:cNvSpPr/>
            <p:nvPr/>
          </p:nvSpPr>
          <p:spPr>
            <a:xfrm>
              <a:off x="8664930" y="3073258"/>
              <a:ext cx="857250" cy="428189"/>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760FF9A-48A5-7BAA-D3EE-BEBB51E360EF}"/>
              </a:ext>
            </a:extLst>
          </p:cNvPr>
          <p:cNvGrpSpPr/>
          <p:nvPr/>
        </p:nvGrpSpPr>
        <p:grpSpPr>
          <a:xfrm>
            <a:off x="5587700" y="3577768"/>
            <a:ext cx="1912930" cy="867336"/>
            <a:chOff x="7812847" y="3073258"/>
            <a:chExt cx="1912930" cy="867336"/>
          </a:xfrm>
        </p:grpSpPr>
        <p:cxnSp>
          <p:nvCxnSpPr>
            <p:cNvPr id="16" name="Straight Connector 15">
              <a:extLst>
                <a:ext uri="{FF2B5EF4-FFF2-40B4-BE49-F238E27FC236}">
                  <a16:creationId xmlns:a16="http://schemas.microsoft.com/office/drawing/2014/main" id="{E8AA7587-FD35-A17B-8EDC-82EB5DD6D0C0}"/>
                </a:ext>
              </a:extLst>
            </p:cNvPr>
            <p:cNvCxnSpPr/>
            <p:nvPr/>
          </p:nvCxnSpPr>
          <p:spPr>
            <a:xfrm>
              <a:off x="8016444" y="3486329"/>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C62723F6-0E5B-27A4-4954-8D7C1033F3D0}"/>
                </a:ext>
              </a:extLst>
            </p:cNvPr>
            <p:cNvSpPr txBox="1"/>
            <p:nvPr/>
          </p:nvSpPr>
          <p:spPr>
            <a:xfrm>
              <a:off x="7812847" y="3571262"/>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18" name="TextBox 17">
              <a:extLst>
                <a:ext uri="{FF2B5EF4-FFF2-40B4-BE49-F238E27FC236}">
                  <a16:creationId xmlns:a16="http://schemas.microsoft.com/office/drawing/2014/main" id="{A86DEB68-762F-2883-AC6D-E9532B5CCEBC}"/>
                </a:ext>
              </a:extLst>
            </p:cNvPr>
            <p:cNvSpPr txBox="1"/>
            <p:nvPr/>
          </p:nvSpPr>
          <p:spPr>
            <a:xfrm>
              <a:off x="9318584" y="3571262"/>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19" name="Freeform 18">
              <a:extLst>
                <a:ext uri="{FF2B5EF4-FFF2-40B4-BE49-F238E27FC236}">
                  <a16:creationId xmlns:a16="http://schemas.microsoft.com/office/drawing/2014/main" id="{72B87B4C-8B64-40D2-9F42-6177B2160A77}"/>
                </a:ext>
              </a:extLst>
            </p:cNvPr>
            <p:cNvSpPr/>
            <p:nvPr/>
          </p:nvSpPr>
          <p:spPr>
            <a:xfrm>
              <a:off x="8240388" y="3073258"/>
              <a:ext cx="857250" cy="428189"/>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E8500441-84DD-DE33-1B20-090C4781A14E}"/>
              </a:ext>
            </a:extLst>
          </p:cNvPr>
          <p:cNvGrpSpPr/>
          <p:nvPr/>
        </p:nvGrpSpPr>
        <p:grpSpPr>
          <a:xfrm>
            <a:off x="5587700" y="4145455"/>
            <a:ext cx="1912930" cy="867336"/>
            <a:chOff x="7812847" y="3073258"/>
            <a:chExt cx="1912930" cy="867336"/>
          </a:xfrm>
        </p:grpSpPr>
        <p:cxnSp>
          <p:nvCxnSpPr>
            <p:cNvPr id="21" name="Straight Connector 20">
              <a:extLst>
                <a:ext uri="{FF2B5EF4-FFF2-40B4-BE49-F238E27FC236}">
                  <a16:creationId xmlns:a16="http://schemas.microsoft.com/office/drawing/2014/main" id="{FB7DD2E3-11B2-9539-D1C6-AEAC74284AEE}"/>
                </a:ext>
              </a:extLst>
            </p:cNvPr>
            <p:cNvCxnSpPr/>
            <p:nvPr/>
          </p:nvCxnSpPr>
          <p:spPr>
            <a:xfrm>
              <a:off x="8016444" y="3486329"/>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FAA296D0-FD1A-B74D-611B-0E8036435A3D}"/>
                </a:ext>
              </a:extLst>
            </p:cNvPr>
            <p:cNvSpPr txBox="1"/>
            <p:nvPr/>
          </p:nvSpPr>
          <p:spPr>
            <a:xfrm>
              <a:off x="7812847" y="3571262"/>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23" name="TextBox 22">
              <a:extLst>
                <a:ext uri="{FF2B5EF4-FFF2-40B4-BE49-F238E27FC236}">
                  <a16:creationId xmlns:a16="http://schemas.microsoft.com/office/drawing/2014/main" id="{5E09BC85-6C7A-85A3-7B79-9CE7BD8DC174}"/>
                </a:ext>
              </a:extLst>
            </p:cNvPr>
            <p:cNvSpPr txBox="1"/>
            <p:nvPr/>
          </p:nvSpPr>
          <p:spPr>
            <a:xfrm>
              <a:off x="9318584" y="3571262"/>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24" name="Freeform 23">
              <a:extLst>
                <a:ext uri="{FF2B5EF4-FFF2-40B4-BE49-F238E27FC236}">
                  <a16:creationId xmlns:a16="http://schemas.microsoft.com/office/drawing/2014/main" id="{9DF448DA-6884-BF10-FE98-830825AF486C}"/>
                </a:ext>
              </a:extLst>
            </p:cNvPr>
            <p:cNvSpPr/>
            <p:nvPr/>
          </p:nvSpPr>
          <p:spPr>
            <a:xfrm>
              <a:off x="8534301" y="3073258"/>
              <a:ext cx="857250" cy="428189"/>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6B592836-3678-4DC5-8D14-91DB9EDF55B0}"/>
              </a:ext>
            </a:extLst>
          </p:cNvPr>
          <p:cNvGrpSpPr/>
          <p:nvPr/>
        </p:nvGrpSpPr>
        <p:grpSpPr>
          <a:xfrm>
            <a:off x="5549877" y="4697782"/>
            <a:ext cx="1950753" cy="867336"/>
            <a:chOff x="7775024" y="3073258"/>
            <a:chExt cx="1950753" cy="867336"/>
          </a:xfrm>
        </p:grpSpPr>
        <p:cxnSp>
          <p:nvCxnSpPr>
            <p:cNvPr id="26" name="Straight Connector 25">
              <a:extLst>
                <a:ext uri="{FF2B5EF4-FFF2-40B4-BE49-F238E27FC236}">
                  <a16:creationId xmlns:a16="http://schemas.microsoft.com/office/drawing/2014/main" id="{79B44FA3-3CA4-91D0-5B7F-562D89D62A9C}"/>
                </a:ext>
              </a:extLst>
            </p:cNvPr>
            <p:cNvCxnSpPr/>
            <p:nvPr/>
          </p:nvCxnSpPr>
          <p:spPr>
            <a:xfrm>
              <a:off x="8016444" y="3486329"/>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ADE1BD66-6D4B-722A-8FC6-CB9B6090CB46}"/>
                </a:ext>
              </a:extLst>
            </p:cNvPr>
            <p:cNvSpPr txBox="1"/>
            <p:nvPr/>
          </p:nvSpPr>
          <p:spPr>
            <a:xfrm>
              <a:off x="7812847" y="3571262"/>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28" name="TextBox 27">
              <a:extLst>
                <a:ext uri="{FF2B5EF4-FFF2-40B4-BE49-F238E27FC236}">
                  <a16:creationId xmlns:a16="http://schemas.microsoft.com/office/drawing/2014/main" id="{D4017AC9-ED2F-2293-3976-95C9B4F2612D}"/>
                </a:ext>
              </a:extLst>
            </p:cNvPr>
            <p:cNvSpPr txBox="1"/>
            <p:nvPr/>
          </p:nvSpPr>
          <p:spPr>
            <a:xfrm>
              <a:off x="9318584" y="3571262"/>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29" name="Freeform 28">
              <a:extLst>
                <a:ext uri="{FF2B5EF4-FFF2-40B4-BE49-F238E27FC236}">
                  <a16:creationId xmlns:a16="http://schemas.microsoft.com/office/drawing/2014/main" id="{2C0402FF-8D06-2DC4-7FFF-A8893D5BCBEF}"/>
                </a:ext>
              </a:extLst>
            </p:cNvPr>
            <p:cNvSpPr/>
            <p:nvPr/>
          </p:nvSpPr>
          <p:spPr>
            <a:xfrm>
              <a:off x="7775024" y="3073258"/>
              <a:ext cx="857250" cy="428189"/>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0B04DC23-E6B5-1F54-9847-0046F32A053D}"/>
              </a:ext>
            </a:extLst>
          </p:cNvPr>
          <p:cNvGrpSpPr/>
          <p:nvPr/>
        </p:nvGrpSpPr>
        <p:grpSpPr>
          <a:xfrm>
            <a:off x="5587700" y="5220502"/>
            <a:ext cx="1912930" cy="867336"/>
            <a:chOff x="7812847" y="3073258"/>
            <a:chExt cx="1912930" cy="867336"/>
          </a:xfrm>
        </p:grpSpPr>
        <p:cxnSp>
          <p:nvCxnSpPr>
            <p:cNvPr id="31" name="Straight Connector 30">
              <a:extLst>
                <a:ext uri="{FF2B5EF4-FFF2-40B4-BE49-F238E27FC236}">
                  <a16:creationId xmlns:a16="http://schemas.microsoft.com/office/drawing/2014/main" id="{83DA3493-FBD4-E3B0-674E-A23EDA57A6C5}"/>
                </a:ext>
              </a:extLst>
            </p:cNvPr>
            <p:cNvCxnSpPr/>
            <p:nvPr/>
          </p:nvCxnSpPr>
          <p:spPr>
            <a:xfrm>
              <a:off x="8016444" y="3486329"/>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197DED1A-0C06-FBCE-3CC0-22ED430C70E9}"/>
                </a:ext>
              </a:extLst>
            </p:cNvPr>
            <p:cNvSpPr txBox="1"/>
            <p:nvPr/>
          </p:nvSpPr>
          <p:spPr>
            <a:xfrm>
              <a:off x="7812847" y="3571262"/>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33" name="TextBox 32">
              <a:extLst>
                <a:ext uri="{FF2B5EF4-FFF2-40B4-BE49-F238E27FC236}">
                  <a16:creationId xmlns:a16="http://schemas.microsoft.com/office/drawing/2014/main" id="{0EFB3A20-0F30-931F-98AD-EA1D6CE4C206}"/>
                </a:ext>
              </a:extLst>
            </p:cNvPr>
            <p:cNvSpPr txBox="1"/>
            <p:nvPr/>
          </p:nvSpPr>
          <p:spPr>
            <a:xfrm>
              <a:off x="9318584" y="3571262"/>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34" name="Freeform 33">
              <a:extLst>
                <a:ext uri="{FF2B5EF4-FFF2-40B4-BE49-F238E27FC236}">
                  <a16:creationId xmlns:a16="http://schemas.microsoft.com/office/drawing/2014/main" id="{5B723A6E-089A-E2EE-04E8-5519AD210BA8}"/>
                </a:ext>
              </a:extLst>
            </p:cNvPr>
            <p:cNvSpPr/>
            <p:nvPr/>
          </p:nvSpPr>
          <p:spPr>
            <a:xfrm>
              <a:off x="8444494" y="3073258"/>
              <a:ext cx="857250" cy="428189"/>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39C42F41-B766-789E-4117-E344CD8BA29F}"/>
              </a:ext>
            </a:extLst>
          </p:cNvPr>
          <p:cNvGrpSpPr/>
          <p:nvPr/>
        </p:nvGrpSpPr>
        <p:grpSpPr>
          <a:xfrm>
            <a:off x="5587700" y="5774284"/>
            <a:ext cx="1912930" cy="867336"/>
            <a:chOff x="7812847" y="3073258"/>
            <a:chExt cx="1912930" cy="867336"/>
          </a:xfrm>
        </p:grpSpPr>
        <p:cxnSp>
          <p:nvCxnSpPr>
            <p:cNvPr id="36" name="Straight Connector 35">
              <a:extLst>
                <a:ext uri="{FF2B5EF4-FFF2-40B4-BE49-F238E27FC236}">
                  <a16:creationId xmlns:a16="http://schemas.microsoft.com/office/drawing/2014/main" id="{2A9D2BBE-5165-D28D-77AA-FB0A5AC33C89}"/>
                </a:ext>
              </a:extLst>
            </p:cNvPr>
            <p:cNvCxnSpPr/>
            <p:nvPr/>
          </p:nvCxnSpPr>
          <p:spPr>
            <a:xfrm>
              <a:off x="8016444" y="3486329"/>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E3F2F506-2CAB-884E-FAAA-1F6C2504F544}"/>
                </a:ext>
              </a:extLst>
            </p:cNvPr>
            <p:cNvSpPr txBox="1"/>
            <p:nvPr/>
          </p:nvSpPr>
          <p:spPr>
            <a:xfrm>
              <a:off x="7812847" y="3571262"/>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38" name="TextBox 37">
              <a:extLst>
                <a:ext uri="{FF2B5EF4-FFF2-40B4-BE49-F238E27FC236}">
                  <a16:creationId xmlns:a16="http://schemas.microsoft.com/office/drawing/2014/main" id="{8D5F7A86-97DA-674B-2D95-0F348BC42A46}"/>
                </a:ext>
              </a:extLst>
            </p:cNvPr>
            <p:cNvSpPr txBox="1"/>
            <p:nvPr/>
          </p:nvSpPr>
          <p:spPr>
            <a:xfrm>
              <a:off x="9318584" y="3571262"/>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39" name="Freeform 38">
              <a:extLst>
                <a:ext uri="{FF2B5EF4-FFF2-40B4-BE49-F238E27FC236}">
                  <a16:creationId xmlns:a16="http://schemas.microsoft.com/office/drawing/2014/main" id="{CC8C90DB-E613-19DD-F2D0-72BA7C954001}"/>
                </a:ext>
              </a:extLst>
            </p:cNvPr>
            <p:cNvSpPr/>
            <p:nvPr/>
          </p:nvSpPr>
          <p:spPr>
            <a:xfrm>
              <a:off x="8240388" y="3073258"/>
              <a:ext cx="857250" cy="428189"/>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ounded Rectangle 39">
            <a:extLst>
              <a:ext uri="{FF2B5EF4-FFF2-40B4-BE49-F238E27FC236}">
                <a16:creationId xmlns:a16="http://schemas.microsoft.com/office/drawing/2014/main" id="{5789AF18-0015-3DA8-5314-B52FCAABD4DF}"/>
              </a:ext>
            </a:extLst>
          </p:cNvPr>
          <p:cNvSpPr/>
          <p:nvPr/>
        </p:nvSpPr>
        <p:spPr>
          <a:xfrm>
            <a:off x="8149579" y="5931214"/>
            <a:ext cx="2024743" cy="6338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Generative model</a:t>
            </a:r>
          </a:p>
        </p:txBody>
      </p:sp>
      <p:sp>
        <p:nvSpPr>
          <p:cNvPr id="41" name="Rounded Rectangle 40">
            <a:extLst>
              <a:ext uri="{FF2B5EF4-FFF2-40B4-BE49-F238E27FC236}">
                <a16:creationId xmlns:a16="http://schemas.microsoft.com/office/drawing/2014/main" id="{CE28D4F7-561D-EEF0-0AD5-DCC77B455804}"/>
              </a:ext>
            </a:extLst>
          </p:cNvPr>
          <p:cNvSpPr/>
          <p:nvPr/>
        </p:nvSpPr>
        <p:spPr>
          <a:xfrm>
            <a:off x="1900784" y="5860346"/>
            <a:ext cx="2024743" cy="6338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Recognition model</a:t>
            </a:r>
          </a:p>
        </p:txBody>
      </p:sp>
      <p:sp>
        <p:nvSpPr>
          <p:cNvPr id="43" name="Oval 42">
            <a:extLst>
              <a:ext uri="{FF2B5EF4-FFF2-40B4-BE49-F238E27FC236}">
                <a16:creationId xmlns:a16="http://schemas.microsoft.com/office/drawing/2014/main" id="{1DA26C3E-5525-5CA3-F5DC-C9929AAACD9B}"/>
              </a:ext>
            </a:extLst>
          </p:cNvPr>
          <p:cNvSpPr>
            <a:spLocks noChangeAspect="1"/>
          </p:cNvSpPr>
          <p:nvPr/>
        </p:nvSpPr>
        <p:spPr>
          <a:xfrm>
            <a:off x="6866456" y="3293390"/>
            <a:ext cx="129600" cy="1279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1EA6E51-ADD1-9968-2F8C-901336123BF8}"/>
              </a:ext>
            </a:extLst>
          </p:cNvPr>
          <p:cNvSpPr>
            <a:spLocks noChangeAspect="1"/>
          </p:cNvSpPr>
          <p:nvPr/>
        </p:nvSpPr>
        <p:spPr>
          <a:xfrm>
            <a:off x="6413097" y="3918001"/>
            <a:ext cx="129600" cy="1279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A6E7BE8-CFE3-213A-0657-CC715403B4B7}"/>
              </a:ext>
            </a:extLst>
          </p:cNvPr>
          <p:cNvSpPr>
            <a:spLocks noChangeAspect="1"/>
          </p:cNvSpPr>
          <p:nvPr/>
        </p:nvSpPr>
        <p:spPr>
          <a:xfrm>
            <a:off x="6768445" y="4469958"/>
            <a:ext cx="129600" cy="1279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6BEE340-16D2-3E93-DC7E-9FCCA58C4ECA}"/>
              </a:ext>
            </a:extLst>
          </p:cNvPr>
          <p:cNvSpPr>
            <a:spLocks noChangeAspect="1"/>
          </p:cNvSpPr>
          <p:nvPr/>
        </p:nvSpPr>
        <p:spPr>
          <a:xfrm>
            <a:off x="5950441" y="5022587"/>
            <a:ext cx="129600" cy="1279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396EF6A-11AA-60B1-DDFA-0576BB9470F8}"/>
              </a:ext>
            </a:extLst>
          </p:cNvPr>
          <p:cNvSpPr>
            <a:spLocks noChangeAspect="1"/>
          </p:cNvSpPr>
          <p:nvPr/>
        </p:nvSpPr>
        <p:spPr>
          <a:xfrm>
            <a:off x="6642928" y="5557759"/>
            <a:ext cx="129600" cy="1279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3CBA6F6-18F2-0517-6910-77921DD6A6F6}"/>
              </a:ext>
            </a:extLst>
          </p:cNvPr>
          <p:cNvSpPr>
            <a:spLocks noChangeAspect="1"/>
          </p:cNvSpPr>
          <p:nvPr/>
        </p:nvSpPr>
        <p:spPr>
          <a:xfrm>
            <a:off x="6407127" y="6126232"/>
            <a:ext cx="129600" cy="1279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33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0" grpId="0" animBg="1"/>
      <p:bldP spid="41" grpId="0" animBg="1"/>
      <p:bldP spid="43" grpId="0" animBg="1"/>
      <p:bldP spid="44" grpId="0" animBg="1"/>
      <p:bldP spid="45" grpId="0" animBg="1"/>
      <p:bldP spid="46" grpId="0" animBg="1"/>
      <p:bldP spid="47" grpId="0" animBg="1"/>
      <p:bldP spid="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51A465-6A6D-CB8B-66B4-E9909DC5E9F8}"/>
              </a:ext>
            </a:extLst>
          </p:cNvPr>
          <p:cNvSpPr>
            <a:spLocks noGrp="1"/>
          </p:cNvSpPr>
          <p:nvPr>
            <p:ph type="ftr" sz="quarter" idx="11"/>
          </p:nvPr>
        </p:nvSpPr>
        <p:spPr/>
        <p:txBody>
          <a:bodyPr/>
          <a:lstStyle/>
          <a:p>
            <a:r>
              <a:rPr lang="en-AU" dirty="0"/>
              <a:t>Deakin University CRICOS Provider Code: 00113B</a:t>
            </a:r>
            <a:endParaRPr lang="en-GB" dirty="0"/>
          </a:p>
        </p:txBody>
      </p:sp>
      <p:sp>
        <p:nvSpPr>
          <p:cNvPr id="3" name="Content Placeholder 2">
            <a:extLst>
              <a:ext uri="{FF2B5EF4-FFF2-40B4-BE49-F238E27FC236}">
                <a16:creationId xmlns:a16="http://schemas.microsoft.com/office/drawing/2014/main" id="{4832AA9D-3B58-E892-6703-565ADEC3B218}"/>
              </a:ext>
            </a:extLst>
          </p:cNvPr>
          <p:cNvSpPr>
            <a:spLocks noGrp="1"/>
          </p:cNvSpPr>
          <p:nvPr>
            <p:ph sz="quarter" idx="12"/>
          </p:nvPr>
        </p:nvSpPr>
        <p:spPr/>
        <p:txBody>
          <a:bodyPr>
            <a:normAutofit/>
          </a:bodyPr>
          <a:lstStyle/>
          <a:p>
            <a:r>
              <a:rPr lang="en-AU" sz="2000" dirty="0"/>
              <a:t>If we design our encoder model to produce a statistical distribution of potential values, we can randomly select from that distribution and input those values into our decoder model. This means that values that are located close together in latent space will result in similar reconstructions.</a:t>
            </a:r>
            <a:endParaRPr lang="en-US" sz="2000" dirty="0"/>
          </a:p>
        </p:txBody>
      </p:sp>
      <p:sp>
        <p:nvSpPr>
          <p:cNvPr id="4" name="Title 3">
            <a:extLst>
              <a:ext uri="{FF2B5EF4-FFF2-40B4-BE49-F238E27FC236}">
                <a16:creationId xmlns:a16="http://schemas.microsoft.com/office/drawing/2014/main" id="{A35AF6CC-3583-9764-98CC-826E8B519182}"/>
              </a:ext>
            </a:extLst>
          </p:cNvPr>
          <p:cNvSpPr>
            <a:spLocks noGrp="1"/>
          </p:cNvSpPr>
          <p:nvPr>
            <p:ph type="title"/>
          </p:nvPr>
        </p:nvSpPr>
        <p:spPr/>
        <p:txBody>
          <a:bodyPr/>
          <a:lstStyle/>
          <a:p>
            <a:r>
              <a:rPr lang="en-US" dirty="0"/>
              <a:t>What are the latent variables in VAE?</a:t>
            </a:r>
          </a:p>
        </p:txBody>
      </p:sp>
      <p:sp>
        <p:nvSpPr>
          <p:cNvPr id="5" name="Slide Number Placeholder 4">
            <a:extLst>
              <a:ext uri="{FF2B5EF4-FFF2-40B4-BE49-F238E27FC236}">
                <a16:creationId xmlns:a16="http://schemas.microsoft.com/office/drawing/2014/main" id="{B8E1E331-3071-F4C3-D1A1-B1CDA266E956}"/>
              </a:ext>
            </a:extLst>
          </p:cNvPr>
          <p:cNvSpPr>
            <a:spLocks noGrp="1"/>
          </p:cNvSpPr>
          <p:nvPr>
            <p:ph type="sldNum" sz="quarter" idx="14"/>
          </p:nvPr>
        </p:nvSpPr>
        <p:spPr/>
        <p:txBody>
          <a:bodyPr/>
          <a:lstStyle/>
          <a:p>
            <a:fld id="{F5AEA0E0-5CC6-4BD0-905C-A0021E419432}" type="slidenum">
              <a:rPr lang="en-GB" smtClean="0"/>
              <a:pPr/>
              <a:t>31</a:t>
            </a:fld>
            <a:endParaRPr lang="en-GB" dirty="0"/>
          </a:p>
        </p:txBody>
      </p:sp>
      <mc:AlternateContent xmlns:mc="http://schemas.openxmlformats.org/markup-compatibility/2006" xmlns:a14="http://schemas.microsoft.com/office/drawing/2010/main">
        <mc:Choice Requires="a14">
          <p:sp>
            <p:nvSpPr>
              <p:cNvPr id="7" name="Right Arrow 6">
                <a:extLst>
                  <a:ext uri="{FF2B5EF4-FFF2-40B4-BE49-F238E27FC236}">
                    <a16:creationId xmlns:a16="http://schemas.microsoft.com/office/drawing/2014/main" id="{9B895E75-7690-89FF-AA00-5C54196F8A35}"/>
                  </a:ext>
                </a:extLst>
              </p:cNvPr>
              <p:cNvSpPr/>
              <p:nvPr/>
            </p:nvSpPr>
            <p:spPr>
              <a:xfrm>
                <a:off x="40956" y="3831591"/>
                <a:ext cx="1648142" cy="2013360"/>
              </a:xfrm>
              <a:prstGeom prst="rightArrow">
                <a:avLst/>
              </a:prstGeom>
            </p:spPr>
            <p:style>
              <a:lnRef idx="1">
                <a:schemeClr val="accent1"/>
              </a:lnRef>
              <a:fillRef idx="2">
                <a:schemeClr val="accent1"/>
              </a:fillRef>
              <a:effectRef idx="1">
                <a:schemeClr val="accent1"/>
              </a:effectRef>
              <a:fontRef idx="minor">
                <a:schemeClr val="dk1"/>
              </a:fontRef>
            </p:style>
            <p:txBody>
              <a:bodyPr vert="horz" lIns="0" tIns="0" rIns="0" bIns="0" rtlCol="0" anchor="ctr"/>
              <a:lstStyle/>
              <a:p>
                <a:pPr algn="ctr"/>
                <a:r>
                  <a:rPr lang="en-US" sz="1600" b="1" dirty="0">
                    <a:latin typeface="Book Antiqua" panose="02040602050305030304" pitchFamily="18" charset="0"/>
                  </a:rPr>
                  <a:t>Probabilistic Encoder</a:t>
                </a:r>
              </a:p>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AU" sz="1600" b="0" i="1" smtClean="0">
                              <a:latin typeface="Cambria Math" panose="02040503050406030204" pitchFamily="18" charset="0"/>
                            </a:rPr>
                            <m:t>𝑞</m:t>
                          </m:r>
                        </m:e>
                        <m:sub>
                          <m:r>
                            <a:rPr lang="en-US" sz="1600" i="1" smtClean="0">
                              <a:latin typeface="Cambria Math" panose="02040503050406030204" pitchFamily="18" charset="0"/>
                              <a:ea typeface="Cambria Math" panose="02040503050406030204" pitchFamily="18" charset="0"/>
                            </a:rPr>
                            <m:t>𝜙</m:t>
                          </m:r>
                        </m:sub>
                      </m:sSub>
                      <m:r>
                        <a:rPr lang="en-AU" sz="1600" b="0" i="1" smtClean="0">
                          <a:latin typeface="Cambria Math" panose="02040503050406030204" pitchFamily="18" charset="0"/>
                        </a:rPr>
                        <m:t>(</m:t>
                      </m:r>
                      <m:r>
                        <a:rPr lang="en-AU" sz="1600" b="0" i="1" smtClean="0">
                          <a:latin typeface="Cambria Math" panose="02040503050406030204" pitchFamily="18" charset="0"/>
                        </a:rPr>
                        <m:t>𝑧</m:t>
                      </m:r>
                      <m:r>
                        <a:rPr lang="en-AU" sz="1600" b="0" i="1" smtClean="0">
                          <a:latin typeface="Cambria Math" panose="02040503050406030204" pitchFamily="18" charset="0"/>
                        </a:rPr>
                        <m:t>|</m:t>
                      </m:r>
                      <m:r>
                        <a:rPr lang="en-AU" sz="1600" b="0" i="1" smtClean="0">
                          <a:latin typeface="Cambria Math" panose="02040503050406030204" pitchFamily="18" charset="0"/>
                        </a:rPr>
                        <m:t>𝑥</m:t>
                      </m:r>
                      <m:r>
                        <a:rPr lang="en-AU" sz="1600" b="0" i="1" smtClean="0">
                          <a:latin typeface="Cambria Math" panose="02040503050406030204" pitchFamily="18" charset="0"/>
                        </a:rPr>
                        <m:t>)</m:t>
                      </m:r>
                    </m:oMath>
                  </m:oMathPara>
                </a14:m>
                <a:endParaRPr lang="en-US" sz="1600" dirty="0">
                  <a:latin typeface="Book Antiqua" panose="02040602050305030304" pitchFamily="18" charset="0"/>
                </a:endParaRPr>
              </a:p>
            </p:txBody>
          </p:sp>
        </mc:Choice>
        <mc:Fallback xmlns="">
          <p:sp>
            <p:nvSpPr>
              <p:cNvPr id="7" name="Right Arrow 6">
                <a:extLst>
                  <a:ext uri="{FF2B5EF4-FFF2-40B4-BE49-F238E27FC236}">
                    <a16:creationId xmlns:a16="http://schemas.microsoft.com/office/drawing/2014/main" id="{9B895E75-7690-89FF-AA00-5C54196F8A35}"/>
                  </a:ext>
                </a:extLst>
              </p:cNvPr>
              <p:cNvSpPr>
                <a:spLocks noRot="1" noChangeAspect="1" noMove="1" noResize="1" noEditPoints="1" noAdjustHandles="1" noChangeArrowheads="1" noChangeShapeType="1" noTextEdit="1"/>
              </p:cNvSpPr>
              <p:nvPr/>
            </p:nvSpPr>
            <p:spPr>
              <a:xfrm>
                <a:off x="40956" y="3831591"/>
                <a:ext cx="1648142" cy="2013360"/>
              </a:xfrm>
              <a:prstGeom prst="rightArrow">
                <a:avLst/>
              </a:prstGeom>
              <a:blipFill>
                <a:blip r:embed="rId2"/>
                <a:stretch>
                  <a:fillRect l="-6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ight Arrow 7">
                <a:extLst>
                  <a:ext uri="{FF2B5EF4-FFF2-40B4-BE49-F238E27FC236}">
                    <a16:creationId xmlns:a16="http://schemas.microsoft.com/office/drawing/2014/main" id="{03FFBF82-0EA3-B4E9-6E1D-CBADA7B0F02F}"/>
                  </a:ext>
                </a:extLst>
              </p:cNvPr>
              <p:cNvSpPr/>
              <p:nvPr/>
            </p:nvSpPr>
            <p:spPr>
              <a:xfrm>
                <a:off x="7185731" y="3286829"/>
                <a:ext cx="3065082" cy="665725"/>
              </a:xfrm>
              <a:prstGeom prst="rightArrow">
                <a:avLst/>
              </a:prstGeom>
            </p:spPr>
            <p:style>
              <a:lnRef idx="1">
                <a:schemeClr val="accent3"/>
              </a:lnRef>
              <a:fillRef idx="2">
                <a:schemeClr val="accent3"/>
              </a:fillRef>
              <a:effectRef idx="1">
                <a:schemeClr val="accent3"/>
              </a:effectRef>
              <a:fontRef idx="minor">
                <a:schemeClr val="dk1"/>
              </a:fontRef>
            </p:style>
            <p:txBody>
              <a:bodyPr vert="horz" lIns="0" tIns="0" rIns="0" bIns="0" rtlCol="0" anchor="ctr"/>
              <a:lstStyle/>
              <a:p>
                <a:pPr algn="ctr"/>
                <a:r>
                  <a:rPr lang="en-US" sz="1600" b="1" dirty="0">
                    <a:latin typeface="Book Antiqua" panose="02040602050305030304" pitchFamily="18" charset="0"/>
                  </a:rPr>
                  <a:t>Probabilistic Decoder </a:t>
                </a:r>
                <a14:m>
                  <m:oMath xmlns:m="http://schemas.openxmlformats.org/officeDocument/2006/math">
                    <m:sSub>
                      <m:sSubPr>
                        <m:ctrlPr>
                          <a:rPr lang="en-US" sz="1600" i="1">
                            <a:latin typeface="Cambria Math" panose="02040503050406030204" pitchFamily="18" charset="0"/>
                          </a:rPr>
                        </m:ctrlPr>
                      </m:sSubPr>
                      <m:e>
                        <m:r>
                          <a:rPr lang="en-AU" sz="1600" i="1">
                            <a:latin typeface="Cambria Math" panose="02040503050406030204" pitchFamily="18" charset="0"/>
                          </a:rPr>
                          <m:t>𝑝</m:t>
                        </m:r>
                      </m:e>
                      <m:sub>
                        <m:r>
                          <a:rPr lang="en-US" sz="1600" i="1">
                            <a:latin typeface="Cambria Math" panose="02040503050406030204" pitchFamily="18" charset="0"/>
                            <a:ea typeface="Cambria Math" panose="02040503050406030204" pitchFamily="18" charset="0"/>
                          </a:rPr>
                          <m:t>𝜃</m:t>
                        </m:r>
                      </m:sub>
                    </m:sSub>
                    <m:r>
                      <a:rPr lang="en-AU" sz="1600" i="1">
                        <a:latin typeface="Cambria Math" panose="02040503050406030204" pitchFamily="18" charset="0"/>
                      </a:rPr>
                      <m:t>(</m:t>
                    </m:r>
                    <m:r>
                      <a:rPr lang="en-AU" sz="1600" i="1">
                        <a:latin typeface="Cambria Math" panose="02040503050406030204" pitchFamily="18" charset="0"/>
                      </a:rPr>
                      <m:t>𝑥</m:t>
                    </m:r>
                    <m:r>
                      <a:rPr lang="en-AU" sz="1600" i="1">
                        <a:latin typeface="Cambria Math" panose="02040503050406030204" pitchFamily="18" charset="0"/>
                      </a:rPr>
                      <m:t>|</m:t>
                    </m:r>
                    <m:r>
                      <a:rPr lang="en-AU" sz="1600" i="1">
                        <a:latin typeface="Cambria Math" panose="02040503050406030204" pitchFamily="18" charset="0"/>
                      </a:rPr>
                      <m:t>𝑧</m:t>
                    </m:r>
                    <m:r>
                      <a:rPr lang="en-AU" sz="1600" i="1">
                        <a:latin typeface="Cambria Math" panose="02040503050406030204" pitchFamily="18" charset="0"/>
                      </a:rPr>
                      <m:t>)</m:t>
                    </m:r>
                  </m:oMath>
                </a14:m>
                <a:endParaRPr lang="en-US" sz="1600" dirty="0">
                  <a:latin typeface="Book Antiqua" panose="02040602050305030304" pitchFamily="18" charset="0"/>
                </a:endParaRPr>
              </a:p>
            </p:txBody>
          </p:sp>
        </mc:Choice>
        <mc:Fallback xmlns="">
          <p:sp>
            <p:nvSpPr>
              <p:cNvPr id="8" name="Right Arrow 7">
                <a:extLst>
                  <a:ext uri="{FF2B5EF4-FFF2-40B4-BE49-F238E27FC236}">
                    <a16:creationId xmlns:a16="http://schemas.microsoft.com/office/drawing/2014/main" id="{03FFBF82-0EA3-B4E9-6E1D-CBADA7B0F02F}"/>
                  </a:ext>
                </a:extLst>
              </p:cNvPr>
              <p:cNvSpPr>
                <a:spLocks noRot="1" noChangeAspect="1" noMove="1" noResize="1" noEditPoints="1" noAdjustHandles="1" noChangeArrowheads="1" noChangeShapeType="1" noTextEdit="1"/>
              </p:cNvSpPr>
              <p:nvPr/>
            </p:nvSpPr>
            <p:spPr>
              <a:xfrm>
                <a:off x="7185731" y="3286829"/>
                <a:ext cx="3065082" cy="665725"/>
              </a:xfrm>
              <a:prstGeom prst="rightArrow">
                <a:avLst/>
              </a:prstGeom>
              <a:blipFill>
                <a:blip r:embed="rId3"/>
                <a:stretch>
                  <a:fillRect l="-1230"/>
                </a:stretch>
              </a:blipFill>
            </p:spPr>
            <p:txBody>
              <a:bodyPr/>
              <a:lstStyle/>
              <a:p>
                <a:r>
                  <a:rPr lang="en-US">
                    <a:noFill/>
                  </a:rPr>
                  <a:t> </a:t>
                </a:r>
              </a:p>
            </p:txBody>
          </p:sp>
        </mc:Fallback>
      </mc:AlternateContent>
      <p:sp>
        <p:nvSpPr>
          <p:cNvPr id="11" name="Double Bracket 10">
            <a:extLst>
              <a:ext uri="{FF2B5EF4-FFF2-40B4-BE49-F238E27FC236}">
                <a16:creationId xmlns:a16="http://schemas.microsoft.com/office/drawing/2014/main" id="{00A1741E-D297-A94E-DD4D-08EA1BFF4EB5}"/>
              </a:ext>
            </a:extLst>
          </p:cNvPr>
          <p:cNvSpPr/>
          <p:nvPr/>
        </p:nvSpPr>
        <p:spPr>
          <a:xfrm>
            <a:off x="1744986" y="3619691"/>
            <a:ext cx="3505392" cy="2437160"/>
          </a:xfrm>
          <a:prstGeom prst="bracketPair">
            <a:avLst>
              <a:gd name="adj" fmla="val 6953"/>
            </a:avLst>
          </a:prstGeom>
        </p:spPr>
        <p:style>
          <a:lnRef idx="1">
            <a:schemeClr val="dk1"/>
          </a:lnRef>
          <a:fillRef idx="0">
            <a:schemeClr val="dk1"/>
          </a:fillRef>
          <a:effectRef idx="0">
            <a:schemeClr val="dk1"/>
          </a:effectRef>
          <a:fontRef idx="minor">
            <a:schemeClr val="tx1"/>
          </a:fontRef>
        </p:style>
        <p:txBody>
          <a:bodyPr rtlCol="0" anchor="ctr"/>
          <a:lstStyle/>
          <a:p>
            <a:pPr>
              <a:lnSpc>
                <a:spcPct val="200000"/>
              </a:lnSpc>
            </a:pPr>
            <a:r>
              <a:rPr lang="en-US" dirty="0">
                <a:latin typeface="Book Antiqua" panose="02040602050305030304" pitchFamily="18" charset="0"/>
              </a:rPr>
              <a:t>Smile:</a:t>
            </a:r>
          </a:p>
          <a:p>
            <a:pPr>
              <a:lnSpc>
                <a:spcPct val="200000"/>
              </a:lnSpc>
            </a:pPr>
            <a:r>
              <a:rPr lang="en-US" dirty="0" err="1">
                <a:latin typeface="Book Antiqua" panose="02040602050305030304" pitchFamily="18" charset="0"/>
              </a:rPr>
              <a:t>Skintone</a:t>
            </a:r>
            <a:r>
              <a:rPr lang="en-US" dirty="0">
                <a:latin typeface="Book Antiqua" panose="02040602050305030304" pitchFamily="18" charset="0"/>
              </a:rPr>
              <a:t>:</a:t>
            </a:r>
          </a:p>
          <a:p>
            <a:pPr>
              <a:lnSpc>
                <a:spcPct val="200000"/>
              </a:lnSpc>
            </a:pPr>
            <a:r>
              <a:rPr lang="en-US" dirty="0">
                <a:latin typeface="Book Antiqua" panose="02040602050305030304" pitchFamily="18" charset="0"/>
              </a:rPr>
              <a:t>Gender:</a:t>
            </a:r>
          </a:p>
          <a:p>
            <a:pPr>
              <a:lnSpc>
                <a:spcPct val="200000"/>
              </a:lnSpc>
            </a:pPr>
            <a:r>
              <a:rPr lang="en-US" dirty="0">
                <a:latin typeface="Book Antiqua" panose="02040602050305030304" pitchFamily="18" charset="0"/>
              </a:rPr>
              <a:t>Beard:</a:t>
            </a:r>
          </a:p>
          <a:p>
            <a:pPr>
              <a:lnSpc>
                <a:spcPct val="200000"/>
              </a:lnSpc>
            </a:pPr>
            <a:r>
              <a:rPr lang="en-US" dirty="0">
                <a:latin typeface="Book Antiqua" panose="02040602050305030304" pitchFamily="18" charset="0"/>
              </a:rPr>
              <a:t>Orientation: </a:t>
            </a:r>
          </a:p>
          <a:p>
            <a:pPr>
              <a:lnSpc>
                <a:spcPct val="200000"/>
              </a:lnSpc>
            </a:pPr>
            <a:r>
              <a:rPr lang="en-US" dirty="0">
                <a:latin typeface="Book Antiqua" panose="02040602050305030304" pitchFamily="18" charset="0"/>
              </a:rPr>
              <a:t>Hair:</a:t>
            </a:r>
          </a:p>
        </p:txBody>
      </p:sp>
      <p:grpSp>
        <p:nvGrpSpPr>
          <p:cNvPr id="9" name="Group 8">
            <a:extLst>
              <a:ext uri="{FF2B5EF4-FFF2-40B4-BE49-F238E27FC236}">
                <a16:creationId xmlns:a16="http://schemas.microsoft.com/office/drawing/2014/main" id="{A3835845-4CEC-BB4E-5B52-99137ED8C04B}"/>
              </a:ext>
            </a:extLst>
          </p:cNvPr>
          <p:cNvGrpSpPr/>
          <p:nvPr/>
        </p:nvGrpSpPr>
        <p:grpSpPr>
          <a:xfrm>
            <a:off x="3301699" y="3135828"/>
            <a:ext cx="1912930" cy="867336"/>
            <a:chOff x="7812847" y="3073258"/>
            <a:chExt cx="1912930" cy="867336"/>
          </a:xfrm>
        </p:grpSpPr>
        <p:cxnSp>
          <p:nvCxnSpPr>
            <p:cNvPr id="10" name="Straight Connector 9">
              <a:extLst>
                <a:ext uri="{FF2B5EF4-FFF2-40B4-BE49-F238E27FC236}">
                  <a16:creationId xmlns:a16="http://schemas.microsoft.com/office/drawing/2014/main" id="{81AC95B6-AFB4-00CD-FA90-970568BE9B09}"/>
                </a:ext>
              </a:extLst>
            </p:cNvPr>
            <p:cNvCxnSpPr/>
            <p:nvPr/>
          </p:nvCxnSpPr>
          <p:spPr>
            <a:xfrm>
              <a:off x="8016444" y="3486329"/>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8FB68650-FE1E-8CBB-A28B-D4C289B8A3CE}"/>
                </a:ext>
              </a:extLst>
            </p:cNvPr>
            <p:cNvSpPr txBox="1"/>
            <p:nvPr/>
          </p:nvSpPr>
          <p:spPr>
            <a:xfrm>
              <a:off x="7812847" y="3571262"/>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13" name="TextBox 12">
              <a:extLst>
                <a:ext uri="{FF2B5EF4-FFF2-40B4-BE49-F238E27FC236}">
                  <a16:creationId xmlns:a16="http://schemas.microsoft.com/office/drawing/2014/main" id="{AB762671-4ED5-1269-3D2E-FA5DC7AC50FF}"/>
                </a:ext>
              </a:extLst>
            </p:cNvPr>
            <p:cNvSpPr txBox="1"/>
            <p:nvPr/>
          </p:nvSpPr>
          <p:spPr>
            <a:xfrm>
              <a:off x="9318584" y="3571262"/>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14" name="Freeform 13">
              <a:extLst>
                <a:ext uri="{FF2B5EF4-FFF2-40B4-BE49-F238E27FC236}">
                  <a16:creationId xmlns:a16="http://schemas.microsoft.com/office/drawing/2014/main" id="{BE7041EC-C866-334B-55E3-37B40C1A613F}"/>
                </a:ext>
              </a:extLst>
            </p:cNvPr>
            <p:cNvSpPr/>
            <p:nvPr/>
          </p:nvSpPr>
          <p:spPr>
            <a:xfrm>
              <a:off x="8470197" y="3073258"/>
              <a:ext cx="857250" cy="428189"/>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760FF9A-48A5-7BAA-D3EE-BEBB51E360EF}"/>
              </a:ext>
            </a:extLst>
          </p:cNvPr>
          <p:cNvGrpSpPr/>
          <p:nvPr/>
        </p:nvGrpSpPr>
        <p:grpSpPr>
          <a:xfrm>
            <a:off x="3301699" y="3760617"/>
            <a:ext cx="1912930" cy="867336"/>
            <a:chOff x="7812847" y="3073258"/>
            <a:chExt cx="1912930" cy="867336"/>
          </a:xfrm>
        </p:grpSpPr>
        <p:cxnSp>
          <p:nvCxnSpPr>
            <p:cNvPr id="16" name="Straight Connector 15">
              <a:extLst>
                <a:ext uri="{FF2B5EF4-FFF2-40B4-BE49-F238E27FC236}">
                  <a16:creationId xmlns:a16="http://schemas.microsoft.com/office/drawing/2014/main" id="{E8AA7587-FD35-A17B-8EDC-82EB5DD6D0C0}"/>
                </a:ext>
              </a:extLst>
            </p:cNvPr>
            <p:cNvCxnSpPr/>
            <p:nvPr/>
          </p:nvCxnSpPr>
          <p:spPr>
            <a:xfrm>
              <a:off x="8016444" y="3486329"/>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C62723F6-0E5B-27A4-4954-8D7C1033F3D0}"/>
                </a:ext>
              </a:extLst>
            </p:cNvPr>
            <p:cNvSpPr txBox="1"/>
            <p:nvPr/>
          </p:nvSpPr>
          <p:spPr>
            <a:xfrm>
              <a:off x="7812847" y="3571262"/>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18" name="TextBox 17">
              <a:extLst>
                <a:ext uri="{FF2B5EF4-FFF2-40B4-BE49-F238E27FC236}">
                  <a16:creationId xmlns:a16="http://schemas.microsoft.com/office/drawing/2014/main" id="{A86DEB68-762F-2883-AC6D-E9532B5CCEBC}"/>
                </a:ext>
              </a:extLst>
            </p:cNvPr>
            <p:cNvSpPr txBox="1"/>
            <p:nvPr/>
          </p:nvSpPr>
          <p:spPr>
            <a:xfrm>
              <a:off x="9318584" y="3571262"/>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19" name="Freeform 18">
              <a:extLst>
                <a:ext uri="{FF2B5EF4-FFF2-40B4-BE49-F238E27FC236}">
                  <a16:creationId xmlns:a16="http://schemas.microsoft.com/office/drawing/2014/main" id="{72B87B4C-8B64-40D2-9F42-6177B2160A77}"/>
                </a:ext>
              </a:extLst>
            </p:cNvPr>
            <p:cNvSpPr/>
            <p:nvPr/>
          </p:nvSpPr>
          <p:spPr>
            <a:xfrm>
              <a:off x="8240388" y="3073258"/>
              <a:ext cx="857250" cy="428189"/>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E8500441-84DD-DE33-1B20-090C4781A14E}"/>
              </a:ext>
            </a:extLst>
          </p:cNvPr>
          <p:cNvGrpSpPr/>
          <p:nvPr/>
        </p:nvGrpSpPr>
        <p:grpSpPr>
          <a:xfrm>
            <a:off x="3301699" y="4328304"/>
            <a:ext cx="1912930" cy="867336"/>
            <a:chOff x="7812847" y="3073258"/>
            <a:chExt cx="1912930" cy="867336"/>
          </a:xfrm>
        </p:grpSpPr>
        <p:cxnSp>
          <p:nvCxnSpPr>
            <p:cNvPr id="21" name="Straight Connector 20">
              <a:extLst>
                <a:ext uri="{FF2B5EF4-FFF2-40B4-BE49-F238E27FC236}">
                  <a16:creationId xmlns:a16="http://schemas.microsoft.com/office/drawing/2014/main" id="{FB7DD2E3-11B2-9539-D1C6-AEAC74284AEE}"/>
                </a:ext>
              </a:extLst>
            </p:cNvPr>
            <p:cNvCxnSpPr/>
            <p:nvPr/>
          </p:nvCxnSpPr>
          <p:spPr>
            <a:xfrm>
              <a:off x="8016444" y="3486329"/>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FAA296D0-FD1A-B74D-611B-0E8036435A3D}"/>
                </a:ext>
              </a:extLst>
            </p:cNvPr>
            <p:cNvSpPr txBox="1"/>
            <p:nvPr/>
          </p:nvSpPr>
          <p:spPr>
            <a:xfrm>
              <a:off x="7812847" y="3571262"/>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23" name="TextBox 22">
              <a:extLst>
                <a:ext uri="{FF2B5EF4-FFF2-40B4-BE49-F238E27FC236}">
                  <a16:creationId xmlns:a16="http://schemas.microsoft.com/office/drawing/2014/main" id="{5E09BC85-6C7A-85A3-7B79-9CE7BD8DC174}"/>
                </a:ext>
              </a:extLst>
            </p:cNvPr>
            <p:cNvSpPr txBox="1"/>
            <p:nvPr/>
          </p:nvSpPr>
          <p:spPr>
            <a:xfrm>
              <a:off x="9318584" y="3571262"/>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24" name="Freeform 23">
              <a:extLst>
                <a:ext uri="{FF2B5EF4-FFF2-40B4-BE49-F238E27FC236}">
                  <a16:creationId xmlns:a16="http://schemas.microsoft.com/office/drawing/2014/main" id="{9DF448DA-6884-BF10-FE98-830825AF486C}"/>
                </a:ext>
              </a:extLst>
            </p:cNvPr>
            <p:cNvSpPr/>
            <p:nvPr/>
          </p:nvSpPr>
          <p:spPr>
            <a:xfrm>
              <a:off x="8534301" y="3073258"/>
              <a:ext cx="857250" cy="428189"/>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6B592836-3678-4DC5-8D14-91DB9EDF55B0}"/>
              </a:ext>
            </a:extLst>
          </p:cNvPr>
          <p:cNvGrpSpPr/>
          <p:nvPr/>
        </p:nvGrpSpPr>
        <p:grpSpPr>
          <a:xfrm>
            <a:off x="3263876" y="4880631"/>
            <a:ext cx="1950753" cy="867336"/>
            <a:chOff x="7775024" y="3073258"/>
            <a:chExt cx="1950753" cy="867336"/>
          </a:xfrm>
        </p:grpSpPr>
        <p:cxnSp>
          <p:nvCxnSpPr>
            <p:cNvPr id="26" name="Straight Connector 25">
              <a:extLst>
                <a:ext uri="{FF2B5EF4-FFF2-40B4-BE49-F238E27FC236}">
                  <a16:creationId xmlns:a16="http://schemas.microsoft.com/office/drawing/2014/main" id="{79B44FA3-3CA4-91D0-5B7F-562D89D62A9C}"/>
                </a:ext>
              </a:extLst>
            </p:cNvPr>
            <p:cNvCxnSpPr/>
            <p:nvPr/>
          </p:nvCxnSpPr>
          <p:spPr>
            <a:xfrm>
              <a:off x="8016444" y="3486329"/>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ADE1BD66-6D4B-722A-8FC6-CB9B6090CB46}"/>
                </a:ext>
              </a:extLst>
            </p:cNvPr>
            <p:cNvSpPr txBox="1"/>
            <p:nvPr/>
          </p:nvSpPr>
          <p:spPr>
            <a:xfrm>
              <a:off x="7812847" y="3571262"/>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28" name="TextBox 27">
              <a:extLst>
                <a:ext uri="{FF2B5EF4-FFF2-40B4-BE49-F238E27FC236}">
                  <a16:creationId xmlns:a16="http://schemas.microsoft.com/office/drawing/2014/main" id="{D4017AC9-ED2F-2293-3976-95C9B4F2612D}"/>
                </a:ext>
              </a:extLst>
            </p:cNvPr>
            <p:cNvSpPr txBox="1"/>
            <p:nvPr/>
          </p:nvSpPr>
          <p:spPr>
            <a:xfrm>
              <a:off x="9318584" y="3571262"/>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29" name="Freeform 28">
              <a:extLst>
                <a:ext uri="{FF2B5EF4-FFF2-40B4-BE49-F238E27FC236}">
                  <a16:creationId xmlns:a16="http://schemas.microsoft.com/office/drawing/2014/main" id="{2C0402FF-8D06-2DC4-7FFF-A8893D5BCBEF}"/>
                </a:ext>
              </a:extLst>
            </p:cNvPr>
            <p:cNvSpPr/>
            <p:nvPr/>
          </p:nvSpPr>
          <p:spPr>
            <a:xfrm>
              <a:off x="7775024" y="3073258"/>
              <a:ext cx="857250" cy="428189"/>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0B04DC23-E6B5-1F54-9847-0046F32A053D}"/>
              </a:ext>
            </a:extLst>
          </p:cNvPr>
          <p:cNvGrpSpPr/>
          <p:nvPr/>
        </p:nvGrpSpPr>
        <p:grpSpPr>
          <a:xfrm>
            <a:off x="3301699" y="5403351"/>
            <a:ext cx="1912930" cy="867336"/>
            <a:chOff x="7812847" y="3073258"/>
            <a:chExt cx="1912930" cy="867336"/>
          </a:xfrm>
        </p:grpSpPr>
        <p:cxnSp>
          <p:nvCxnSpPr>
            <p:cNvPr id="31" name="Straight Connector 30">
              <a:extLst>
                <a:ext uri="{FF2B5EF4-FFF2-40B4-BE49-F238E27FC236}">
                  <a16:creationId xmlns:a16="http://schemas.microsoft.com/office/drawing/2014/main" id="{83DA3493-FBD4-E3B0-674E-A23EDA57A6C5}"/>
                </a:ext>
              </a:extLst>
            </p:cNvPr>
            <p:cNvCxnSpPr/>
            <p:nvPr/>
          </p:nvCxnSpPr>
          <p:spPr>
            <a:xfrm>
              <a:off x="8016444" y="3486329"/>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197DED1A-0C06-FBCE-3CC0-22ED430C70E9}"/>
                </a:ext>
              </a:extLst>
            </p:cNvPr>
            <p:cNvSpPr txBox="1"/>
            <p:nvPr/>
          </p:nvSpPr>
          <p:spPr>
            <a:xfrm>
              <a:off x="7812847" y="3571262"/>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33" name="TextBox 32">
              <a:extLst>
                <a:ext uri="{FF2B5EF4-FFF2-40B4-BE49-F238E27FC236}">
                  <a16:creationId xmlns:a16="http://schemas.microsoft.com/office/drawing/2014/main" id="{0EFB3A20-0F30-931F-98AD-EA1D6CE4C206}"/>
                </a:ext>
              </a:extLst>
            </p:cNvPr>
            <p:cNvSpPr txBox="1"/>
            <p:nvPr/>
          </p:nvSpPr>
          <p:spPr>
            <a:xfrm>
              <a:off x="9318584" y="3571262"/>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34" name="Freeform 33">
              <a:extLst>
                <a:ext uri="{FF2B5EF4-FFF2-40B4-BE49-F238E27FC236}">
                  <a16:creationId xmlns:a16="http://schemas.microsoft.com/office/drawing/2014/main" id="{5B723A6E-089A-E2EE-04E8-5519AD210BA8}"/>
                </a:ext>
              </a:extLst>
            </p:cNvPr>
            <p:cNvSpPr/>
            <p:nvPr/>
          </p:nvSpPr>
          <p:spPr>
            <a:xfrm>
              <a:off x="8444494" y="3073258"/>
              <a:ext cx="857250" cy="428189"/>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39C42F41-B766-789E-4117-E344CD8BA29F}"/>
              </a:ext>
            </a:extLst>
          </p:cNvPr>
          <p:cNvGrpSpPr/>
          <p:nvPr/>
        </p:nvGrpSpPr>
        <p:grpSpPr>
          <a:xfrm>
            <a:off x="3301699" y="5957133"/>
            <a:ext cx="1912930" cy="867336"/>
            <a:chOff x="7812847" y="3073258"/>
            <a:chExt cx="1912930" cy="867336"/>
          </a:xfrm>
        </p:grpSpPr>
        <p:cxnSp>
          <p:nvCxnSpPr>
            <p:cNvPr id="36" name="Straight Connector 35">
              <a:extLst>
                <a:ext uri="{FF2B5EF4-FFF2-40B4-BE49-F238E27FC236}">
                  <a16:creationId xmlns:a16="http://schemas.microsoft.com/office/drawing/2014/main" id="{2A9D2BBE-5165-D28D-77AA-FB0A5AC33C89}"/>
                </a:ext>
              </a:extLst>
            </p:cNvPr>
            <p:cNvCxnSpPr/>
            <p:nvPr/>
          </p:nvCxnSpPr>
          <p:spPr>
            <a:xfrm>
              <a:off x="8016444" y="3486329"/>
              <a:ext cx="1518558" cy="0"/>
            </a:xfrm>
            <a:prstGeom prst="line">
              <a:avLst/>
            </a:prstGeom>
            <a:ln w="38100"/>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E3F2F506-2CAB-884E-FAAA-1F6C2504F544}"/>
                </a:ext>
              </a:extLst>
            </p:cNvPr>
            <p:cNvSpPr txBox="1"/>
            <p:nvPr/>
          </p:nvSpPr>
          <p:spPr>
            <a:xfrm>
              <a:off x="7812847" y="3571262"/>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38" name="TextBox 37">
              <a:extLst>
                <a:ext uri="{FF2B5EF4-FFF2-40B4-BE49-F238E27FC236}">
                  <a16:creationId xmlns:a16="http://schemas.microsoft.com/office/drawing/2014/main" id="{8D5F7A86-97DA-674B-2D95-0F348BC42A46}"/>
                </a:ext>
              </a:extLst>
            </p:cNvPr>
            <p:cNvSpPr txBox="1"/>
            <p:nvPr/>
          </p:nvSpPr>
          <p:spPr>
            <a:xfrm>
              <a:off x="9318584" y="3571262"/>
              <a:ext cx="407193" cy="369332"/>
            </a:xfrm>
            <a:prstGeom prst="rect">
              <a:avLst/>
            </a:prstGeom>
            <a:noFill/>
          </p:spPr>
          <p:txBody>
            <a:bodyPr wrap="square">
              <a:spAutoFit/>
            </a:bodyPr>
            <a:lstStyle/>
            <a:p>
              <a:pPr algn="ctr"/>
              <a:r>
                <a:rPr lang="en-US" b="1" dirty="0">
                  <a:latin typeface="Book Antiqua" panose="02040602050305030304" pitchFamily="18" charset="0"/>
                </a:rPr>
                <a:t>1</a:t>
              </a:r>
              <a:endParaRPr lang="en-US" dirty="0">
                <a:latin typeface="Book Antiqua" panose="02040602050305030304" pitchFamily="18" charset="0"/>
              </a:endParaRPr>
            </a:p>
          </p:txBody>
        </p:sp>
        <p:sp>
          <p:nvSpPr>
            <p:cNvPr id="39" name="Freeform 38">
              <a:extLst>
                <a:ext uri="{FF2B5EF4-FFF2-40B4-BE49-F238E27FC236}">
                  <a16:creationId xmlns:a16="http://schemas.microsoft.com/office/drawing/2014/main" id="{CC8C90DB-E613-19DD-F2D0-72BA7C954001}"/>
                </a:ext>
              </a:extLst>
            </p:cNvPr>
            <p:cNvSpPr/>
            <p:nvPr/>
          </p:nvSpPr>
          <p:spPr>
            <a:xfrm>
              <a:off x="8240388" y="3073258"/>
              <a:ext cx="857250" cy="428189"/>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a:extLst>
              <a:ext uri="{FF2B5EF4-FFF2-40B4-BE49-F238E27FC236}">
                <a16:creationId xmlns:a16="http://schemas.microsoft.com/office/drawing/2014/main" id="{1DA26C3E-5525-5CA3-F5DC-C9929AAACD9B}"/>
              </a:ext>
            </a:extLst>
          </p:cNvPr>
          <p:cNvSpPr>
            <a:spLocks noChangeAspect="1"/>
          </p:cNvSpPr>
          <p:nvPr/>
        </p:nvSpPr>
        <p:spPr>
          <a:xfrm>
            <a:off x="4108060" y="3508045"/>
            <a:ext cx="72936"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1EA6E51-ADD1-9968-2F8C-901336123BF8}"/>
              </a:ext>
            </a:extLst>
          </p:cNvPr>
          <p:cNvSpPr>
            <a:spLocks noChangeAspect="1"/>
          </p:cNvSpPr>
          <p:nvPr/>
        </p:nvSpPr>
        <p:spPr>
          <a:xfrm>
            <a:off x="4318620" y="4134760"/>
            <a:ext cx="72936"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A6E7BE8-CFE3-213A-0657-CC715403B4B7}"/>
              </a:ext>
            </a:extLst>
          </p:cNvPr>
          <p:cNvSpPr>
            <a:spLocks noChangeAspect="1"/>
          </p:cNvSpPr>
          <p:nvPr/>
        </p:nvSpPr>
        <p:spPr>
          <a:xfrm>
            <a:off x="4643922" y="4710562"/>
            <a:ext cx="72936"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6BEE340-16D2-3E93-DC7E-9FCCA58C4ECA}"/>
              </a:ext>
            </a:extLst>
          </p:cNvPr>
          <p:cNvSpPr>
            <a:spLocks noChangeAspect="1"/>
          </p:cNvSpPr>
          <p:nvPr/>
        </p:nvSpPr>
        <p:spPr>
          <a:xfrm>
            <a:off x="3540169" y="5247061"/>
            <a:ext cx="72936"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396EF6A-11AA-60B1-DDFA-0576BB9470F8}"/>
              </a:ext>
            </a:extLst>
          </p:cNvPr>
          <p:cNvSpPr>
            <a:spLocks noChangeAspect="1"/>
          </p:cNvSpPr>
          <p:nvPr/>
        </p:nvSpPr>
        <p:spPr>
          <a:xfrm>
            <a:off x="4576855" y="5771907"/>
            <a:ext cx="72936"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3CBA6F6-18F2-0517-6910-77921DD6A6F6}"/>
              </a:ext>
            </a:extLst>
          </p:cNvPr>
          <p:cNvSpPr>
            <a:spLocks noChangeAspect="1"/>
          </p:cNvSpPr>
          <p:nvPr/>
        </p:nvSpPr>
        <p:spPr>
          <a:xfrm>
            <a:off x="4148944" y="6326867"/>
            <a:ext cx="72936"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10">
            <a:extLst>
              <a:ext uri="{FF2B5EF4-FFF2-40B4-BE49-F238E27FC236}">
                <a16:creationId xmlns:a16="http://schemas.microsoft.com/office/drawing/2014/main" id="{6E8E462E-F6C3-E373-B51A-83CDC14CAC2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914"/>
          <a:stretch/>
        </p:blipFill>
        <p:spPr bwMode="auto">
          <a:xfrm>
            <a:off x="10275477" y="3128058"/>
            <a:ext cx="1104067" cy="98326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a:extLst>
              <a:ext uri="{FF2B5EF4-FFF2-40B4-BE49-F238E27FC236}">
                <a16:creationId xmlns:a16="http://schemas.microsoft.com/office/drawing/2014/main" id="{931E90B1-B10D-DE3C-4986-5FB5BD8562D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914"/>
          <a:stretch/>
        </p:blipFill>
        <p:spPr bwMode="auto">
          <a:xfrm>
            <a:off x="10275476" y="4346638"/>
            <a:ext cx="1104067" cy="983266"/>
          </a:xfrm>
          <a:prstGeom prst="rect">
            <a:avLst/>
          </a:prstGeom>
          <a:noFill/>
          <a:extLst>
            <a:ext uri="{909E8E84-426E-40DD-AFC4-6F175D3DCCD1}">
              <a14:hiddenFill xmlns:a14="http://schemas.microsoft.com/office/drawing/2010/main">
                <a:solidFill>
                  <a:srgbClr val="FFFFFF"/>
                </a:solidFill>
              </a14:hiddenFill>
            </a:ext>
          </a:extLst>
        </p:spPr>
      </p:pic>
      <p:sp>
        <p:nvSpPr>
          <p:cNvPr id="51" name="Double Bracket 50">
            <a:extLst>
              <a:ext uri="{FF2B5EF4-FFF2-40B4-BE49-F238E27FC236}">
                <a16:creationId xmlns:a16="http://schemas.microsoft.com/office/drawing/2014/main" id="{C8785A26-FA07-33E1-B22F-DB74DED73745}"/>
              </a:ext>
            </a:extLst>
          </p:cNvPr>
          <p:cNvSpPr/>
          <p:nvPr/>
        </p:nvSpPr>
        <p:spPr>
          <a:xfrm>
            <a:off x="5944867" y="3010068"/>
            <a:ext cx="1235334" cy="1219246"/>
          </a:xfrm>
          <a:prstGeom prst="bracketPair">
            <a:avLst>
              <a:gd name="adj" fmla="val 6953"/>
            </a:avLst>
          </a:prstGeom>
          <a:ln>
            <a:solidFill>
              <a:srgbClr val="FF0000"/>
            </a:solidFill>
          </a:ln>
        </p:spPr>
        <p:style>
          <a:lnRef idx="1">
            <a:schemeClr val="dk1"/>
          </a:lnRef>
          <a:fillRef idx="0">
            <a:schemeClr val="dk1"/>
          </a:fillRef>
          <a:effectRef idx="0">
            <a:schemeClr val="dk1"/>
          </a:effectRef>
          <a:fontRef idx="minor">
            <a:schemeClr val="tx1"/>
          </a:fontRef>
        </p:style>
        <p:txBody>
          <a:bodyPr lIns="0" tIns="0" rIns="0" bIns="0" rtlCol="0" anchor="ctr"/>
          <a:lstStyle/>
          <a:p>
            <a:r>
              <a:rPr lang="en-US" sz="1200" dirty="0">
                <a:solidFill>
                  <a:srgbClr val="FF0000"/>
                </a:solidFill>
                <a:latin typeface="Book Antiqua" panose="02040602050305030304" pitchFamily="18" charset="0"/>
              </a:rPr>
              <a:t>Smile: 0.5</a:t>
            </a:r>
          </a:p>
          <a:p>
            <a:r>
              <a:rPr lang="en-US" sz="1200" dirty="0" err="1">
                <a:solidFill>
                  <a:srgbClr val="FF0000"/>
                </a:solidFill>
                <a:latin typeface="Book Antiqua" panose="02040602050305030304" pitchFamily="18" charset="0"/>
              </a:rPr>
              <a:t>Skintone</a:t>
            </a:r>
            <a:r>
              <a:rPr lang="en-US" sz="1200" dirty="0">
                <a:solidFill>
                  <a:srgbClr val="FF0000"/>
                </a:solidFill>
                <a:latin typeface="Book Antiqua" panose="02040602050305030304" pitchFamily="18" charset="0"/>
              </a:rPr>
              <a:t>: 0.6</a:t>
            </a:r>
          </a:p>
          <a:p>
            <a:r>
              <a:rPr lang="en-US" sz="1200" dirty="0">
                <a:solidFill>
                  <a:srgbClr val="FF0000"/>
                </a:solidFill>
                <a:latin typeface="Book Antiqua" panose="02040602050305030304" pitchFamily="18" charset="0"/>
              </a:rPr>
              <a:t>Gender: 0.9</a:t>
            </a:r>
          </a:p>
          <a:p>
            <a:r>
              <a:rPr lang="en-US" sz="1200" dirty="0">
                <a:solidFill>
                  <a:srgbClr val="FF0000"/>
                </a:solidFill>
                <a:latin typeface="Book Antiqua" panose="02040602050305030304" pitchFamily="18" charset="0"/>
              </a:rPr>
              <a:t>Beard:0.05</a:t>
            </a:r>
          </a:p>
          <a:p>
            <a:r>
              <a:rPr lang="en-US" sz="1200" dirty="0">
                <a:solidFill>
                  <a:srgbClr val="FF0000"/>
                </a:solidFill>
                <a:latin typeface="Book Antiqua" panose="02040602050305030304" pitchFamily="18" charset="0"/>
              </a:rPr>
              <a:t>Orientation: 0.91</a:t>
            </a:r>
          </a:p>
          <a:p>
            <a:r>
              <a:rPr lang="en-US" sz="1200" dirty="0">
                <a:solidFill>
                  <a:srgbClr val="FF0000"/>
                </a:solidFill>
                <a:latin typeface="Book Antiqua" panose="02040602050305030304" pitchFamily="18" charset="0"/>
              </a:rPr>
              <a:t>Hair:0.45</a:t>
            </a:r>
          </a:p>
        </p:txBody>
      </p:sp>
      <p:sp>
        <p:nvSpPr>
          <p:cNvPr id="52" name="Double Bracket 51">
            <a:extLst>
              <a:ext uri="{FF2B5EF4-FFF2-40B4-BE49-F238E27FC236}">
                <a16:creationId xmlns:a16="http://schemas.microsoft.com/office/drawing/2014/main" id="{2D166EF0-3E8E-C642-924D-5460ABDA392B}"/>
              </a:ext>
            </a:extLst>
          </p:cNvPr>
          <p:cNvSpPr/>
          <p:nvPr/>
        </p:nvSpPr>
        <p:spPr>
          <a:xfrm>
            <a:off x="5944867" y="4228648"/>
            <a:ext cx="1235334" cy="1219246"/>
          </a:xfrm>
          <a:prstGeom prst="bracketPair">
            <a:avLst>
              <a:gd name="adj" fmla="val 6953"/>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r>
              <a:rPr lang="en-US" sz="1200" dirty="0">
                <a:solidFill>
                  <a:srgbClr val="00B050"/>
                </a:solidFill>
                <a:latin typeface="Book Antiqua" panose="02040602050305030304" pitchFamily="18" charset="0"/>
              </a:rPr>
              <a:t>Smile: 0.48</a:t>
            </a:r>
          </a:p>
          <a:p>
            <a:r>
              <a:rPr lang="en-US" sz="1200" dirty="0" err="1">
                <a:solidFill>
                  <a:srgbClr val="00B050"/>
                </a:solidFill>
                <a:latin typeface="Book Antiqua" panose="02040602050305030304" pitchFamily="18" charset="0"/>
              </a:rPr>
              <a:t>Skintone</a:t>
            </a:r>
            <a:r>
              <a:rPr lang="en-US" sz="1200" dirty="0">
                <a:solidFill>
                  <a:srgbClr val="00B050"/>
                </a:solidFill>
                <a:latin typeface="Book Antiqua" panose="02040602050305030304" pitchFamily="18" charset="0"/>
              </a:rPr>
              <a:t>: 0.61</a:t>
            </a:r>
          </a:p>
          <a:p>
            <a:r>
              <a:rPr lang="en-US" sz="1200" dirty="0">
                <a:solidFill>
                  <a:srgbClr val="00B050"/>
                </a:solidFill>
                <a:latin typeface="Book Antiqua" panose="02040602050305030304" pitchFamily="18" charset="0"/>
              </a:rPr>
              <a:t>Gender: 0.92</a:t>
            </a:r>
          </a:p>
          <a:p>
            <a:r>
              <a:rPr lang="en-US" sz="1200" dirty="0">
                <a:solidFill>
                  <a:srgbClr val="00B050"/>
                </a:solidFill>
                <a:latin typeface="Book Antiqua" panose="02040602050305030304" pitchFamily="18" charset="0"/>
              </a:rPr>
              <a:t>Beard:0.04</a:t>
            </a:r>
          </a:p>
          <a:p>
            <a:r>
              <a:rPr lang="en-US" sz="1200" dirty="0">
                <a:solidFill>
                  <a:srgbClr val="00B050"/>
                </a:solidFill>
                <a:latin typeface="Book Antiqua" panose="02040602050305030304" pitchFamily="18" charset="0"/>
              </a:rPr>
              <a:t>Orientation: 0.92</a:t>
            </a:r>
          </a:p>
          <a:p>
            <a:r>
              <a:rPr lang="en-US" sz="1200" dirty="0">
                <a:solidFill>
                  <a:srgbClr val="00B050"/>
                </a:solidFill>
                <a:latin typeface="Book Antiqua" panose="02040602050305030304" pitchFamily="18" charset="0"/>
              </a:rPr>
              <a:t>Hair:0.45</a:t>
            </a:r>
          </a:p>
        </p:txBody>
      </p:sp>
      <p:sp>
        <p:nvSpPr>
          <p:cNvPr id="53" name="Double Bracket 52">
            <a:extLst>
              <a:ext uri="{FF2B5EF4-FFF2-40B4-BE49-F238E27FC236}">
                <a16:creationId xmlns:a16="http://schemas.microsoft.com/office/drawing/2014/main" id="{B678C9B2-C766-1C3E-7BA4-DF05930D6F4D}"/>
              </a:ext>
            </a:extLst>
          </p:cNvPr>
          <p:cNvSpPr/>
          <p:nvPr/>
        </p:nvSpPr>
        <p:spPr>
          <a:xfrm>
            <a:off x="14817706" y="6574735"/>
            <a:ext cx="86871" cy="173927"/>
          </a:xfrm>
          <a:prstGeom prst="bracketPair">
            <a:avLst>
              <a:gd name="adj" fmla="val 6953"/>
            </a:avLst>
          </a:prstGeom>
          <a:ln>
            <a:solidFill>
              <a:srgbClr val="0070C0"/>
            </a:solidFill>
          </a:ln>
        </p:spPr>
        <p:style>
          <a:lnRef idx="1">
            <a:schemeClr val="dk1"/>
          </a:lnRef>
          <a:fillRef idx="0">
            <a:schemeClr val="dk1"/>
          </a:fillRef>
          <a:effectRef idx="0">
            <a:schemeClr val="dk1"/>
          </a:effectRef>
          <a:fontRef idx="minor">
            <a:schemeClr val="tx1"/>
          </a:fontRef>
        </p:style>
        <p:txBody>
          <a:bodyPr lIns="0" tIns="0" rIns="0" bIns="0" rtlCol="0" anchor="ctr"/>
          <a:lstStyle/>
          <a:p>
            <a:r>
              <a:rPr lang="en-US" sz="1200" b="1" u="sng" dirty="0">
                <a:solidFill>
                  <a:srgbClr val="0070C0"/>
                </a:solidFill>
                <a:latin typeface="Book Antiqua" panose="02040602050305030304" pitchFamily="18" charset="0"/>
              </a:rPr>
              <a:t>Smile: 0.9</a:t>
            </a:r>
          </a:p>
          <a:p>
            <a:r>
              <a:rPr lang="en-US" sz="1200" dirty="0" err="1">
                <a:solidFill>
                  <a:srgbClr val="0070C0"/>
                </a:solidFill>
                <a:latin typeface="Book Antiqua" panose="02040602050305030304" pitchFamily="18" charset="0"/>
              </a:rPr>
              <a:t>Skintone</a:t>
            </a:r>
            <a:r>
              <a:rPr lang="en-US" sz="1200" dirty="0">
                <a:solidFill>
                  <a:srgbClr val="0070C0"/>
                </a:solidFill>
                <a:latin typeface="Book Antiqua" panose="02040602050305030304" pitchFamily="18" charset="0"/>
              </a:rPr>
              <a:t>: 0.59</a:t>
            </a:r>
          </a:p>
          <a:p>
            <a:r>
              <a:rPr lang="en-US" sz="1200" dirty="0">
                <a:solidFill>
                  <a:srgbClr val="0070C0"/>
                </a:solidFill>
                <a:latin typeface="Book Antiqua" panose="02040602050305030304" pitchFamily="18" charset="0"/>
              </a:rPr>
              <a:t>Gender: 0.88</a:t>
            </a:r>
          </a:p>
          <a:p>
            <a:r>
              <a:rPr lang="en-US" sz="1200" b="1" u="sng" dirty="0">
                <a:solidFill>
                  <a:srgbClr val="0070C0"/>
                </a:solidFill>
                <a:latin typeface="Book Antiqua" panose="02040602050305030304" pitchFamily="18" charset="0"/>
              </a:rPr>
              <a:t>Beard:0.76</a:t>
            </a:r>
          </a:p>
          <a:p>
            <a:r>
              <a:rPr lang="en-US" sz="1200" b="1" u="sng" dirty="0">
                <a:solidFill>
                  <a:srgbClr val="0070C0"/>
                </a:solidFill>
                <a:latin typeface="Book Antiqua" panose="02040602050305030304" pitchFamily="18" charset="0"/>
              </a:rPr>
              <a:t>Orientation: 0.53</a:t>
            </a:r>
          </a:p>
          <a:p>
            <a:r>
              <a:rPr lang="en-US" sz="1200" b="1" u="sng" dirty="0">
                <a:solidFill>
                  <a:srgbClr val="0070C0"/>
                </a:solidFill>
                <a:latin typeface="Book Antiqua" panose="02040602050305030304" pitchFamily="18" charset="0"/>
              </a:rPr>
              <a:t>Hair:0.88</a:t>
            </a:r>
          </a:p>
        </p:txBody>
      </p:sp>
      <p:sp>
        <p:nvSpPr>
          <p:cNvPr id="54" name="Oval 53">
            <a:extLst>
              <a:ext uri="{FF2B5EF4-FFF2-40B4-BE49-F238E27FC236}">
                <a16:creationId xmlns:a16="http://schemas.microsoft.com/office/drawing/2014/main" id="{0BC0933D-C63A-626A-629C-1B348314E19E}"/>
              </a:ext>
            </a:extLst>
          </p:cNvPr>
          <p:cNvSpPr>
            <a:spLocks noChangeAspect="1"/>
          </p:cNvSpPr>
          <p:nvPr/>
        </p:nvSpPr>
        <p:spPr>
          <a:xfrm>
            <a:off x="4070790" y="3509867"/>
            <a:ext cx="72936" cy="7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E6AC961-AB9A-E741-4F83-BF3575D8DA26}"/>
              </a:ext>
            </a:extLst>
          </p:cNvPr>
          <p:cNvSpPr>
            <a:spLocks noChangeAspect="1"/>
          </p:cNvSpPr>
          <p:nvPr/>
        </p:nvSpPr>
        <p:spPr>
          <a:xfrm>
            <a:off x="4378842" y="4137419"/>
            <a:ext cx="72936" cy="7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EA2ADB51-C63B-787A-B57C-70160103CBA5}"/>
              </a:ext>
            </a:extLst>
          </p:cNvPr>
          <p:cNvSpPr>
            <a:spLocks noChangeAspect="1"/>
          </p:cNvSpPr>
          <p:nvPr/>
        </p:nvSpPr>
        <p:spPr>
          <a:xfrm>
            <a:off x="4679179" y="4710562"/>
            <a:ext cx="72936" cy="7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C88D6FC-B032-3E56-B206-88B2B1BCD57B}"/>
              </a:ext>
            </a:extLst>
          </p:cNvPr>
          <p:cNvSpPr>
            <a:spLocks noChangeAspect="1"/>
          </p:cNvSpPr>
          <p:nvPr/>
        </p:nvSpPr>
        <p:spPr>
          <a:xfrm>
            <a:off x="3576637" y="5247061"/>
            <a:ext cx="72936" cy="7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0156FAC-1CC7-74ED-AEA5-B09CAC46A366}"/>
              </a:ext>
            </a:extLst>
          </p:cNvPr>
          <p:cNvSpPr>
            <a:spLocks noChangeAspect="1"/>
          </p:cNvSpPr>
          <p:nvPr/>
        </p:nvSpPr>
        <p:spPr>
          <a:xfrm>
            <a:off x="4547270" y="5771710"/>
            <a:ext cx="72936" cy="7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E8B2E0C7-35ED-9E55-3432-A0891A0CBFF4}"/>
              </a:ext>
            </a:extLst>
          </p:cNvPr>
          <p:cNvSpPr>
            <a:spLocks noChangeAspect="1"/>
          </p:cNvSpPr>
          <p:nvPr/>
        </p:nvSpPr>
        <p:spPr>
          <a:xfrm>
            <a:off x="4174079" y="6329678"/>
            <a:ext cx="72936" cy="7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Right Arrow 59">
                <a:extLst>
                  <a:ext uri="{FF2B5EF4-FFF2-40B4-BE49-F238E27FC236}">
                    <a16:creationId xmlns:a16="http://schemas.microsoft.com/office/drawing/2014/main" id="{F51CBF0F-1F56-1803-93BD-94C31D4FE5E5}"/>
                  </a:ext>
                </a:extLst>
              </p:cNvPr>
              <p:cNvSpPr/>
              <p:nvPr/>
            </p:nvSpPr>
            <p:spPr>
              <a:xfrm>
                <a:off x="7197426" y="4505409"/>
                <a:ext cx="3065082" cy="665725"/>
              </a:xfrm>
              <a:prstGeom prst="rightArrow">
                <a:avLst/>
              </a:prstGeom>
            </p:spPr>
            <p:style>
              <a:lnRef idx="1">
                <a:schemeClr val="accent1"/>
              </a:lnRef>
              <a:fillRef idx="2">
                <a:schemeClr val="accent1"/>
              </a:fillRef>
              <a:effectRef idx="1">
                <a:schemeClr val="accent1"/>
              </a:effectRef>
              <a:fontRef idx="minor">
                <a:schemeClr val="dk1"/>
              </a:fontRef>
            </p:style>
            <p:txBody>
              <a:bodyPr vert="horz" lIns="0" tIns="0" rIns="0" bIns="0" rtlCol="0" anchor="ctr"/>
              <a:lstStyle/>
              <a:p>
                <a:pPr algn="ctr"/>
                <a:r>
                  <a:rPr lang="en-US" sz="1600" b="1" dirty="0">
                    <a:latin typeface="Book Antiqua" panose="02040602050305030304" pitchFamily="18" charset="0"/>
                  </a:rPr>
                  <a:t>Probabilistic Decoder </a:t>
                </a:r>
                <a14:m>
                  <m:oMath xmlns:m="http://schemas.openxmlformats.org/officeDocument/2006/math">
                    <m:sSub>
                      <m:sSubPr>
                        <m:ctrlPr>
                          <a:rPr lang="en-US" sz="1600" i="1">
                            <a:latin typeface="Cambria Math" panose="02040503050406030204" pitchFamily="18" charset="0"/>
                          </a:rPr>
                        </m:ctrlPr>
                      </m:sSubPr>
                      <m:e>
                        <m:r>
                          <a:rPr lang="en-AU" sz="1600" i="1">
                            <a:latin typeface="Cambria Math" panose="02040503050406030204" pitchFamily="18" charset="0"/>
                          </a:rPr>
                          <m:t>𝑝</m:t>
                        </m:r>
                      </m:e>
                      <m:sub>
                        <m:r>
                          <a:rPr lang="en-US" sz="1600" i="1">
                            <a:latin typeface="Cambria Math" panose="02040503050406030204" pitchFamily="18" charset="0"/>
                            <a:ea typeface="Cambria Math" panose="02040503050406030204" pitchFamily="18" charset="0"/>
                          </a:rPr>
                          <m:t>𝜃</m:t>
                        </m:r>
                      </m:sub>
                    </m:sSub>
                    <m:r>
                      <a:rPr lang="en-AU" sz="1600" i="1">
                        <a:latin typeface="Cambria Math" panose="02040503050406030204" pitchFamily="18" charset="0"/>
                      </a:rPr>
                      <m:t>(</m:t>
                    </m:r>
                    <m:r>
                      <a:rPr lang="en-AU" sz="1600" i="1">
                        <a:latin typeface="Cambria Math" panose="02040503050406030204" pitchFamily="18" charset="0"/>
                      </a:rPr>
                      <m:t>𝑥</m:t>
                    </m:r>
                    <m:r>
                      <a:rPr lang="en-AU" sz="1600" i="1">
                        <a:latin typeface="Cambria Math" panose="02040503050406030204" pitchFamily="18" charset="0"/>
                      </a:rPr>
                      <m:t>|</m:t>
                    </m:r>
                    <m:r>
                      <a:rPr lang="en-AU" sz="1600" i="1">
                        <a:latin typeface="Cambria Math" panose="02040503050406030204" pitchFamily="18" charset="0"/>
                      </a:rPr>
                      <m:t>𝑧</m:t>
                    </m:r>
                    <m:r>
                      <a:rPr lang="en-AU" sz="1600" i="1">
                        <a:latin typeface="Cambria Math" panose="02040503050406030204" pitchFamily="18" charset="0"/>
                      </a:rPr>
                      <m:t>)</m:t>
                    </m:r>
                  </m:oMath>
                </a14:m>
                <a:endParaRPr lang="en-US" sz="1600" dirty="0">
                  <a:latin typeface="Book Antiqua" panose="02040602050305030304" pitchFamily="18" charset="0"/>
                </a:endParaRPr>
              </a:p>
            </p:txBody>
          </p:sp>
        </mc:Choice>
        <mc:Fallback xmlns="">
          <p:sp>
            <p:nvSpPr>
              <p:cNvPr id="60" name="Right Arrow 59">
                <a:extLst>
                  <a:ext uri="{FF2B5EF4-FFF2-40B4-BE49-F238E27FC236}">
                    <a16:creationId xmlns:a16="http://schemas.microsoft.com/office/drawing/2014/main" id="{F51CBF0F-1F56-1803-93BD-94C31D4FE5E5}"/>
                  </a:ext>
                </a:extLst>
              </p:cNvPr>
              <p:cNvSpPr>
                <a:spLocks noRot="1" noChangeAspect="1" noMove="1" noResize="1" noEditPoints="1" noAdjustHandles="1" noChangeArrowheads="1" noChangeShapeType="1" noTextEdit="1"/>
              </p:cNvSpPr>
              <p:nvPr/>
            </p:nvSpPr>
            <p:spPr>
              <a:xfrm>
                <a:off x="7197426" y="4505409"/>
                <a:ext cx="3065082" cy="665725"/>
              </a:xfrm>
              <a:prstGeom prst="rightArrow">
                <a:avLst/>
              </a:prstGeom>
              <a:blipFill>
                <a:blip r:embed="rId6"/>
                <a:stretch>
                  <a:fillRect l="-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ight Arrow 60">
                <a:extLst>
                  <a:ext uri="{FF2B5EF4-FFF2-40B4-BE49-F238E27FC236}">
                    <a16:creationId xmlns:a16="http://schemas.microsoft.com/office/drawing/2014/main" id="{DC027476-D476-4D7B-AD2E-B2A574AF5F8A}"/>
                  </a:ext>
                </a:extLst>
              </p:cNvPr>
              <p:cNvSpPr/>
              <p:nvPr/>
            </p:nvSpPr>
            <p:spPr>
              <a:xfrm>
                <a:off x="7208817" y="5747692"/>
                <a:ext cx="3065082" cy="665725"/>
              </a:xfrm>
              <a:prstGeom prst="rightArrow">
                <a:avLst/>
              </a:prstGeom>
            </p:spPr>
            <p:style>
              <a:lnRef idx="1">
                <a:schemeClr val="accent4"/>
              </a:lnRef>
              <a:fillRef idx="2">
                <a:schemeClr val="accent4"/>
              </a:fillRef>
              <a:effectRef idx="1">
                <a:schemeClr val="accent4"/>
              </a:effectRef>
              <a:fontRef idx="minor">
                <a:schemeClr val="dk1"/>
              </a:fontRef>
            </p:style>
            <p:txBody>
              <a:bodyPr vert="horz" lIns="0" tIns="0" rIns="0" bIns="0" rtlCol="0" anchor="ctr"/>
              <a:lstStyle/>
              <a:p>
                <a:pPr algn="ctr"/>
                <a:r>
                  <a:rPr lang="en-US" sz="1600" b="1" dirty="0">
                    <a:latin typeface="Book Antiqua" panose="02040602050305030304" pitchFamily="18" charset="0"/>
                  </a:rPr>
                  <a:t>Probabilistic Decoder </a:t>
                </a:r>
                <a14:m>
                  <m:oMath xmlns:m="http://schemas.openxmlformats.org/officeDocument/2006/math">
                    <m:sSub>
                      <m:sSubPr>
                        <m:ctrlPr>
                          <a:rPr lang="en-US" sz="1600" i="1">
                            <a:latin typeface="Cambria Math" panose="02040503050406030204" pitchFamily="18" charset="0"/>
                          </a:rPr>
                        </m:ctrlPr>
                      </m:sSubPr>
                      <m:e>
                        <m:r>
                          <a:rPr lang="en-AU" sz="1600" i="1">
                            <a:latin typeface="Cambria Math" panose="02040503050406030204" pitchFamily="18" charset="0"/>
                          </a:rPr>
                          <m:t>𝑝</m:t>
                        </m:r>
                      </m:e>
                      <m:sub>
                        <m:r>
                          <a:rPr lang="en-US" sz="1600" i="1">
                            <a:latin typeface="Cambria Math" panose="02040503050406030204" pitchFamily="18" charset="0"/>
                            <a:ea typeface="Cambria Math" panose="02040503050406030204" pitchFamily="18" charset="0"/>
                          </a:rPr>
                          <m:t>𝜃</m:t>
                        </m:r>
                      </m:sub>
                    </m:sSub>
                    <m:r>
                      <a:rPr lang="en-AU" sz="1600" i="1">
                        <a:latin typeface="Cambria Math" panose="02040503050406030204" pitchFamily="18" charset="0"/>
                      </a:rPr>
                      <m:t>(</m:t>
                    </m:r>
                    <m:r>
                      <a:rPr lang="en-AU" sz="1600" i="1">
                        <a:latin typeface="Cambria Math" panose="02040503050406030204" pitchFamily="18" charset="0"/>
                      </a:rPr>
                      <m:t>𝑥</m:t>
                    </m:r>
                    <m:r>
                      <a:rPr lang="en-AU" sz="1600" i="1">
                        <a:latin typeface="Cambria Math" panose="02040503050406030204" pitchFamily="18" charset="0"/>
                      </a:rPr>
                      <m:t>|</m:t>
                    </m:r>
                    <m:r>
                      <a:rPr lang="en-AU" sz="1600" i="1">
                        <a:latin typeface="Cambria Math" panose="02040503050406030204" pitchFamily="18" charset="0"/>
                      </a:rPr>
                      <m:t>𝑧</m:t>
                    </m:r>
                    <m:r>
                      <a:rPr lang="en-AU" sz="1600" i="1">
                        <a:latin typeface="Cambria Math" panose="02040503050406030204" pitchFamily="18" charset="0"/>
                      </a:rPr>
                      <m:t>)</m:t>
                    </m:r>
                  </m:oMath>
                </a14:m>
                <a:endParaRPr lang="en-US" sz="1600" dirty="0">
                  <a:latin typeface="Book Antiqua" panose="02040602050305030304" pitchFamily="18" charset="0"/>
                </a:endParaRPr>
              </a:p>
            </p:txBody>
          </p:sp>
        </mc:Choice>
        <mc:Fallback xmlns="">
          <p:sp>
            <p:nvSpPr>
              <p:cNvPr id="61" name="Right Arrow 60">
                <a:extLst>
                  <a:ext uri="{FF2B5EF4-FFF2-40B4-BE49-F238E27FC236}">
                    <a16:creationId xmlns:a16="http://schemas.microsoft.com/office/drawing/2014/main" id="{DC027476-D476-4D7B-AD2E-B2A574AF5F8A}"/>
                  </a:ext>
                </a:extLst>
              </p:cNvPr>
              <p:cNvSpPr>
                <a:spLocks noRot="1" noChangeAspect="1" noMove="1" noResize="1" noEditPoints="1" noAdjustHandles="1" noChangeArrowheads="1" noChangeShapeType="1" noTextEdit="1"/>
              </p:cNvSpPr>
              <p:nvPr/>
            </p:nvSpPr>
            <p:spPr>
              <a:xfrm>
                <a:off x="7208817" y="5747692"/>
                <a:ext cx="3065082" cy="665725"/>
              </a:xfrm>
              <a:prstGeom prst="rightArrow">
                <a:avLst/>
              </a:prstGeom>
              <a:blipFill>
                <a:blip r:embed="rId7"/>
                <a:stretch>
                  <a:fillRect l="-1235"/>
                </a:stretch>
              </a:blipFill>
            </p:spPr>
            <p:txBody>
              <a:bodyPr/>
              <a:lstStyle/>
              <a:p>
                <a:r>
                  <a:rPr lang="en-US">
                    <a:noFill/>
                  </a:rPr>
                  <a:t> </a:t>
                </a:r>
              </a:p>
            </p:txBody>
          </p:sp>
        </mc:Fallback>
      </mc:AlternateContent>
      <p:sp>
        <p:nvSpPr>
          <p:cNvPr id="62" name="Oval 61">
            <a:extLst>
              <a:ext uri="{FF2B5EF4-FFF2-40B4-BE49-F238E27FC236}">
                <a16:creationId xmlns:a16="http://schemas.microsoft.com/office/drawing/2014/main" id="{E7F83EDF-18B3-6B61-6FEE-8A570232DAD7}"/>
              </a:ext>
            </a:extLst>
          </p:cNvPr>
          <p:cNvSpPr>
            <a:spLocks noChangeAspect="1"/>
          </p:cNvSpPr>
          <p:nvPr/>
        </p:nvSpPr>
        <p:spPr>
          <a:xfrm>
            <a:off x="4678147" y="3502766"/>
            <a:ext cx="72936" cy="7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E7EA109B-7B8C-A7A1-4AC6-3049F8FD9CF1}"/>
              </a:ext>
            </a:extLst>
          </p:cNvPr>
          <p:cNvSpPr>
            <a:spLocks noChangeAspect="1"/>
          </p:cNvSpPr>
          <p:nvPr/>
        </p:nvSpPr>
        <p:spPr>
          <a:xfrm>
            <a:off x="4346091" y="4140451"/>
            <a:ext cx="72936" cy="7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Oval 2047">
            <a:extLst>
              <a:ext uri="{FF2B5EF4-FFF2-40B4-BE49-F238E27FC236}">
                <a16:creationId xmlns:a16="http://schemas.microsoft.com/office/drawing/2014/main" id="{E857E33A-EF72-05AE-F22A-87D49CDC9F7D}"/>
              </a:ext>
            </a:extLst>
          </p:cNvPr>
          <p:cNvSpPr>
            <a:spLocks noChangeAspect="1"/>
          </p:cNvSpPr>
          <p:nvPr/>
        </p:nvSpPr>
        <p:spPr>
          <a:xfrm>
            <a:off x="4620698" y="4698983"/>
            <a:ext cx="72936" cy="7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Oval 2048">
            <a:extLst>
              <a:ext uri="{FF2B5EF4-FFF2-40B4-BE49-F238E27FC236}">
                <a16:creationId xmlns:a16="http://schemas.microsoft.com/office/drawing/2014/main" id="{68128876-B659-DF25-31C9-781754CE48B7}"/>
              </a:ext>
            </a:extLst>
          </p:cNvPr>
          <p:cNvSpPr>
            <a:spLocks noChangeAspect="1"/>
          </p:cNvSpPr>
          <p:nvPr/>
        </p:nvSpPr>
        <p:spPr>
          <a:xfrm>
            <a:off x="4542118" y="5251181"/>
            <a:ext cx="72936" cy="7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Oval 2050">
            <a:extLst>
              <a:ext uri="{FF2B5EF4-FFF2-40B4-BE49-F238E27FC236}">
                <a16:creationId xmlns:a16="http://schemas.microsoft.com/office/drawing/2014/main" id="{9E73E72C-6BD4-9E0B-7B98-CCCEDAE790B4}"/>
              </a:ext>
            </a:extLst>
          </p:cNvPr>
          <p:cNvSpPr>
            <a:spLocks noChangeAspect="1"/>
          </p:cNvSpPr>
          <p:nvPr/>
        </p:nvSpPr>
        <p:spPr>
          <a:xfrm>
            <a:off x="4273880" y="5771710"/>
            <a:ext cx="72936" cy="7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Oval 2051">
            <a:extLst>
              <a:ext uri="{FF2B5EF4-FFF2-40B4-BE49-F238E27FC236}">
                <a16:creationId xmlns:a16="http://schemas.microsoft.com/office/drawing/2014/main" id="{27637016-4D8B-B5D7-AE71-84E7F5649906}"/>
              </a:ext>
            </a:extLst>
          </p:cNvPr>
          <p:cNvSpPr>
            <a:spLocks noChangeAspect="1"/>
          </p:cNvSpPr>
          <p:nvPr/>
        </p:nvSpPr>
        <p:spPr>
          <a:xfrm>
            <a:off x="4751175" y="6334204"/>
            <a:ext cx="72936" cy="7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2052">
            <a:extLst>
              <a:ext uri="{FF2B5EF4-FFF2-40B4-BE49-F238E27FC236}">
                <a16:creationId xmlns:a16="http://schemas.microsoft.com/office/drawing/2014/main" id="{88AC7F88-F9FF-AF63-EAC3-5BC91CA917EE}"/>
              </a:ext>
            </a:extLst>
          </p:cNvPr>
          <p:cNvSpPr/>
          <p:nvPr/>
        </p:nvSpPr>
        <p:spPr>
          <a:xfrm rot="16200000">
            <a:off x="10645020" y="4024121"/>
            <a:ext cx="2201846" cy="4097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Similar images!</a:t>
            </a:r>
          </a:p>
        </p:txBody>
      </p:sp>
      <p:sp>
        <p:nvSpPr>
          <p:cNvPr id="2054" name="Striped Right Arrow 2053">
            <a:extLst>
              <a:ext uri="{FF2B5EF4-FFF2-40B4-BE49-F238E27FC236}">
                <a16:creationId xmlns:a16="http://schemas.microsoft.com/office/drawing/2014/main" id="{04B2FD88-D0BD-2F04-A2CF-DB5A176155EC}"/>
              </a:ext>
            </a:extLst>
          </p:cNvPr>
          <p:cNvSpPr/>
          <p:nvPr/>
        </p:nvSpPr>
        <p:spPr>
          <a:xfrm rot="19595950">
            <a:off x="5483416" y="3486754"/>
            <a:ext cx="477778" cy="388537"/>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55" name="Striped Right Arrow 2054">
            <a:extLst>
              <a:ext uri="{FF2B5EF4-FFF2-40B4-BE49-F238E27FC236}">
                <a16:creationId xmlns:a16="http://schemas.microsoft.com/office/drawing/2014/main" id="{67EA5132-1240-514E-E449-4DB160682F6A}"/>
              </a:ext>
            </a:extLst>
          </p:cNvPr>
          <p:cNvSpPr/>
          <p:nvPr/>
        </p:nvSpPr>
        <p:spPr>
          <a:xfrm>
            <a:off x="5483416" y="4576714"/>
            <a:ext cx="477778" cy="388537"/>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56" name="Striped Right Arrow 2055">
            <a:extLst>
              <a:ext uri="{FF2B5EF4-FFF2-40B4-BE49-F238E27FC236}">
                <a16:creationId xmlns:a16="http://schemas.microsoft.com/office/drawing/2014/main" id="{00497171-72A9-1FB5-1E2B-D9C1CAAF5DE8}"/>
              </a:ext>
            </a:extLst>
          </p:cNvPr>
          <p:cNvSpPr/>
          <p:nvPr/>
        </p:nvSpPr>
        <p:spPr>
          <a:xfrm rot="1916802">
            <a:off x="5483416" y="5762864"/>
            <a:ext cx="477778" cy="388537"/>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2050" name="Picture 2" descr="Arts culture entertainment ace cinema celebrities smiling beard actor  germany hi-res stock photography and images - Alamy">
            <a:extLst>
              <a:ext uri="{FF2B5EF4-FFF2-40B4-BE49-F238E27FC236}">
                <a16:creationId xmlns:a16="http://schemas.microsoft.com/office/drawing/2014/main" id="{699CA5D9-D207-9CF3-54D8-E8D72388BBFB}"/>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629"/>
          <a:stretch/>
        </p:blipFill>
        <p:spPr bwMode="auto">
          <a:xfrm>
            <a:off x="10294843" y="5588920"/>
            <a:ext cx="1104067" cy="99436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Omg Emoji [Free Download iPhone Emojis] | Emoji Island | Shocked emoji, Surprised  emoji, Emoji">
            <a:extLst>
              <a:ext uri="{FF2B5EF4-FFF2-40B4-BE49-F238E27FC236}">
                <a16:creationId xmlns:a16="http://schemas.microsoft.com/office/drawing/2014/main" id="{23BFF731-FB08-5473-C7F1-58100F50BB7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418976" y="5675019"/>
            <a:ext cx="719714" cy="759259"/>
          </a:xfrm>
          <a:prstGeom prst="rect">
            <a:avLst/>
          </a:prstGeom>
          <a:noFill/>
          <a:extLst>
            <a:ext uri="{909E8E84-426E-40DD-AFC4-6F175D3DCCD1}">
              <a14:hiddenFill xmlns:a14="http://schemas.microsoft.com/office/drawing/2010/main">
                <a:solidFill>
                  <a:srgbClr val="FFFFFF"/>
                </a:solidFill>
              </a14:hiddenFill>
            </a:ext>
          </a:extLst>
        </p:spPr>
      </p:pic>
      <p:sp>
        <p:nvSpPr>
          <p:cNvPr id="6" name="Double Bracket 5">
            <a:extLst>
              <a:ext uri="{FF2B5EF4-FFF2-40B4-BE49-F238E27FC236}">
                <a16:creationId xmlns:a16="http://schemas.microsoft.com/office/drawing/2014/main" id="{8F59E28D-AD4C-1D86-37B3-3ADEC81FE87E}"/>
              </a:ext>
            </a:extLst>
          </p:cNvPr>
          <p:cNvSpPr/>
          <p:nvPr/>
        </p:nvSpPr>
        <p:spPr>
          <a:xfrm>
            <a:off x="5939968" y="5493715"/>
            <a:ext cx="1235334" cy="1219246"/>
          </a:xfrm>
          <a:prstGeom prst="bracketPair">
            <a:avLst>
              <a:gd name="adj" fmla="val 6953"/>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r>
              <a:rPr lang="en-US" sz="1200" b="1" dirty="0">
                <a:solidFill>
                  <a:srgbClr val="0070C0"/>
                </a:solidFill>
                <a:latin typeface="Book Antiqua" panose="02040602050305030304" pitchFamily="18" charset="0"/>
              </a:rPr>
              <a:t>Smile: 0.9</a:t>
            </a:r>
          </a:p>
          <a:p>
            <a:r>
              <a:rPr lang="en-US" sz="1200" dirty="0" err="1">
                <a:solidFill>
                  <a:srgbClr val="0070C0"/>
                </a:solidFill>
                <a:latin typeface="Book Antiqua" panose="02040602050305030304" pitchFamily="18" charset="0"/>
              </a:rPr>
              <a:t>Skintone</a:t>
            </a:r>
            <a:r>
              <a:rPr lang="en-US" sz="1200" dirty="0">
                <a:solidFill>
                  <a:srgbClr val="0070C0"/>
                </a:solidFill>
                <a:latin typeface="Book Antiqua" panose="02040602050305030304" pitchFamily="18" charset="0"/>
              </a:rPr>
              <a:t>: 0.59</a:t>
            </a:r>
          </a:p>
          <a:p>
            <a:r>
              <a:rPr lang="en-US" sz="1200" dirty="0">
                <a:solidFill>
                  <a:srgbClr val="0070C0"/>
                </a:solidFill>
                <a:latin typeface="Book Antiqua" panose="02040602050305030304" pitchFamily="18" charset="0"/>
              </a:rPr>
              <a:t>Gender: 0.88</a:t>
            </a:r>
          </a:p>
          <a:p>
            <a:r>
              <a:rPr lang="en-US" sz="1200" b="1" dirty="0">
                <a:solidFill>
                  <a:srgbClr val="0070C0"/>
                </a:solidFill>
                <a:latin typeface="Book Antiqua" panose="02040602050305030304" pitchFamily="18" charset="0"/>
              </a:rPr>
              <a:t>Beard:0.76</a:t>
            </a:r>
          </a:p>
          <a:p>
            <a:r>
              <a:rPr lang="en-US" sz="1200" b="1" dirty="0">
                <a:solidFill>
                  <a:srgbClr val="0070C0"/>
                </a:solidFill>
                <a:latin typeface="Book Antiqua" panose="02040602050305030304" pitchFamily="18" charset="0"/>
              </a:rPr>
              <a:t>Orientation: 0.53</a:t>
            </a:r>
          </a:p>
          <a:p>
            <a:r>
              <a:rPr lang="en-US" sz="1200" b="1" dirty="0">
                <a:solidFill>
                  <a:srgbClr val="0070C0"/>
                </a:solidFill>
                <a:latin typeface="Book Antiqua" panose="02040602050305030304" pitchFamily="18" charset="0"/>
              </a:rPr>
              <a:t>Hair:0.88</a:t>
            </a:r>
          </a:p>
        </p:txBody>
      </p:sp>
    </p:spTree>
    <p:extLst>
      <p:ext uri="{BB962C8B-B14F-4D97-AF65-F5344CB8AC3E}">
        <p14:creationId xmlns:p14="http://schemas.microsoft.com/office/powerpoint/2010/main" val="132607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05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 grpId="0" animBg="1"/>
      <p:bldP spid="44" grpId="0" animBg="1"/>
      <p:bldP spid="45" grpId="0" animBg="1"/>
      <p:bldP spid="46" grpId="0" animBg="1"/>
      <p:bldP spid="47" grpId="0" animBg="1"/>
      <p:bldP spid="48"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2048" grpId="0" animBg="1"/>
      <p:bldP spid="2049" grpId="0" animBg="1"/>
      <p:bldP spid="2051" grpId="0" animBg="1"/>
      <p:bldP spid="2052" grpId="0" animBg="1"/>
      <p:bldP spid="2053" grpId="0" animBg="1"/>
      <p:bldP spid="2054" grpId="0" animBg="1"/>
      <p:bldP spid="2055" grpId="0" animBg="1"/>
      <p:bldP spid="2056"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D density contour plots in ggplot2 | R CHARTS">
            <a:extLst>
              <a:ext uri="{FF2B5EF4-FFF2-40B4-BE49-F238E27FC236}">
                <a16:creationId xmlns:a16="http://schemas.microsoft.com/office/drawing/2014/main" id="{38FCB979-A325-8174-B895-AF0EB1A1A4F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53468" y="2383406"/>
            <a:ext cx="2685065" cy="284416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4CD9BFE8-37A2-4F48-9C9B-C40693A93FC8}"/>
              </a:ext>
            </a:extLst>
          </p:cNvPr>
          <p:cNvSpPr>
            <a:spLocks noGrp="1"/>
          </p:cNvSpPr>
          <p:nvPr>
            <p:ph type="ftr" sz="quarter" idx="11"/>
          </p:nvPr>
        </p:nvSpPr>
        <p:spPr/>
        <p:txBody>
          <a:bodyPr/>
          <a:lstStyle/>
          <a:p>
            <a:r>
              <a:rPr lang="en-AU"/>
              <a:t>Deakin University CRICOS Provider Code: 00113B</a:t>
            </a:r>
            <a:endParaRPr lang="en-GB"/>
          </a:p>
        </p:txBody>
      </p:sp>
      <p:sp>
        <p:nvSpPr>
          <p:cNvPr id="6" name="Title 5">
            <a:extLst>
              <a:ext uri="{FF2B5EF4-FFF2-40B4-BE49-F238E27FC236}">
                <a16:creationId xmlns:a16="http://schemas.microsoft.com/office/drawing/2014/main" id="{3F18CEF9-9006-4F7A-309D-46F380EED904}"/>
              </a:ext>
            </a:extLst>
          </p:cNvPr>
          <p:cNvSpPr>
            <a:spLocks noGrp="1"/>
          </p:cNvSpPr>
          <p:nvPr>
            <p:ph type="title"/>
          </p:nvPr>
        </p:nvSpPr>
        <p:spPr/>
        <p:txBody>
          <a:bodyPr/>
          <a:lstStyle/>
          <a:p>
            <a:r>
              <a:rPr lang="en-US" dirty="0"/>
              <a:t>VAE example</a:t>
            </a:r>
          </a:p>
        </p:txBody>
      </p:sp>
      <p:sp>
        <p:nvSpPr>
          <p:cNvPr id="5" name="Slide Number Placeholder 4">
            <a:extLst>
              <a:ext uri="{FF2B5EF4-FFF2-40B4-BE49-F238E27FC236}">
                <a16:creationId xmlns:a16="http://schemas.microsoft.com/office/drawing/2014/main" id="{EFDEF6B3-9527-3F82-DB19-638877339DF0}"/>
              </a:ext>
            </a:extLst>
          </p:cNvPr>
          <p:cNvSpPr>
            <a:spLocks noGrp="1"/>
          </p:cNvSpPr>
          <p:nvPr>
            <p:ph type="sldNum" sz="quarter" idx="14"/>
          </p:nvPr>
        </p:nvSpPr>
        <p:spPr/>
        <p:txBody>
          <a:bodyPr/>
          <a:lstStyle/>
          <a:p>
            <a:fld id="{F5AEA0E0-5CC6-4BD0-905C-A0021E419432}" type="slidenum">
              <a:rPr lang="en-GB" smtClean="0"/>
              <a:pPr/>
              <a:t>32</a:t>
            </a:fld>
            <a:endParaRPr lang="en-GB" dirty="0"/>
          </a:p>
        </p:txBody>
      </p:sp>
      <mc:AlternateContent xmlns:mc="http://schemas.openxmlformats.org/markup-compatibility/2006" xmlns:a14="http://schemas.microsoft.com/office/drawing/2010/main">
        <mc:Choice Requires="a14">
          <p:sp>
            <p:nvSpPr>
              <p:cNvPr id="7" name="Trapezium 6">
                <a:extLst>
                  <a:ext uri="{FF2B5EF4-FFF2-40B4-BE49-F238E27FC236}">
                    <a16:creationId xmlns:a16="http://schemas.microsoft.com/office/drawing/2014/main" id="{51A88CF8-F013-2FF3-3137-D15B14BE29FC}"/>
                  </a:ext>
                </a:extLst>
              </p:cNvPr>
              <p:cNvSpPr/>
              <p:nvPr/>
            </p:nvSpPr>
            <p:spPr>
              <a:xfrm rot="5400000">
                <a:off x="2329783" y="2793740"/>
                <a:ext cx="1988188" cy="2013360"/>
              </a:xfrm>
              <a:prstGeom prst="trapezoid">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000" b="1" dirty="0">
                    <a:latin typeface="Book Antiqua" panose="02040602050305030304" pitchFamily="18" charset="0"/>
                  </a:rPr>
                  <a:t>Probabilistic Encoder</a:t>
                </a:r>
              </a:p>
              <a:p>
                <a:pPr algn="ct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AU" sz="2000" b="0" i="1" smtClean="0">
                              <a:latin typeface="Cambria Math" panose="02040503050406030204" pitchFamily="18" charset="0"/>
                            </a:rPr>
                            <m:t>𝑞</m:t>
                          </m:r>
                        </m:e>
                        <m:sub>
                          <m:r>
                            <a:rPr lang="en-US" sz="2000" i="1" smtClean="0">
                              <a:latin typeface="Cambria Math" panose="02040503050406030204" pitchFamily="18" charset="0"/>
                              <a:ea typeface="Cambria Math" panose="02040503050406030204" pitchFamily="18" charset="0"/>
                            </a:rPr>
                            <m:t>𝜙</m:t>
                          </m:r>
                        </m:sub>
                      </m:sSub>
                      <m:r>
                        <a:rPr lang="en-AU" sz="2000" b="0" i="1" smtClean="0">
                          <a:latin typeface="Cambria Math" panose="02040503050406030204" pitchFamily="18" charset="0"/>
                        </a:rPr>
                        <m:t>(</m:t>
                      </m:r>
                      <m:r>
                        <a:rPr lang="en-AU" sz="2000" b="0" i="1" smtClean="0">
                          <a:latin typeface="Cambria Math" panose="02040503050406030204" pitchFamily="18" charset="0"/>
                        </a:rPr>
                        <m:t>𝑧</m:t>
                      </m:r>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m:t>
                      </m:r>
                    </m:oMath>
                  </m:oMathPara>
                </a14:m>
                <a:endParaRPr lang="en-US" sz="2000" dirty="0">
                  <a:latin typeface="Book Antiqua" panose="02040602050305030304" pitchFamily="18" charset="0"/>
                </a:endParaRPr>
              </a:p>
            </p:txBody>
          </p:sp>
        </mc:Choice>
        <mc:Fallback xmlns="">
          <p:sp>
            <p:nvSpPr>
              <p:cNvPr id="7" name="Trapezium 6">
                <a:extLst>
                  <a:ext uri="{FF2B5EF4-FFF2-40B4-BE49-F238E27FC236}">
                    <a16:creationId xmlns:a16="http://schemas.microsoft.com/office/drawing/2014/main" id="{51A88CF8-F013-2FF3-3137-D15B14BE29FC}"/>
                  </a:ext>
                </a:extLst>
              </p:cNvPr>
              <p:cNvSpPr>
                <a:spLocks noRot="1" noChangeAspect="1" noMove="1" noResize="1" noEditPoints="1" noAdjustHandles="1" noChangeArrowheads="1" noChangeShapeType="1" noTextEdit="1"/>
              </p:cNvSpPr>
              <p:nvPr/>
            </p:nvSpPr>
            <p:spPr>
              <a:xfrm rot="5400000">
                <a:off x="2329783" y="2793740"/>
                <a:ext cx="1988188" cy="2013360"/>
              </a:xfrm>
              <a:prstGeom prst="trapezoid">
                <a:avLst/>
              </a:prstGeom>
              <a:blipFill>
                <a:blip r:embed="rId3"/>
                <a:stretch>
                  <a:fillRect l="-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rapezium 7">
                <a:extLst>
                  <a:ext uri="{FF2B5EF4-FFF2-40B4-BE49-F238E27FC236}">
                    <a16:creationId xmlns:a16="http://schemas.microsoft.com/office/drawing/2014/main" id="{65FFF9D0-E8F6-166E-421D-8F7C9F472A30}"/>
                  </a:ext>
                </a:extLst>
              </p:cNvPr>
              <p:cNvSpPr/>
              <p:nvPr/>
            </p:nvSpPr>
            <p:spPr>
              <a:xfrm rot="16200000">
                <a:off x="8100613" y="2793740"/>
                <a:ext cx="1988188" cy="2013360"/>
              </a:xfrm>
              <a:prstGeom prst="trapezoid">
                <a:avLst/>
              </a:prstGeom>
            </p:spPr>
            <p:style>
              <a:lnRef idx="1">
                <a:schemeClr val="accent4"/>
              </a:lnRef>
              <a:fillRef idx="2">
                <a:schemeClr val="accent4"/>
              </a:fillRef>
              <a:effectRef idx="1">
                <a:schemeClr val="accent4"/>
              </a:effectRef>
              <a:fontRef idx="minor">
                <a:schemeClr val="dk1"/>
              </a:fontRef>
            </p:style>
            <p:txBody>
              <a:bodyPr vert="vert" rtlCol="0" anchor="ctr"/>
              <a:lstStyle/>
              <a:p>
                <a:pPr algn="ctr"/>
                <a:r>
                  <a:rPr lang="en-US" sz="2000" b="1" dirty="0">
                    <a:latin typeface="Book Antiqua" panose="02040602050305030304" pitchFamily="18" charset="0"/>
                  </a:rPr>
                  <a:t>Probabilistic Decoder</a:t>
                </a:r>
              </a:p>
              <a:p>
                <a:pPr algn="ct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𝑧</m:t>
                      </m:r>
                      <m:r>
                        <a:rPr lang="en-AU" sz="2000" i="1">
                          <a:latin typeface="Cambria Math" panose="02040503050406030204" pitchFamily="18" charset="0"/>
                        </a:rPr>
                        <m:t>)</m:t>
                      </m:r>
                    </m:oMath>
                  </m:oMathPara>
                </a14:m>
                <a:endParaRPr lang="en-US" sz="2000" dirty="0">
                  <a:latin typeface="Book Antiqua" panose="02040602050305030304" pitchFamily="18" charset="0"/>
                </a:endParaRPr>
              </a:p>
            </p:txBody>
          </p:sp>
        </mc:Choice>
        <mc:Fallback xmlns="">
          <p:sp>
            <p:nvSpPr>
              <p:cNvPr id="8" name="Trapezium 7">
                <a:extLst>
                  <a:ext uri="{FF2B5EF4-FFF2-40B4-BE49-F238E27FC236}">
                    <a16:creationId xmlns:a16="http://schemas.microsoft.com/office/drawing/2014/main" id="{65FFF9D0-E8F6-166E-421D-8F7C9F472A30}"/>
                  </a:ext>
                </a:extLst>
              </p:cNvPr>
              <p:cNvSpPr>
                <a:spLocks noRot="1" noChangeAspect="1" noMove="1" noResize="1" noEditPoints="1" noAdjustHandles="1" noChangeArrowheads="1" noChangeShapeType="1" noTextEdit="1"/>
              </p:cNvSpPr>
              <p:nvPr/>
            </p:nvSpPr>
            <p:spPr>
              <a:xfrm rot="16200000">
                <a:off x="8100613" y="2793740"/>
                <a:ext cx="1988188" cy="2013360"/>
              </a:xfrm>
              <a:prstGeom prst="trapezoid">
                <a:avLst/>
              </a:prstGeom>
              <a:blipFill>
                <a:blip r:embed="rId4"/>
                <a:stretch>
                  <a:fillRect r="-5625"/>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C5B66D41-05C5-7A72-D457-04B29557BAB5}"/>
              </a:ext>
            </a:extLst>
          </p:cNvPr>
          <p:cNvCxnSpPr>
            <a:cxnSpLocks/>
            <a:stCxn id="26" idx="3"/>
            <a:endCxn id="7" idx="2"/>
          </p:cNvCxnSpPr>
          <p:nvPr/>
        </p:nvCxnSpPr>
        <p:spPr>
          <a:xfrm>
            <a:off x="2001223" y="3798126"/>
            <a:ext cx="315974" cy="22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E9CED377-B0F4-3BE4-022B-BCEC05EE43BC}"/>
              </a:ext>
            </a:extLst>
          </p:cNvPr>
          <p:cNvCxnSpPr>
            <a:cxnSpLocks/>
            <a:stCxn id="8" idx="2"/>
          </p:cNvCxnSpPr>
          <p:nvPr/>
        </p:nvCxnSpPr>
        <p:spPr>
          <a:xfrm flipV="1">
            <a:off x="10101387" y="3798125"/>
            <a:ext cx="590505" cy="229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69B251C8-6867-2808-9D3A-FB991F3F670D}"/>
              </a:ext>
            </a:extLst>
          </p:cNvPr>
          <p:cNvCxnSpPr>
            <a:cxnSpLocks/>
            <a:stCxn id="7" idx="0"/>
            <a:endCxn id="1026" idx="1"/>
          </p:cNvCxnSpPr>
          <p:nvPr/>
        </p:nvCxnSpPr>
        <p:spPr>
          <a:xfrm>
            <a:off x="4330557" y="3800420"/>
            <a:ext cx="422911" cy="506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9C879F3F-6089-8C5D-C184-E427EA5B98A3}"/>
              </a:ext>
            </a:extLst>
          </p:cNvPr>
          <p:cNvCxnSpPr>
            <a:cxnSpLocks/>
            <a:stCxn id="1026" idx="3"/>
            <a:endCxn id="8" idx="0"/>
          </p:cNvCxnSpPr>
          <p:nvPr/>
        </p:nvCxnSpPr>
        <p:spPr>
          <a:xfrm flipV="1">
            <a:off x="7438533" y="3800420"/>
            <a:ext cx="649494" cy="506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6" name="Picture 2" descr="Tom Cruise - Movies, Spouses &amp; Kids">
            <a:extLst>
              <a:ext uri="{FF2B5EF4-FFF2-40B4-BE49-F238E27FC236}">
                <a16:creationId xmlns:a16="http://schemas.microsoft.com/office/drawing/2014/main" id="{C06111DC-FA4C-545B-814B-BF22E7213A9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728" y="3084315"/>
            <a:ext cx="1903495" cy="142762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4615C0E-5E4A-C9C4-E330-1FF6768A56D4}"/>
                  </a:ext>
                </a:extLst>
              </p:cNvPr>
              <p:cNvSpPr txBox="1"/>
              <p:nvPr/>
            </p:nvSpPr>
            <p:spPr>
              <a:xfrm>
                <a:off x="5887200" y="1813108"/>
                <a:ext cx="41760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𝑧</m:t>
                      </m:r>
                    </m:oMath>
                  </m:oMathPara>
                </a14:m>
                <a:endParaRPr lang="en-US" sz="3200" dirty="0"/>
              </a:p>
            </p:txBody>
          </p:sp>
        </mc:Choice>
        <mc:Fallback xmlns="">
          <p:sp>
            <p:nvSpPr>
              <p:cNvPr id="38" name="TextBox 37">
                <a:extLst>
                  <a:ext uri="{FF2B5EF4-FFF2-40B4-BE49-F238E27FC236}">
                    <a16:creationId xmlns:a16="http://schemas.microsoft.com/office/drawing/2014/main" id="{F4615C0E-5E4A-C9C4-E330-1FF6768A56D4}"/>
                  </a:ext>
                </a:extLst>
              </p:cNvPr>
              <p:cNvSpPr txBox="1">
                <a:spLocks noRot="1" noChangeAspect="1" noMove="1" noResize="1" noEditPoints="1" noAdjustHandles="1" noChangeArrowheads="1" noChangeShapeType="1" noTextEdit="1"/>
              </p:cNvSpPr>
              <p:nvPr/>
            </p:nvSpPr>
            <p:spPr>
              <a:xfrm>
                <a:off x="5887200" y="1813108"/>
                <a:ext cx="417600" cy="584775"/>
              </a:xfrm>
              <a:prstGeom prst="rect">
                <a:avLst/>
              </a:prstGeom>
              <a:blipFill>
                <a:blip r:embed="rId6"/>
                <a:stretch>
                  <a:fillRect/>
                </a:stretch>
              </a:blipFill>
            </p:spPr>
            <p:txBody>
              <a:bodyPr/>
              <a:lstStyle/>
              <a:p>
                <a:r>
                  <a:rPr lang="en-US">
                    <a:noFill/>
                  </a:rPr>
                  <a:t> </a:t>
                </a:r>
              </a:p>
            </p:txBody>
          </p:sp>
        </mc:Fallback>
      </mc:AlternateContent>
      <p:pic>
        <p:nvPicPr>
          <p:cNvPr id="3076" name="Picture 4" descr="Tom Cruise – Movies, Bio and Lists on MUBI">
            <a:extLst>
              <a:ext uri="{FF2B5EF4-FFF2-40B4-BE49-F238E27FC236}">
                <a16:creationId xmlns:a16="http://schemas.microsoft.com/office/drawing/2014/main" id="{DADE13F3-88AD-F6BC-47B6-D290EC40ABF6}"/>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0828005" y="5692526"/>
            <a:ext cx="1046008" cy="11608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ctor Tom Cruise, Space X, and NASA discuss movie on board the space  station : NPR">
            <a:extLst>
              <a:ext uri="{FF2B5EF4-FFF2-40B4-BE49-F238E27FC236}">
                <a16:creationId xmlns:a16="http://schemas.microsoft.com/office/drawing/2014/main" id="{F7BB270F-4CE7-BAB7-B2EC-24960F446CFC}"/>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0691892" y="1999528"/>
            <a:ext cx="1305349" cy="11625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om Cruise Is 'Too Old' for Jack Reacher, Says Author Lee Child">
            <a:extLst>
              <a:ext uri="{FF2B5EF4-FFF2-40B4-BE49-F238E27FC236}">
                <a16:creationId xmlns:a16="http://schemas.microsoft.com/office/drawing/2014/main" id="{F4DB3680-3DD4-7953-714B-F259A0B89E91}"/>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0703796" y="3225061"/>
            <a:ext cx="1305348" cy="116085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AA386EAB-7BA8-497A-4464-58974FED32C5}"/>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t="-914"/>
          <a:stretch/>
        </p:blipFill>
        <p:spPr bwMode="auto">
          <a:xfrm>
            <a:off x="10691892" y="4468660"/>
            <a:ext cx="1305347" cy="1162523"/>
          </a:xfrm>
          <a:prstGeom prst="rect">
            <a:avLst/>
          </a:prstGeom>
          <a:noFill/>
          <a:extLst>
            <a:ext uri="{909E8E84-426E-40DD-AFC4-6F175D3DCCD1}">
              <a14:hiddenFill xmlns:a14="http://schemas.microsoft.com/office/drawing/2010/main">
                <a:solidFill>
                  <a:srgbClr val="FFFFFF"/>
                </a:solidFill>
              </a14:hiddenFill>
            </a:ext>
          </a:extLst>
        </p:spPr>
      </p:pic>
      <p:sp>
        <p:nvSpPr>
          <p:cNvPr id="39" name="Oval 38">
            <a:extLst>
              <a:ext uri="{FF2B5EF4-FFF2-40B4-BE49-F238E27FC236}">
                <a16:creationId xmlns:a16="http://schemas.microsoft.com/office/drawing/2014/main" id="{B3A398FD-73B7-E2C6-43D8-FC10B0FC7042}"/>
              </a:ext>
            </a:extLst>
          </p:cNvPr>
          <p:cNvSpPr>
            <a:spLocks noChangeAspect="1"/>
          </p:cNvSpPr>
          <p:nvPr/>
        </p:nvSpPr>
        <p:spPr>
          <a:xfrm>
            <a:off x="6172470" y="3963545"/>
            <a:ext cx="108001"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439CCE0-06ED-AD31-452D-40ECBFEC8B5A}"/>
              </a:ext>
            </a:extLst>
          </p:cNvPr>
          <p:cNvSpPr>
            <a:spLocks noChangeAspect="1"/>
          </p:cNvSpPr>
          <p:nvPr/>
        </p:nvSpPr>
        <p:spPr>
          <a:xfrm>
            <a:off x="5987999" y="3562469"/>
            <a:ext cx="108001"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7328FF6-04C6-43B8-AFC8-3126E00660D7}"/>
              </a:ext>
            </a:extLst>
          </p:cNvPr>
          <p:cNvSpPr>
            <a:spLocks noChangeAspect="1"/>
          </p:cNvSpPr>
          <p:nvPr/>
        </p:nvSpPr>
        <p:spPr>
          <a:xfrm>
            <a:off x="6053824" y="3798125"/>
            <a:ext cx="108001" cy="108000"/>
          </a:xfrm>
          <a:prstGeom prst="ellipse">
            <a:avLst/>
          </a:prstGeom>
          <a:solidFill>
            <a:schemeClr val="accent3">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8400450-B8DC-FABD-A8AE-56D2869885BD}"/>
              </a:ext>
            </a:extLst>
          </p:cNvPr>
          <p:cNvSpPr>
            <a:spLocks noChangeAspect="1"/>
          </p:cNvSpPr>
          <p:nvPr/>
        </p:nvSpPr>
        <p:spPr>
          <a:xfrm>
            <a:off x="5729078" y="3697489"/>
            <a:ext cx="108001" cy="108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028" name="Picture 4" descr="tom com barba | Tom cruise long hair, Guy haircuts long, Tom cruise">
            <a:extLst>
              <a:ext uri="{FF2B5EF4-FFF2-40B4-BE49-F238E27FC236}">
                <a16:creationId xmlns:a16="http://schemas.microsoft.com/office/drawing/2014/main" id="{20C5DE21-9349-D48B-F4B1-268AC81A682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765254" y="777897"/>
            <a:ext cx="1158621" cy="1158621"/>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B45D4696-6B6D-C61E-83BD-77252D4515DB}"/>
              </a:ext>
            </a:extLst>
          </p:cNvPr>
          <p:cNvSpPr>
            <a:spLocks noChangeAspect="1"/>
          </p:cNvSpPr>
          <p:nvPr/>
        </p:nvSpPr>
        <p:spPr>
          <a:xfrm>
            <a:off x="5621077" y="2878448"/>
            <a:ext cx="108001"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97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9" grpId="0" animBg="1"/>
      <p:bldP spid="40" grpId="0" animBg="1"/>
      <p:bldP spid="41" grpId="0" animBg="1"/>
      <p:bldP spid="42"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8CBDAE-E7CD-35B6-80F4-0EB38DE109BF}"/>
              </a:ext>
            </a:extLst>
          </p:cNvPr>
          <p:cNvSpPr>
            <a:spLocks noGrp="1"/>
          </p:cNvSpPr>
          <p:nvPr>
            <p:ph type="ftr" sz="quarter" idx="11"/>
          </p:nvPr>
        </p:nvSpPr>
        <p:spPr/>
        <p:txBody>
          <a:bodyPr/>
          <a:lstStyle/>
          <a:p>
            <a:r>
              <a:rPr lang="en-AU"/>
              <a:t>Deakin University CRICOS Provider Code: 00113B</a:t>
            </a:r>
            <a:endParaRPr lang="en-GB"/>
          </a:p>
        </p:txBody>
      </p:sp>
      <p:sp>
        <p:nvSpPr>
          <p:cNvPr id="4" name="Title 3">
            <a:extLst>
              <a:ext uri="{FF2B5EF4-FFF2-40B4-BE49-F238E27FC236}">
                <a16:creationId xmlns:a16="http://schemas.microsoft.com/office/drawing/2014/main" id="{FD50B8A1-2337-1B09-7BD0-5C70B12F03D3}"/>
              </a:ext>
            </a:extLst>
          </p:cNvPr>
          <p:cNvSpPr>
            <a:spLocks noGrp="1"/>
          </p:cNvSpPr>
          <p:nvPr>
            <p:ph type="title"/>
          </p:nvPr>
        </p:nvSpPr>
        <p:spPr/>
        <p:txBody>
          <a:bodyPr/>
          <a:lstStyle/>
          <a:p>
            <a:r>
              <a:rPr lang="en-US" dirty="0"/>
              <a:t>Variational </a:t>
            </a:r>
            <a:r>
              <a:rPr lang="en-US" dirty="0" err="1"/>
              <a:t>AutoEncoders</a:t>
            </a:r>
            <a:endParaRPr lang="en-US" dirty="0"/>
          </a:p>
        </p:txBody>
      </p:sp>
      <p:sp>
        <p:nvSpPr>
          <p:cNvPr id="5" name="Slide Number Placeholder 4">
            <a:extLst>
              <a:ext uri="{FF2B5EF4-FFF2-40B4-BE49-F238E27FC236}">
                <a16:creationId xmlns:a16="http://schemas.microsoft.com/office/drawing/2014/main" id="{2299FB69-086C-8C87-354D-4DF28E4B43D0}"/>
              </a:ext>
            </a:extLst>
          </p:cNvPr>
          <p:cNvSpPr>
            <a:spLocks noGrp="1"/>
          </p:cNvSpPr>
          <p:nvPr>
            <p:ph type="sldNum" sz="quarter" idx="14"/>
          </p:nvPr>
        </p:nvSpPr>
        <p:spPr/>
        <p:txBody>
          <a:bodyPr/>
          <a:lstStyle/>
          <a:p>
            <a:fld id="{F5AEA0E0-5CC6-4BD0-905C-A0021E419432}" type="slidenum">
              <a:rPr lang="en-GB" smtClean="0"/>
              <a:pPr/>
              <a:t>33</a:t>
            </a:fld>
            <a:endParaRPr lang="en-GB"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7B278D2-1EB5-A5BE-C346-8979B0907957}"/>
                  </a:ext>
                </a:extLst>
              </p:cNvPr>
              <p:cNvSpPr/>
              <p:nvPr/>
            </p:nvSpPr>
            <p:spPr>
              <a:xfrm>
                <a:off x="2388075" y="2202902"/>
                <a:ext cx="763200" cy="198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US" dirty="0">
                  <a:latin typeface="Book Antiqua" panose="02040602050305030304" pitchFamily="18" charset="0"/>
                </a:endParaRPr>
              </a:p>
            </p:txBody>
          </p:sp>
        </mc:Choice>
        <mc:Fallback xmlns="">
          <p:sp>
            <p:nvSpPr>
              <p:cNvPr id="7" name="Rectangle 6">
                <a:extLst>
                  <a:ext uri="{FF2B5EF4-FFF2-40B4-BE49-F238E27FC236}">
                    <a16:creationId xmlns:a16="http://schemas.microsoft.com/office/drawing/2014/main" id="{E7B278D2-1EB5-A5BE-C346-8979B0907957}"/>
                  </a:ext>
                </a:extLst>
              </p:cNvPr>
              <p:cNvSpPr>
                <a:spLocks noRot="1" noChangeAspect="1" noMove="1" noResize="1" noEditPoints="1" noAdjustHandles="1" noChangeArrowheads="1" noChangeShapeType="1" noTextEdit="1"/>
              </p:cNvSpPr>
              <p:nvPr/>
            </p:nvSpPr>
            <p:spPr>
              <a:xfrm>
                <a:off x="2388075" y="2202902"/>
                <a:ext cx="763200" cy="19836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rapezium 7">
                <a:extLst>
                  <a:ext uri="{FF2B5EF4-FFF2-40B4-BE49-F238E27FC236}">
                    <a16:creationId xmlns:a16="http://schemas.microsoft.com/office/drawing/2014/main" id="{38B719C5-139D-7419-333F-38306241D18C}"/>
                  </a:ext>
                </a:extLst>
              </p:cNvPr>
              <p:cNvSpPr/>
              <p:nvPr/>
            </p:nvSpPr>
            <p:spPr>
              <a:xfrm rot="16200000">
                <a:off x="7060736" y="2198312"/>
                <a:ext cx="1988188" cy="2013360"/>
              </a:xfrm>
              <a:prstGeom prst="trapezoid">
                <a:avLst/>
              </a:prstGeom>
            </p:spPr>
            <p:style>
              <a:lnRef idx="1">
                <a:schemeClr val="accent4"/>
              </a:lnRef>
              <a:fillRef idx="2">
                <a:schemeClr val="accent4"/>
              </a:fillRef>
              <a:effectRef idx="1">
                <a:schemeClr val="accent4"/>
              </a:effectRef>
              <a:fontRef idx="minor">
                <a:schemeClr val="dk1"/>
              </a:fontRef>
            </p:style>
            <p:txBody>
              <a:bodyPr vert="vert" rtlCol="0" anchor="ctr"/>
              <a:lstStyle/>
              <a:p>
                <a:pPr algn="ctr"/>
                <a:r>
                  <a:rPr lang="en-US" sz="2000" b="1" dirty="0">
                    <a:latin typeface="Book Antiqua" panose="02040602050305030304" pitchFamily="18" charset="0"/>
                  </a:rPr>
                  <a:t>Probabilistic Decoder</a:t>
                </a:r>
              </a:p>
              <a:p>
                <a:pPr algn="ct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𝑧</m:t>
                      </m:r>
                      <m:r>
                        <a:rPr lang="en-AU" sz="2000" i="1">
                          <a:latin typeface="Cambria Math" panose="02040503050406030204" pitchFamily="18" charset="0"/>
                        </a:rPr>
                        <m:t>)</m:t>
                      </m:r>
                    </m:oMath>
                  </m:oMathPara>
                </a14:m>
                <a:endParaRPr lang="en-US" sz="2000" dirty="0">
                  <a:latin typeface="Book Antiqua" panose="02040602050305030304" pitchFamily="18" charset="0"/>
                </a:endParaRPr>
              </a:p>
            </p:txBody>
          </p:sp>
        </mc:Choice>
        <mc:Fallback xmlns="">
          <p:sp>
            <p:nvSpPr>
              <p:cNvPr id="8" name="Trapezium 7">
                <a:extLst>
                  <a:ext uri="{FF2B5EF4-FFF2-40B4-BE49-F238E27FC236}">
                    <a16:creationId xmlns:a16="http://schemas.microsoft.com/office/drawing/2014/main" id="{38B719C5-139D-7419-333F-38306241D18C}"/>
                  </a:ext>
                </a:extLst>
              </p:cNvPr>
              <p:cNvSpPr>
                <a:spLocks noRot="1" noChangeAspect="1" noMove="1" noResize="1" noEditPoints="1" noAdjustHandles="1" noChangeArrowheads="1" noChangeShapeType="1" noTextEdit="1"/>
              </p:cNvSpPr>
              <p:nvPr/>
            </p:nvSpPr>
            <p:spPr>
              <a:xfrm rot="16200000">
                <a:off x="7060736" y="2198312"/>
                <a:ext cx="1988188" cy="2013360"/>
              </a:xfrm>
              <a:prstGeom prst="trapezoid">
                <a:avLst/>
              </a:prstGeom>
              <a:blipFill>
                <a:blip r:embed="rId4"/>
                <a:stretch>
                  <a:fillRect r="-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BA3302F-6997-AC23-EC56-19DE41643C91}"/>
                  </a:ext>
                </a:extLst>
              </p:cNvPr>
              <p:cNvSpPr/>
              <p:nvPr/>
            </p:nvSpPr>
            <p:spPr>
              <a:xfrm>
                <a:off x="9307147" y="2210898"/>
                <a:ext cx="763200" cy="198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oMath>
                  </m:oMathPara>
                </a14:m>
                <a:endParaRPr lang="en-US" dirty="0">
                  <a:latin typeface="Book Antiqua" panose="02040602050305030304" pitchFamily="18" charset="0"/>
                </a:endParaRPr>
              </a:p>
            </p:txBody>
          </p:sp>
        </mc:Choice>
        <mc:Fallback xmlns="">
          <p:sp>
            <p:nvSpPr>
              <p:cNvPr id="9" name="Rectangle 8">
                <a:extLst>
                  <a:ext uri="{FF2B5EF4-FFF2-40B4-BE49-F238E27FC236}">
                    <a16:creationId xmlns:a16="http://schemas.microsoft.com/office/drawing/2014/main" id="{8BA3302F-6997-AC23-EC56-19DE41643C91}"/>
                  </a:ext>
                </a:extLst>
              </p:cNvPr>
              <p:cNvSpPr>
                <a:spLocks noRot="1" noChangeAspect="1" noMove="1" noResize="1" noEditPoints="1" noAdjustHandles="1" noChangeArrowheads="1" noChangeShapeType="1" noTextEdit="1"/>
              </p:cNvSpPr>
              <p:nvPr/>
            </p:nvSpPr>
            <p:spPr>
              <a:xfrm>
                <a:off x="9307147" y="2210898"/>
                <a:ext cx="763200" cy="198360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F3F105B-317E-1458-1519-FB080E03C9DF}"/>
                  </a:ext>
                </a:extLst>
              </p:cNvPr>
              <p:cNvSpPr/>
              <p:nvPr/>
            </p:nvSpPr>
            <p:spPr>
              <a:xfrm>
                <a:off x="6022161" y="2701651"/>
                <a:ext cx="347614" cy="1006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3200" b="0" i="1" smtClean="0">
                          <a:latin typeface="Cambria Math" panose="02040503050406030204" pitchFamily="18" charset="0"/>
                        </a:rPr>
                        <m:t>𝑧</m:t>
                      </m:r>
                    </m:oMath>
                  </m:oMathPara>
                </a14:m>
                <a:endParaRPr lang="en-US" sz="3200" dirty="0">
                  <a:latin typeface="Book Antiqua" panose="02040602050305030304" pitchFamily="18" charset="0"/>
                </a:endParaRPr>
              </a:p>
            </p:txBody>
          </p:sp>
        </mc:Choice>
        <mc:Fallback xmlns="">
          <p:sp>
            <p:nvSpPr>
              <p:cNvPr id="10" name="Rectangle 9">
                <a:extLst>
                  <a:ext uri="{FF2B5EF4-FFF2-40B4-BE49-F238E27FC236}">
                    <a16:creationId xmlns:a16="http://schemas.microsoft.com/office/drawing/2014/main" id="{DF3F105B-317E-1458-1519-FB080E03C9DF}"/>
                  </a:ext>
                </a:extLst>
              </p:cNvPr>
              <p:cNvSpPr>
                <a:spLocks noRot="1" noChangeAspect="1" noMove="1" noResize="1" noEditPoints="1" noAdjustHandles="1" noChangeArrowheads="1" noChangeShapeType="1" noTextEdit="1"/>
              </p:cNvSpPr>
              <p:nvPr/>
            </p:nvSpPr>
            <p:spPr>
              <a:xfrm>
                <a:off x="6022161" y="2701651"/>
                <a:ext cx="347614" cy="1006680"/>
              </a:xfrm>
              <a:prstGeom prst="rect">
                <a:avLst/>
              </a:prstGeom>
              <a:blipFill>
                <a:blip r:embed="rId6"/>
                <a:stretch>
                  <a:fillRect l="-20690"/>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F34FC0ED-0616-8AB7-9B42-94C85763433C}"/>
              </a:ext>
            </a:extLst>
          </p:cNvPr>
          <p:cNvCxnSpPr>
            <a:cxnSpLocks/>
            <a:stCxn id="8" idx="2"/>
            <a:endCxn id="9" idx="1"/>
          </p:cNvCxnSpPr>
          <p:nvPr/>
        </p:nvCxnSpPr>
        <p:spPr>
          <a:xfrm flipV="1">
            <a:off x="9061510" y="3202698"/>
            <a:ext cx="245637" cy="22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4E834DF-E687-42ED-91D5-AF8CD54665D8}"/>
              </a:ext>
            </a:extLst>
          </p:cNvPr>
          <p:cNvCxnSpPr>
            <a:cxnSpLocks/>
            <a:stCxn id="10" idx="3"/>
            <a:endCxn id="8" idx="0"/>
          </p:cNvCxnSpPr>
          <p:nvPr/>
        </p:nvCxnSpPr>
        <p:spPr>
          <a:xfrm>
            <a:off x="6369775" y="3204991"/>
            <a:ext cx="67837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9AB9D658-12DC-BB48-80AE-54B933DC5A6C}"/>
              </a:ext>
            </a:extLst>
          </p:cNvPr>
          <p:cNvSpPr/>
          <p:nvPr/>
        </p:nvSpPr>
        <p:spPr>
          <a:xfrm>
            <a:off x="2388075" y="1312289"/>
            <a:ext cx="763200" cy="5544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Input</a:t>
            </a:r>
          </a:p>
        </p:txBody>
      </p:sp>
      <p:sp>
        <p:nvSpPr>
          <p:cNvPr id="16" name="Rectangle 15">
            <a:extLst>
              <a:ext uri="{FF2B5EF4-FFF2-40B4-BE49-F238E27FC236}">
                <a16:creationId xmlns:a16="http://schemas.microsoft.com/office/drawing/2014/main" id="{4A3BDA08-5EB0-C2A5-CD44-D12CA8A45C6A}"/>
              </a:ext>
            </a:extLst>
          </p:cNvPr>
          <p:cNvSpPr/>
          <p:nvPr/>
        </p:nvSpPr>
        <p:spPr>
          <a:xfrm>
            <a:off x="8757726" y="1309570"/>
            <a:ext cx="1862039" cy="5544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Reconstructed Input</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010F133-5D22-F609-21D6-3353E4BF16C4}"/>
                  </a:ext>
                </a:extLst>
              </p:cNvPr>
              <p:cNvSpPr/>
              <p:nvPr/>
            </p:nvSpPr>
            <p:spPr>
              <a:xfrm>
                <a:off x="4876321" y="1247527"/>
                <a:ext cx="2639294" cy="678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Ideally, they are identical </a:t>
                </a:r>
                <a14:m>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oMath>
                </a14:m>
                <a:endParaRPr lang="en-US" dirty="0">
                  <a:latin typeface="Book Antiqua" panose="02040602050305030304" pitchFamily="18" charset="0"/>
                </a:endParaRPr>
              </a:p>
            </p:txBody>
          </p:sp>
        </mc:Choice>
        <mc:Fallback xmlns="">
          <p:sp>
            <p:nvSpPr>
              <p:cNvPr id="19" name="Rectangle 18">
                <a:extLst>
                  <a:ext uri="{FF2B5EF4-FFF2-40B4-BE49-F238E27FC236}">
                    <a16:creationId xmlns:a16="http://schemas.microsoft.com/office/drawing/2014/main" id="{E010F133-5D22-F609-21D6-3353E4BF16C4}"/>
                  </a:ext>
                </a:extLst>
              </p:cNvPr>
              <p:cNvSpPr>
                <a:spLocks noRot="1" noChangeAspect="1" noMove="1" noResize="1" noEditPoints="1" noAdjustHandles="1" noChangeArrowheads="1" noChangeShapeType="1" noTextEdit="1"/>
              </p:cNvSpPr>
              <p:nvPr/>
            </p:nvSpPr>
            <p:spPr>
              <a:xfrm>
                <a:off x="4876321" y="1247527"/>
                <a:ext cx="2639294" cy="678498"/>
              </a:xfrm>
              <a:prstGeom prst="rect">
                <a:avLst/>
              </a:prstGeom>
              <a:blipFill>
                <a:blip r:embed="rId8"/>
                <a:stretch>
                  <a:fillRect b="-8929"/>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E0AB85E9-7DCB-7C91-15DB-025FADB3353E}"/>
              </a:ext>
            </a:extLst>
          </p:cNvPr>
          <p:cNvCxnSpPr>
            <a:stCxn id="19" idx="1"/>
            <a:endCxn id="15" idx="3"/>
          </p:cNvCxnSpPr>
          <p:nvPr/>
        </p:nvCxnSpPr>
        <p:spPr>
          <a:xfrm flipH="1">
            <a:off x="3151275" y="1586776"/>
            <a:ext cx="1725046" cy="2719"/>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CC9FFAF-BF66-51AF-8782-D8B35DADDFA9}"/>
              </a:ext>
            </a:extLst>
          </p:cNvPr>
          <p:cNvCxnSpPr>
            <a:cxnSpLocks/>
            <a:stCxn id="19" idx="3"/>
            <a:endCxn id="16" idx="1"/>
          </p:cNvCxnSpPr>
          <p:nvPr/>
        </p:nvCxnSpPr>
        <p:spPr>
          <a:xfrm>
            <a:off x="7515615" y="1586776"/>
            <a:ext cx="1242111" cy="0"/>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9993C12-CDAC-426D-5544-F514F702A54B}"/>
                  </a:ext>
                </a:extLst>
              </p:cNvPr>
              <p:cNvSpPr txBox="1"/>
              <p:nvPr/>
            </p:nvSpPr>
            <p:spPr>
              <a:xfrm>
                <a:off x="915098" y="5247354"/>
                <a:ext cx="10561739" cy="790088"/>
              </a:xfrm>
              <a:prstGeom prst="rect">
                <a:avLst/>
              </a:prstGeom>
              <a:noFill/>
            </p:spPr>
            <p:txBody>
              <a:bodyPr wrap="square">
                <a:spAutoFit/>
              </a:bodyPr>
              <a:lstStyle/>
              <a:p>
                <a:r>
                  <a:rPr lang="en-AU" sz="2000" dirty="0">
                    <a:latin typeface="Book Antiqua" panose="02040602050305030304" pitchFamily="18" charset="0"/>
                  </a:rPr>
                  <a:t>Cost function: </a:t>
                </a:r>
                <a:endParaRPr lang="en-AU" sz="2000" i="1" dirty="0">
                  <a:latin typeface="Book Antiqua" panose="020406020503050303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ea typeface="Cambria Math" panose="02040503050406030204" pitchFamily="18" charset="0"/>
                        </a:rPr>
                        <m:t>ℒ</m:t>
                      </m:r>
                      <m:d>
                        <m:dPr>
                          <m:ctrlPr>
                            <a:rPr lang="en-AU" sz="2000" i="1">
                              <a:latin typeface="Cambria Math" panose="02040503050406030204" pitchFamily="18" charset="0"/>
                              <a:ea typeface="Cambria Math" panose="02040503050406030204" pitchFamily="18" charset="0"/>
                            </a:rPr>
                          </m:ctrlPr>
                        </m:dPr>
                        <m:e>
                          <m:r>
                            <m:rPr>
                              <m:sty m:val="p"/>
                            </m:rPr>
                            <a:rPr lang="el-GR" sz="2000" i="1">
                              <a:latin typeface="Cambria Math" panose="02040503050406030204" pitchFamily="18" charset="0"/>
                              <a:ea typeface="Cambria Math" panose="02040503050406030204" pitchFamily="18" charset="0"/>
                            </a:rPr>
                            <m:t>θ</m:t>
                          </m:r>
                          <m:r>
                            <a:rPr lang="en-AU" sz="2000">
                              <a:latin typeface="Cambria Math" panose="02040503050406030204" pitchFamily="18" charset="0"/>
                              <a:ea typeface="Cambria Math" panose="02040503050406030204" pitchFamily="18" charset="0"/>
                            </a:rPr>
                            <m:t>,</m:t>
                          </m:r>
                          <m:r>
                            <m:rPr>
                              <m:sty m:val="p"/>
                            </m:rPr>
                            <a:rPr lang="el-GR" sz="2000" i="1">
                              <a:latin typeface="Cambria Math" panose="02040503050406030204" pitchFamily="18" charset="0"/>
                              <a:ea typeface="Cambria Math" panose="02040503050406030204" pitchFamily="18" charset="0"/>
                            </a:rPr>
                            <m:t>ϕ</m:t>
                          </m:r>
                        </m:e>
                      </m:d>
                      <m:r>
                        <m:rPr>
                          <m:aln/>
                        </m:rPr>
                        <a:rPr lang="en-AU" sz="2000" i="1">
                          <a:latin typeface="Cambria Math" panose="02040503050406030204" pitchFamily="18" charset="0"/>
                        </a:rPr>
                        <m:t>=</m:t>
                      </m:r>
                      <m: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ea typeface="Cambria Math" panose="02040503050406030204" pitchFamily="18" charset="0"/>
                            </a:rPr>
                            <m:t>𝔼</m:t>
                          </m:r>
                        </m:e>
                        <m:sub>
                          <m:r>
                            <a:rPr lang="en-AU" sz="2000" i="1">
                              <a:latin typeface="Cambria Math" panose="02040503050406030204" pitchFamily="18" charset="0"/>
                            </a:rPr>
                            <m:t>𝑧</m:t>
                          </m:r>
                          <m:r>
                            <a:rPr lang="en-AU" sz="2000" i="1">
                              <a:latin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𝑞</m:t>
                              </m:r>
                            </m:e>
                            <m:sub>
                              <m:r>
                                <a:rPr lang="en-US" sz="2000" i="1">
                                  <a:latin typeface="Cambria Math" panose="02040503050406030204" pitchFamily="18" charset="0"/>
                                  <a:ea typeface="Cambria Math" panose="02040503050406030204" pitchFamily="18" charset="0"/>
                                </a:rPr>
                                <m:t>𝜙</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e>
                              <m:r>
                                <a:rPr lang="en-AU" sz="2000" i="1">
                                  <a:latin typeface="Cambria Math" panose="02040503050406030204" pitchFamily="18" charset="0"/>
                                </a:rPr>
                                <m:t>𝑥</m:t>
                              </m:r>
                            </m:e>
                          </m:d>
                        </m:sub>
                      </m:sSub>
                      <m:d>
                        <m:dPr>
                          <m:begChr m:val="["/>
                          <m:endChr m:val="]"/>
                          <m:ctrlPr>
                            <a:rPr lang="en-AU" sz="2000" i="1">
                              <a:latin typeface="Cambria Math" panose="02040503050406030204" pitchFamily="18" charset="0"/>
                            </a:rPr>
                          </m:ctrlPr>
                        </m:dPr>
                        <m:e>
                          <m:r>
                            <m:rPr>
                              <m:sty m:val="p"/>
                            </m:rPr>
                            <a:rPr lang="en-AU" sz="2000">
                              <a:latin typeface="Cambria Math" panose="02040503050406030204" pitchFamily="18" charset="0"/>
                            </a:rPr>
                            <m:t>log</m:t>
                          </m:r>
                          <m:d>
                            <m:dPr>
                              <m:ctrlPr>
                                <a:rPr lang="en-AU" sz="2000" i="1">
                                  <a:latin typeface="Cambria Math" panose="02040503050406030204" pitchFamily="18" charset="0"/>
                                </a:rPr>
                              </m:ctrlPr>
                            </m:dPr>
                            <m:e>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e>
                                <m:e>
                                  <m:r>
                                    <a:rPr lang="en-AU" sz="2000" i="1">
                                      <a:latin typeface="Cambria Math" panose="02040503050406030204" pitchFamily="18" charset="0"/>
                                    </a:rPr>
                                    <m:t>𝑧</m:t>
                                  </m:r>
                                </m:e>
                              </m:d>
                            </m:e>
                          </m:d>
                        </m:e>
                      </m:d>
                      <m: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𝐷</m:t>
                          </m:r>
                        </m:e>
                        <m:sub>
                          <m:r>
                            <a:rPr lang="en-AU" sz="2000" b="1" i="1">
                              <a:latin typeface="Cambria Math" panose="02040503050406030204" pitchFamily="18" charset="0"/>
                              <a:ea typeface="Cambria Math" panose="02040503050406030204" pitchFamily="18" charset="0"/>
                            </a:rPr>
                            <m:t>𝑲𝑳</m:t>
                          </m:r>
                        </m:sub>
                      </m:sSub>
                      <m:d>
                        <m:dPr>
                          <m:begChr m:val="["/>
                          <m:endChr m:val="]"/>
                          <m:ctrlPr>
                            <a:rPr lang="en-AU" sz="2000" i="1">
                              <a:latin typeface="Cambria Math" panose="02040503050406030204" pitchFamily="18" charset="0"/>
                            </a:rPr>
                          </m:ctrlPr>
                        </m:dPr>
                        <m:e>
                          <m:sSub>
                            <m:sSubPr>
                              <m:ctrlPr>
                                <a:rPr lang="en-US" sz="2000" i="1">
                                  <a:latin typeface="Cambria Math" panose="02040503050406030204" pitchFamily="18" charset="0"/>
                                </a:rPr>
                              </m:ctrlPr>
                            </m:sSubPr>
                            <m:e>
                              <m:r>
                                <a:rPr lang="en-AU" sz="2000" i="1">
                                  <a:latin typeface="Cambria Math" panose="02040503050406030204" pitchFamily="18" charset="0"/>
                                </a:rPr>
                                <m:t>𝑞</m:t>
                              </m:r>
                            </m:e>
                            <m:sub>
                              <m:r>
                                <a:rPr lang="en-US" sz="2000" i="1">
                                  <a:latin typeface="Cambria Math" panose="02040503050406030204" pitchFamily="18" charset="0"/>
                                  <a:ea typeface="Cambria Math" panose="02040503050406030204" pitchFamily="18" charset="0"/>
                                </a:rPr>
                                <m:t>𝜙</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e>
                              <m:r>
                                <a:rPr lang="en-AU"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d>
                        </m:e>
                      </m:d>
                    </m:oMath>
                  </m:oMathPara>
                </a14:m>
                <a:endParaRPr lang="en-US" sz="2000" dirty="0"/>
              </a:p>
            </p:txBody>
          </p:sp>
        </mc:Choice>
        <mc:Fallback xmlns="">
          <p:sp>
            <p:nvSpPr>
              <p:cNvPr id="26" name="TextBox 25">
                <a:extLst>
                  <a:ext uri="{FF2B5EF4-FFF2-40B4-BE49-F238E27FC236}">
                    <a16:creationId xmlns:a16="http://schemas.microsoft.com/office/drawing/2014/main" id="{09993C12-CDAC-426D-5544-F514F702A54B}"/>
                  </a:ext>
                </a:extLst>
              </p:cNvPr>
              <p:cNvSpPr txBox="1">
                <a:spLocks noRot="1" noChangeAspect="1" noMove="1" noResize="1" noEditPoints="1" noAdjustHandles="1" noChangeArrowheads="1" noChangeShapeType="1" noTextEdit="1"/>
              </p:cNvSpPr>
              <p:nvPr/>
            </p:nvSpPr>
            <p:spPr>
              <a:xfrm>
                <a:off x="915098" y="5247354"/>
                <a:ext cx="10561739" cy="790088"/>
              </a:xfrm>
              <a:prstGeom prst="rect">
                <a:avLst/>
              </a:prstGeom>
              <a:blipFill>
                <a:blip r:embed="rId9"/>
                <a:stretch>
                  <a:fillRect l="-601" t="-6349" b="-1587"/>
                </a:stretch>
              </a:blipFill>
            </p:spPr>
            <p:txBody>
              <a:bodyPr/>
              <a:lstStyle/>
              <a:p>
                <a:r>
                  <a:rPr lang="en-US">
                    <a:noFill/>
                  </a:rPr>
                  <a:t> </a:t>
                </a:r>
              </a:p>
            </p:txBody>
          </p:sp>
        </mc:Fallback>
      </mc:AlternateContent>
      <p:sp>
        <p:nvSpPr>
          <p:cNvPr id="28" name="Up Arrow Callout 27">
            <a:extLst>
              <a:ext uri="{FF2B5EF4-FFF2-40B4-BE49-F238E27FC236}">
                <a16:creationId xmlns:a16="http://schemas.microsoft.com/office/drawing/2014/main" id="{04338A14-1777-B5C4-9C59-061E7AA5C70F}"/>
              </a:ext>
            </a:extLst>
          </p:cNvPr>
          <p:cNvSpPr/>
          <p:nvPr/>
        </p:nvSpPr>
        <p:spPr>
          <a:xfrm>
            <a:off x="4828561" y="3730836"/>
            <a:ext cx="2734811" cy="998675"/>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Book Antiqua" panose="02040602050305030304" pitchFamily="18" charset="0"/>
              </a:rPr>
              <a:t>A compressed low dimensional representation of the input</a:t>
            </a:r>
          </a:p>
        </p:txBody>
      </p:sp>
      <p:sp>
        <p:nvSpPr>
          <p:cNvPr id="29" name="TextBox 28">
            <a:extLst>
              <a:ext uri="{FF2B5EF4-FFF2-40B4-BE49-F238E27FC236}">
                <a16:creationId xmlns:a16="http://schemas.microsoft.com/office/drawing/2014/main" id="{F5D062D7-27D3-B10F-76C2-439EAB1725A1}"/>
              </a:ext>
            </a:extLst>
          </p:cNvPr>
          <p:cNvSpPr txBox="1"/>
          <p:nvPr/>
        </p:nvSpPr>
        <p:spPr>
          <a:xfrm>
            <a:off x="5453620" y="2190259"/>
            <a:ext cx="1484697" cy="523220"/>
          </a:xfrm>
          <a:prstGeom prst="rect">
            <a:avLst/>
          </a:prstGeom>
          <a:noFill/>
        </p:spPr>
        <p:txBody>
          <a:bodyPr wrap="square" rtlCol="0">
            <a:spAutoFit/>
          </a:bodyPr>
          <a:lstStyle/>
          <a:p>
            <a:pPr algn="ctr"/>
            <a:r>
              <a:rPr lang="en-US" sz="1400" dirty="0">
                <a:solidFill>
                  <a:srgbClr val="FF0000"/>
                </a:solidFill>
                <a:latin typeface="Book Antiqua" panose="02040602050305030304" pitchFamily="18" charset="0"/>
              </a:rPr>
              <a:t>Sampled latent vector</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AD72A5C-D9A5-F1BE-786B-B75B2D849B39}"/>
                  </a:ext>
                </a:extLst>
              </p:cNvPr>
              <p:cNvSpPr/>
              <p:nvPr/>
            </p:nvSpPr>
            <p:spPr>
              <a:xfrm>
                <a:off x="4340586" y="2434884"/>
                <a:ext cx="486562" cy="433577"/>
              </a:xfrm>
              <a:prstGeom prst="rect">
                <a:avLst/>
              </a:prstGeom>
              <a:solidFill>
                <a:schemeClr val="accent1">
                  <a:alpha val="668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l-GR" sz="1800" i="1" smtClean="0">
                          <a:solidFill>
                            <a:schemeClr val="tx1"/>
                          </a:solidFill>
                          <a:latin typeface="Cambria Math" panose="02040503050406030204" pitchFamily="18" charset="0"/>
                          <a:ea typeface="Cambria Math" panose="02040503050406030204" pitchFamily="18" charset="0"/>
                        </a:rPr>
                        <m:t>𝜇</m:t>
                      </m:r>
                    </m:oMath>
                  </m:oMathPara>
                </a14:m>
                <a:endParaRPr lang="en-US" dirty="0">
                  <a:solidFill>
                    <a:schemeClr val="tx1"/>
                  </a:solidFill>
                  <a:latin typeface="Book Antiqua" panose="02040602050305030304" pitchFamily="18" charset="0"/>
                </a:endParaRPr>
              </a:p>
            </p:txBody>
          </p:sp>
        </mc:Choice>
        <mc:Fallback xmlns="">
          <p:sp>
            <p:nvSpPr>
              <p:cNvPr id="3" name="Rectangle 2">
                <a:extLst>
                  <a:ext uri="{FF2B5EF4-FFF2-40B4-BE49-F238E27FC236}">
                    <a16:creationId xmlns:a16="http://schemas.microsoft.com/office/drawing/2014/main" id="{FAD72A5C-D9A5-F1BE-786B-B75B2D849B39}"/>
                  </a:ext>
                </a:extLst>
              </p:cNvPr>
              <p:cNvSpPr>
                <a:spLocks noRot="1" noChangeAspect="1" noMove="1" noResize="1" noEditPoints="1" noAdjustHandles="1" noChangeArrowheads="1" noChangeShapeType="1" noTextEdit="1"/>
              </p:cNvSpPr>
              <p:nvPr/>
            </p:nvSpPr>
            <p:spPr>
              <a:xfrm>
                <a:off x="4340586" y="2434884"/>
                <a:ext cx="486562" cy="43357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F3794804-9345-D6FC-C76E-2ADC788588D5}"/>
                  </a:ext>
                </a:extLst>
              </p:cNvPr>
              <p:cNvSpPr/>
              <p:nvPr/>
            </p:nvSpPr>
            <p:spPr>
              <a:xfrm>
                <a:off x="4340586" y="3364648"/>
                <a:ext cx="486562" cy="433577"/>
              </a:xfrm>
              <a:prstGeom prst="rect">
                <a:avLst/>
              </a:prstGeom>
              <a:solidFill>
                <a:schemeClr val="accent1">
                  <a:alpha val="668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i="1" smtClean="0">
                          <a:solidFill>
                            <a:schemeClr val="tx1"/>
                          </a:solidFill>
                          <a:latin typeface="Cambria Math" panose="02040503050406030204" pitchFamily="18" charset="0"/>
                          <a:ea typeface="Cambria Math" panose="02040503050406030204" pitchFamily="18" charset="0"/>
                        </a:rPr>
                        <m:t>𝜎</m:t>
                      </m:r>
                    </m:oMath>
                  </m:oMathPara>
                </a14:m>
                <a:endParaRPr lang="en-US" dirty="0">
                  <a:solidFill>
                    <a:schemeClr val="tx1"/>
                  </a:solidFill>
                  <a:latin typeface="Book Antiqua" panose="02040602050305030304" pitchFamily="18" charset="0"/>
                </a:endParaRPr>
              </a:p>
            </p:txBody>
          </p:sp>
        </mc:Choice>
        <mc:Fallback xmlns="">
          <p:sp>
            <p:nvSpPr>
              <p:cNvPr id="17" name="Rectangle 16">
                <a:extLst>
                  <a:ext uri="{FF2B5EF4-FFF2-40B4-BE49-F238E27FC236}">
                    <a16:creationId xmlns:a16="http://schemas.microsoft.com/office/drawing/2014/main" id="{F3794804-9345-D6FC-C76E-2ADC788588D5}"/>
                  </a:ext>
                </a:extLst>
              </p:cNvPr>
              <p:cNvSpPr>
                <a:spLocks noRot="1" noChangeAspect="1" noMove="1" noResize="1" noEditPoints="1" noAdjustHandles="1" noChangeArrowheads="1" noChangeShapeType="1" noTextEdit="1"/>
              </p:cNvSpPr>
              <p:nvPr/>
            </p:nvSpPr>
            <p:spPr>
              <a:xfrm>
                <a:off x="4340586" y="3364648"/>
                <a:ext cx="486562" cy="433577"/>
              </a:xfrm>
              <a:prstGeom prst="rect">
                <a:avLst/>
              </a:prstGeom>
              <a:blipFill>
                <a:blip r:embed="rId11"/>
                <a:stretch>
                  <a:fillRect/>
                </a:stretch>
              </a:blipFill>
            </p:spPr>
            <p:txBody>
              <a:bodyPr/>
              <a:lstStyle/>
              <a:p>
                <a:r>
                  <a:rPr lang="en-US">
                    <a:noFill/>
                  </a:rPr>
                  <a:t> </a:t>
                </a:r>
              </a:p>
            </p:txBody>
          </p:sp>
        </mc:Fallback>
      </mc:AlternateContent>
      <p:cxnSp>
        <p:nvCxnSpPr>
          <p:cNvPr id="25" name="Elbow Connector 24">
            <a:extLst>
              <a:ext uri="{FF2B5EF4-FFF2-40B4-BE49-F238E27FC236}">
                <a16:creationId xmlns:a16="http://schemas.microsoft.com/office/drawing/2014/main" id="{164E07DF-32ED-53C0-C157-31655D59B382}"/>
              </a:ext>
            </a:extLst>
          </p:cNvPr>
          <p:cNvCxnSpPr>
            <a:stCxn id="7" idx="3"/>
            <a:endCxn id="3" idx="1"/>
          </p:cNvCxnSpPr>
          <p:nvPr/>
        </p:nvCxnSpPr>
        <p:spPr>
          <a:xfrm flipV="1">
            <a:off x="3151275" y="2651673"/>
            <a:ext cx="1189311" cy="543029"/>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0E430D44-D387-972F-31B8-72F7FB6ECCA8}"/>
              </a:ext>
            </a:extLst>
          </p:cNvPr>
          <p:cNvCxnSpPr>
            <a:cxnSpLocks/>
            <a:stCxn id="7" idx="3"/>
            <a:endCxn id="17" idx="1"/>
          </p:cNvCxnSpPr>
          <p:nvPr/>
        </p:nvCxnSpPr>
        <p:spPr>
          <a:xfrm>
            <a:off x="3151275" y="3194702"/>
            <a:ext cx="1189311" cy="386735"/>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BB7CB328-76FC-A92B-16D9-D459D1C86940}"/>
              </a:ext>
            </a:extLst>
          </p:cNvPr>
          <p:cNvCxnSpPr>
            <a:cxnSpLocks/>
            <a:stCxn id="17" idx="3"/>
            <a:endCxn id="10" idx="1"/>
          </p:cNvCxnSpPr>
          <p:nvPr/>
        </p:nvCxnSpPr>
        <p:spPr>
          <a:xfrm flipV="1">
            <a:off x="4827148" y="3204991"/>
            <a:ext cx="1195013" cy="376446"/>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69575A9A-5239-390A-64B0-C6997D7820EC}"/>
              </a:ext>
            </a:extLst>
          </p:cNvPr>
          <p:cNvCxnSpPr>
            <a:cxnSpLocks/>
            <a:stCxn id="3" idx="3"/>
            <a:endCxn id="10" idx="1"/>
          </p:cNvCxnSpPr>
          <p:nvPr/>
        </p:nvCxnSpPr>
        <p:spPr>
          <a:xfrm>
            <a:off x="4827148" y="2651673"/>
            <a:ext cx="1195013" cy="553318"/>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87A90DC-F9C0-9D87-00F7-61B7E4AD0743}"/>
                  </a:ext>
                </a:extLst>
              </p:cNvPr>
              <p:cNvSpPr txBox="1"/>
              <p:nvPr/>
            </p:nvSpPr>
            <p:spPr>
              <a:xfrm>
                <a:off x="3322231" y="1879658"/>
                <a:ext cx="2523271" cy="606705"/>
              </a:xfrm>
              <a:prstGeom prst="rect">
                <a:avLst/>
              </a:prstGeom>
              <a:noFill/>
            </p:spPr>
            <p:txBody>
              <a:bodyPr wrap="square">
                <a:spAutoFit/>
              </a:bodyPr>
              <a:lstStyle/>
              <a:p>
                <a:pPr algn="ctr"/>
                <a:r>
                  <a:rPr lang="en-US" sz="1600" b="1" dirty="0">
                    <a:solidFill>
                      <a:schemeClr val="tx2"/>
                    </a:solidFill>
                    <a:latin typeface="Book Antiqua" panose="02040602050305030304" pitchFamily="18" charset="0"/>
                  </a:rPr>
                  <a:t>Probabilistic Encoder</a:t>
                </a:r>
              </a:p>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AU" sz="1600" b="0" i="1" smtClean="0">
                              <a:latin typeface="Cambria Math" panose="02040503050406030204" pitchFamily="18" charset="0"/>
                            </a:rPr>
                            <m:t>𝑞</m:t>
                          </m:r>
                        </m:e>
                        <m:sub>
                          <m:r>
                            <a:rPr lang="en-US" sz="1600" i="1" smtClean="0">
                              <a:latin typeface="Cambria Math" panose="02040503050406030204" pitchFamily="18" charset="0"/>
                              <a:ea typeface="Cambria Math" panose="02040503050406030204" pitchFamily="18" charset="0"/>
                            </a:rPr>
                            <m:t>𝜙</m:t>
                          </m:r>
                        </m:sub>
                      </m:sSub>
                      <m:r>
                        <a:rPr lang="en-AU" sz="1600" b="0" i="1" smtClean="0">
                          <a:latin typeface="Cambria Math" panose="02040503050406030204" pitchFamily="18" charset="0"/>
                        </a:rPr>
                        <m:t>(</m:t>
                      </m:r>
                      <m:r>
                        <a:rPr lang="en-AU" sz="1600" b="0" i="1" smtClean="0">
                          <a:latin typeface="Cambria Math" panose="02040503050406030204" pitchFamily="18" charset="0"/>
                        </a:rPr>
                        <m:t>𝑧</m:t>
                      </m:r>
                      <m:r>
                        <a:rPr lang="en-AU" sz="1600" b="0" i="1" smtClean="0">
                          <a:latin typeface="Cambria Math" panose="02040503050406030204" pitchFamily="18" charset="0"/>
                        </a:rPr>
                        <m:t>|</m:t>
                      </m:r>
                      <m:r>
                        <a:rPr lang="en-AU" sz="1600" b="0" i="1" smtClean="0">
                          <a:latin typeface="Cambria Math" panose="02040503050406030204" pitchFamily="18" charset="0"/>
                        </a:rPr>
                        <m:t>𝑥</m:t>
                      </m:r>
                      <m:r>
                        <a:rPr lang="en-AU" sz="1600" b="0" i="1" smtClean="0">
                          <a:latin typeface="Cambria Math" panose="02040503050406030204" pitchFamily="18" charset="0"/>
                        </a:rPr>
                        <m:t>)</m:t>
                      </m:r>
                    </m:oMath>
                  </m:oMathPara>
                </a14:m>
                <a:endParaRPr lang="en-US" sz="1600" dirty="0">
                  <a:latin typeface="Book Antiqua" panose="02040602050305030304" pitchFamily="18" charset="0"/>
                </a:endParaRPr>
              </a:p>
            </p:txBody>
          </p:sp>
        </mc:Choice>
        <mc:Fallback xmlns="">
          <p:sp>
            <p:nvSpPr>
              <p:cNvPr id="39" name="TextBox 38">
                <a:extLst>
                  <a:ext uri="{FF2B5EF4-FFF2-40B4-BE49-F238E27FC236}">
                    <a16:creationId xmlns:a16="http://schemas.microsoft.com/office/drawing/2014/main" id="{D87A90DC-F9C0-9D87-00F7-61B7E4AD0743}"/>
                  </a:ext>
                </a:extLst>
              </p:cNvPr>
              <p:cNvSpPr txBox="1">
                <a:spLocks noRot="1" noChangeAspect="1" noMove="1" noResize="1" noEditPoints="1" noAdjustHandles="1" noChangeArrowheads="1" noChangeShapeType="1" noTextEdit="1"/>
              </p:cNvSpPr>
              <p:nvPr/>
            </p:nvSpPr>
            <p:spPr>
              <a:xfrm>
                <a:off x="3322231" y="1879658"/>
                <a:ext cx="2523271" cy="606705"/>
              </a:xfrm>
              <a:prstGeom prst="rect">
                <a:avLst/>
              </a:prstGeom>
              <a:blipFill>
                <a:blip r:embed="rId12"/>
                <a:stretch>
                  <a:fillRect t="-2041" b="-4082"/>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72595AA8-2E00-531E-89B3-170A3F3E1617}"/>
              </a:ext>
            </a:extLst>
          </p:cNvPr>
          <p:cNvSpPr txBox="1"/>
          <p:nvPr/>
        </p:nvSpPr>
        <p:spPr>
          <a:xfrm>
            <a:off x="3291500" y="2292300"/>
            <a:ext cx="895525" cy="338554"/>
          </a:xfrm>
          <a:prstGeom prst="rect">
            <a:avLst/>
          </a:prstGeom>
          <a:noFill/>
        </p:spPr>
        <p:txBody>
          <a:bodyPr wrap="square">
            <a:spAutoFit/>
          </a:bodyPr>
          <a:lstStyle/>
          <a:p>
            <a:pPr algn="ctr"/>
            <a:r>
              <a:rPr lang="en-AU" sz="1600" dirty="0">
                <a:latin typeface="Book Antiqua" panose="02040602050305030304" pitchFamily="18" charset="0"/>
              </a:rPr>
              <a:t>Mean</a:t>
            </a:r>
            <a:endParaRPr lang="en-US" sz="1600" dirty="0"/>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430CAC6-F8C9-E5DE-7B60-E44549AC855F}"/>
                  </a:ext>
                </a:extLst>
              </p:cNvPr>
              <p:cNvSpPr txBox="1"/>
              <p:nvPr/>
            </p:nvSpPr>
            <p:spPr>
              <a:xfrm>
                <a:off x="3320568" y="3580757"/>
                <a:ext cx="2148676" cy="1107996"/>
              </a:xfrm>
              <a:prstGeom prst="rect">
                <a:avLst/>
              </a:prstGeom>
              <a:noFill/>
            </p:spPr>
            <p:txBody>
              <a:bodyPr wrap="square">
                <a:spAutoFit/>
              </a:bodyPr>
              <a:lstStyle/>
              <a:p>
                <a:r>
                  <a:rPr lang="en-AU" sz="1600" dirty="0">
                    <a:latin typeface="Book Antiqua" panose="02040602050305030304" pitchFamily="18" charset="0"/>
                  </a:rPr>
                  <a:t>Std. dev</a:t>
                </a:r>
              </a:p>
              <a:p>
                <a:pPr/>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rPr>
                        <m:t>𝑧</m:t>
                      </m:r>
                      <m:r>
                        <a:rPr lang="en-AU" sz="1600" b="0" i="1" smtClean="0">
                          <a:latin typeface="Cambria Math" panose="02040503050406030204" pitchFamily="18" charset="0"/>
                        </a:rPr>
                        <m:t>=</m:t>
                      </m:r>
                      <m:r>
                        <a:rPr lang="el-GR" sz="1600" i="1">
                          <a:latin typeface="Cambria Math" panose="02040503050406030204" pitchFamily="18" charset="0"/>
                          <a:ea typeface="Cambria Math" panose="02040503050406030204" pitchFamily="18" charset="0"/>
                        </a:rPr>
                        <m:t>𝜇</m:t>
                      </m:r>
                      <m:r>
                        <a:rPr lang="en-AU" sz="1600" b="0" i="1" smtClean="0">
                          <a:latin typeface="Cambria Math" panose="02040503050406030204" pitchFamily="18" charset="0"/>
                          <a:ea typeface="Cambria Math" panose="02040503050406030204" pitchFamily="18" charset="0"/>
                        </a:rPr>
                        <m:t>+</m:t>
                      </m:r>
                      <m:r>
                        <a:rPr lang="en-AU" sz="1600" i="1">
                          <a:latin typeface="Cambria Math" panose="02040503050406030204" pitchFamily="18" charset="0"/>
                          <a:ea typeface="Cambria Math" panose="02040503050406030204" pitchFamily="18" charset="0"/>
                        </a:rPr>
                        <m:t>𝜎</m:t>
                      </m:r>
                      <m:r>
                        <a:rPr lang="en-AU" sz="1600" i="1" smtClean="0">
                          <a:latin typeface="Cambria Math" panose="02040503050406030204" pitchFamily="18" charset="0"/>
                          <a:ea typeface="Cambria Math" panose="02040503050406030204" pitchFamily="18" charset="0"/>
                        </a:rPr>
                        <m:t>⨀</m:t>
                      </m:r>
                      <m:r>
                        <a:rPr lang="en-AU" sz="1600" i="1" smtClean="0">
                          <a:latin typeface="Cambria Math" panose="02040503050406030204" pitchFamily="18" charset="0"/>
                          <a:ea typeface="Cambria Math" panose="02040503050406030204" pitchFamily="18" charset="0"/>
                        </a:rPr>
                        <m:t>𝜖</m:t>
                      </m:r>
                    </m:oMath>
                  </m:oMathPara>
                </a14:m>
                <a:endParaRPr lang="en-AU" sz="1600" dirty="0">
                  <a:latin typeface="Book Antiqua" panose="020406020503050303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sz="1600" i="1" smtClean="0">
                          <a:latin typeface="Cambria Math" panose="02040503050406030204" pitchFamily="18" charset="0"/>
                          <a:ea typeface="Cambria Math" panose="02040503050406030204" pitchFamily="18" charset="0"/>
                        </a:rPr>
                        <m:t>𝜖</m:t>
                      </m:r>
                      <m:r>
                        <a:rPr lang="en-AU" sz="1600" b="0" i="1" smtClean="0">
                          <a:latin typeface="Cambria Math" panose="02040503050406030204" pitchFamily="18" charset="0"/>
                          <a:ea typeface="Cambria Math" panose="02040503050406030204" pitchFamily="18" charset="0"/>
                        </a:rPr>
                        <m:t>~</m:t>
                      </m:r>
                      <m:r>
                        <a:rPr lang="en-AU" sz="1600" i="1">
                          <a:latin typeface="Cambria Math" panose="02040503050406030204" pitchFamily="18" charset="0"/>
                          <a:ea typeface="Cambria Math" panose="02040503050406030204" pitchFamily="18" charset="0"/>
                        </a:rPr>
                        <m:t>𝒩</m:t>
                      </m:r>
                      <m:r>
                        <a:rPr lang="en-AU" sz="1600" b="0" i="1" smtClean="0">
                          <a:latin typeface="Cambria Math" panose="02040503050406030204" pitchFamily="18" charset="0"/>
                          <a:ea typeface="Cambria Math" panose="02040503050406030204" pitchFamily="18" charset="0"/>
                        </a:rPr>
                        <m:t>(0,</m:t>
                      </m:r>
                      <m:r>
                        <a:rPr lang="en-AU" sz="1600" b="1" i="1" smtClean="0">
                          <a:latin typeface="Cambria Math" panose="02040503050406030204" pitchFamily="18" charset="0"/>
                          <a:ea typeface="Cambria Math" panose="02040503050406030204" pitchFamily="18" charset="0"/>
                        </a:rPr>
                        <m:t>𝑰</m:t>
                      </m:r>
                      <m:r>
                        <a:rPr lang="en-AU" sz="1600" b="1" i="1" smtClean="0">
                          <a:latin typeface="Cambria Math" panose="02040503050406030204" pitchFamily="18" charset="0"/>
                          <a:ea typeface="Cambria Math" panose="02040503050406030204" pitchFamily="18" charset="0"/>
                        </a:rPr>
                        <m:t>)</m:t>
                      </m:r>
                    </m:oMath>
                  </m:oMathPara>
                </a14:m>
                <a:endParaRPr lang="en-US" sz="1600" b="1" dirty="0">
                  <a:latin typeface="Book Antiqua" panose="02040602050305030304" pitchFamily="18" charset="0"/>
                </a:endParaRPr>
              </a:p>
              <a:p>
                <a:endParaRPr lang="en-US" sz="1600" dirty="0"/>
              </a:p>
            </p:txBody>
          </p:sp>
        </mc:Choice>
        <mc:Fallback xmlns="">
          <p:sp>
            <p:nvSpPr>
              <p:cNvPr id="42" name="TextBox 41">
                <a:extLst>
                  <a:ext uri="{FF2B5EF4-FFF2-40B4-BE49-F238E27FC236}">
                    <a16:creationId xmlns:a16="http://schemas.microsoft.com/office/drawing/2014/main" id="{F430CAC6-F8C9-E5DE-7B60-E44549AC855F}"/>
                  </a:ext>
                </a:extLst>
              </p:cNvPr>
              <p:cNvSpPr txBox="1">
                <a:spLocks noRot="1" noChangeAspect="1" noMove="1" noResize="1" noEditPoints="1" noAdjustHandles="1" noChangeArrowheads="1" noChangeShapeType="1" noTextEdit="1"/>
              </p:cNvSpPr>
              <p:nvPr/>
            </p:nvSpPr>
            <p:spPr>
              <a:xfrm>
                <a:off x="3320568" y="3580757"/>
                <a:ext cx="2148676" cy="1107996"/>
              </a:xfrm>
              <a:prstGeom prst="rect">
                <a:avLst/>
              </a:prstGeom>
              <a:blipFill>
                <a:blip r:embed="rId13"/>
                <a:stretch>
                  <a:fillRect l="-1765" t="-1124"/>
                </a:stretch>
              </a:blipFill>
            </p:spPr>
            <p:txBody>
              <a:bodyPr/>
              <a:lstStyle/>
              <a:p>
                <a:r>
                  <a:rPr lang="en-US">
                    <a:noFill/>
                  </a:rPr>
                  <a:t> </a:t>
                </a:r>
              </a:p>
            </p:txBody>
          </p:sp>
        </mc:Fallback>
      </mc:AlternateContent>
      <p:pic>
        <p:nvPicPr>
          <p:cNvPr id="6" name="Picture 2" descr="Tom Cruise - Movies, Spouses &amp; Kids">
            <a:extLst>
              <a:ext uri="{FF2B5EF4-FFF2-40B4-BE49-F238E27FC236}">
                <a16:creationId xmlns:a16="http://schemas.microsoft.com/office/drawing/2014/main" id="{3C64AD23-509D-D8EC-B35A-D9EA533EFB06}"/>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366426" y="4344334"/>
            <a:ext cx="794546" cy="5959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om Cruise - Movies, Spouses &amp; Kids">
            <a:extLst>
              <a:ext uri="{FF2B5EF4-FFF2-40B4-BE49-F238E27FC236}">
                <a16:creationId xmlns:a16="http://schemas.microsoft.com/office/drawing/2014/main" id="{CE3D15F6-36A5-2B85-9FC4-8BFC2CCA62C0}"/>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9291472" y="4344334"/>
            <a:ext cx="794546" cy="59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439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Chart, surface chart&#10;&#10;Description automatically generated">
            <a:extLst>
              <a:ext uri="{FF2B5EF4-FFF2-40B4-BE49-F238E27FC236}">
                <a16:creationId xmlns:a16="http://schemas.microsoft.com/office/drawing/2014/main" id="{76EF3FA2-C373-10D4-DB21-71058FA3695E}"/>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FBA3AC68-B455-CC11-A070-102AA74167EE}"/>
              </a:ext>
            </a:extLst>
          </p:cNvPr>
          <p:cNvSpPr>
            <a:spLocks noGrp="1"/>
          </p:cNvSpPr>
          <p:nvPr>
            <p:ph type="body" sz="quarter" idx="19"/>
          </p:nvPr>
        </p:nvSpPr>
        <p:spPr/>
        <p:txBody>
          <a:bodyPr/>
          <a:lstStyle/>
          <a:p>
            <a:endParaRPr lang="en-US"/>
          </a:p>
        </p:txBody>
      </p:sp>
      <p:sp>
        <p:nvSpPr>
          <p:cNvPr id="4" name="Footer Placeholder 3">
            <a:extLst>
              <a:ext uri="{FF2B5EF4-FFF2-40B4-BE49-F238E27FC236}">
                <a16:creationId xmlns:a16="http://schemas.microsoft.com/office/drawing/2014/main" id="{3346F028-0E67-45A8-ECC0-9BC331B753E6}"/>
              </a:ext>
            </a:extLst>
          </p:cNvPr>
          <p:cNvSpPr>
            <a:spLocks noGrp="1"/>
          </p:cNvSpPr>
          <p:nvPr>
            <p:ph type="ftr" sz="quarter" idx="11"/>
          </p:nvPr>
        </p:nvSpPr>
        <p:spPr/>
        <p:txBody>
          <a:bodyPr/>
          <a:lstStyle/>
          <a:p>
            <a:r>
              <a:rPr lang="en-AU"/>
              <a:t>Deakin University CRICOS Provider Code: 00113B</a:t>
            </a:r>
            <a:endParaRPr lang="en-GB" dirty="0"/>
          </a:p>
        </p:txBody>
      </p:sp>
      <p:sp>
        <p:nvSpPr>
          <p:cNvPr id="9" name="Text Placeholder 8">
            <a:extLst>
              <a:ext uri="{FF2B5EF4-FFF2-40B4-BE49-F238E27FC236}">
                <a16:creationId xmlns:a16="http://schemas.microsoft.com/office/drawing/2014/main" id="{22AEFF62-8AA9-0EB7-173F-AB817165EBD4}"/>
              </a:ext>
            </a:extLst>
          </p:cNvPr>
          <p:cNvSpPr>
            <a:spLocks noGrp="1"/>
          </p:cNvSpPr>
          <p:nvPr>
            <p:ph type="body" sz="quarter" idx="13"/>
          </p:nvPr>
        </p:nvSpPr>
        <p:spPr/>
        <p:txBody>
          <a:bodyPr/>
          <a:lstStyle/>
          <a:p>
            <a:endParaRPr lang="en-US"/>
          </a:p>
        </p:txBody>
      </p:sp>
      <p:sp>
        <p:nvSpPr>
          <p:cNvPr id="8" name="Title 7">
            <a:extLst>
              <a:ext uri="{FF2B5EF4-FFF2-40B4-BE49-F238E27FC236}">
                <a16:creationId xmlns:a16="http://schemas.microsoft.com/office/drawing/2014/main" id="{FA1B0477-EBA0-FB60-BABB-EF4F32B027B6}"/>
              </a:ext>
            </a:extLst>
          </p:cNvPr>
          <p:cNvSpPr>
            <a:spLocks noGrp="1"/>
          </p:cNvSpPr>
          <p:nvPr>
            <p:ph type="title"/>
          </p:nvPr>
        </p:nvSpPr>
        <p:spPr/>
        <p:txBody>
          <a:bodyPr/>
          <a:lstStyle/>
          <a:p>
            <a:r>
              <a:rPr lang="en-US" dirty="0"/>
              <a:t>Derivation of the loss function</a:t>
            </a:r>
          </a:p>
        </p:txBody>
      </p:sp>
      <p:sp>
        <p:nvSpPr>
          <p:cNvPr id="7" name="Slide Number Placeholder 6">
            <a:extLst>
              <a:ext uri="{FF2B5EF4-FFF2-40B4-BE49-F238E27FC236}">
                <a16:creationId xmlns:a16="http://schemas.microsoft.com/office/drawing/2014/main" id="{A2954A2D-6F0E-73AE-AD28-DF819C0C25CF}"/>
              </a:ext>
            </a:extLst>
          </p:cNvPr>
          <p:cNvSpPr>
            <a:spLocks noGrp="1"/>
          </p:cNvSpPr>
          <p:nvPr>
            <p:ph type="sldNum" sz="quarter" idx="21"/>
          </p:nvPr>
        </p:nvSpPr>
        <p:spPr/>
        <p:txBody>
          <a:bodyPr/>
          <a:lstStyle/>
          <a:p>
            <a:fld id="{F5AEA0E0-5CC6-4BD0-905C-A0021E419432}" type="slidenum">
              <a:rPr lang="en-GB" smtClean="0"/>
              <a:pPr/>
              <a:t>34</a:t>
            </a:fld>
            <a:endParaRPr lang="en-GB" dirty="0"/>
          </a:p>
        </p:txBody>
      </p:sp>
    </p:spTree>
    <p:extLst>
      <p:ext uri="{BB962C8B-B14F-4D97-AF65-F5344CB8AC3E}">
        <p14:creationId xmlns:p14="http://schemas.microsoft.com/office/powerpoint/2010/main" val="3370165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B7FA6-30F4-879E-B209-61601F92E902}"/>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557975-FC07-032C-0A9C-10222ECE3494}"/>
                  </a:ext>
                </a:extLst>
              </p:cNvPr>
              <p:cNvSpPr>
                <a:spLocks noGrp="1"/>
              </p:cNvSpPr>
              <p:nvPr>
                <p:ph sz="quarter" idx="12"/>
              </p:nvPr>
            </p:nvSpPr>
            <p:spPr/>
            <p:txBody>
              <a:bodyPr/>
              <a:lstStyle/>
              <a:p>
                <a:r>
                  <a:rPr lang="en-US" dirty="0"/>
                  <a:t>The goal of a VAE is to find a distribution </a:t>
                </a:r>
                <a14:m>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𝑞</m:t>
                        </m:r>
                      </m:e>
                      <m:sub>
                        <m:r>
                          <a:rPr lang="en-US" i="1" smtClean="0">
                            <a:latin typeface="Cambria Math" panose="02040503050406030204" pitchFamily="18" charset="0"/>
                            <a:ea typeface="Cambria Math" panose="02040503050406030204" pitchFamily="18" charset="0"/>
                          </a:rPr>
                          <m:t>𝜙</m:t>
                        </m:r>
                      </m:sub>
                    </m:sSub>
                    <m:r>
                      <a:rPr lang="en-AU" b="0" i="1" smtClean="0">
                        <a:latin typeface="Cambria Math" panose="02040503050406030204" pitchFamily="18" charset="0"/>
                      </a:rPr>
                      <m:t>(</m:t>
                    </m:r>
                    <m:r>
                      <a:rPr lang="en-AU" b="0" i="1" smtClean="0">
                        <a:latin typeface="Cambria Math" panose="02040503050406030204" pitchFamily="18" charset="0"/>
                      </a:rPr>
                      <m:t>𝑧</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US" dirty="0"/>
                  <a:t> of some latent variables, which we can sample from  </a:t>
                </a:r>
                <a14:m>
                  <m:oMath xmlns:m="http://schemas.openxmlformats.org/officeDocument/2006/math">
                    <m:r>
                      <m:rPr>
                        <m:sty m:val="p"/>
                      </m:rPr>
                      <a:rPr lang="en-AU" b="0" i="0" smtClean="0">
                        <a:latin typeface="Cambria Math" panose="02040503050406030204" pitchFamily="18" charset="0"/>
                      </a:rPr>
                      <m:t>z</m:t>
                    </m:r>
                    <m:r>
                      <a:rPr lang="en-AU" b="0" i="0" smtClean="0">
                        <a:latin typeface="Cambria Math" panose="02040503050406030204" pitchFamily="18" charset="0"/>
                      </a:rPr>
                      <m:t>~</m:t>
                    </m:r>
                    <m:sSub>
                      <m:sSubPr>
                        <m:ctrlPr>
                          <a:rPr lang="en-US" i="1">
                            <a:latin typeface="Cambria Math" panose="02040503050406030204" pitchFamily="18" charset="0"/>
                          </a:rPr>
                        </m:ctrlPr>
                      </m:sSubPr>
                      <m:e>
                        <m:r>
                          <a:rPr lang="en-AU"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𝜙</m:t>
                        </m:r>
                      </m:sub>
                    </m:sSub>
                    <m:r>
                      <a:rPr lang="en-AU" i="1">
                        <a:latin typeface="Cambria Math" panose="02040503050406030204" pitchFamily="18" charset="0"/>
                      </a:rPr>
                      <m:t>(</m:t>
                    </m:r>
                    <m:r>
                      <a:rPr lang="en-AU" i="1">
                        <a:latin typeface="Cambria Math" panose="02040503050406030204" pitchFamily="18" charset="0"/>
                      </a:rPr>
                      <m:t>𝑧</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US" dirty="0"/>
                  <a:t>, to generate new samples </a:t>
                </a:r>
                <a14:m>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oMath>
                </a14:m>
                <a:r>
                  <a:rPr lang="en-US" dirty="0"/>
                  <a:t> from </a:t>
                </a:r>
                <a14:m>
                  <m:oMath xmlns:m="http://schemas.openxmlformats.org/officeDocument/2006/math">
                    <m:sSub>
                      <m:sSubPr>
                        <m:ctrlPr>
                          <a:rPr lang="en-US" i="1">
                            <a:latin typeface="Cambria Math" panose="02040503050406030204" pitchFamily="18" charset="0"/>
                          </a:rPr>
                        </m:ctrlPr>
                      </m:sSubPr>
                      <m:e>
                        <m:r>
                          <a:rPr lang="en-AU" b="0" i="1" smtClean="0">
                            <a:latin typeface="Cambria Math" panose="02040503050406030204" pitchFamily="18" charset="0"/>
                          </a:rPr>
                          <m:t>𝑝</m:t>
                        </m:r>
                      </m:e>
                      <m:sub>
                        <m:r>
                          <a:rPr lang="en-US" i="1" smtClean="0">
                            <a:latin typeface="Cambria Math" panose="02040503050406030204" pitchFamily="18" charset="0"/>
                            <a:ea typeface="Cambria Math" panose="02040503050406030204" pitchFamily="18" charset="0"/>
                          </a:rPr>
                          <m:t>𝜃</m:t>
                        </m:r>
                      </m:sub>
                    </m:sSub>
                    <m:r>
                      <a:rPr lang="en-AU" i="1">
                        <a:latin typeface="Cambria Math" panose="02040503050406030204" pitchFamily="18" charset="0"/>
                      </a:rPr>
                      <m:t>(</m:t>
                    </m:r>
                    <m:r>
                      <a:rPr lang="en-AU" b="0" i="1" smtClean="0">
                        <a:latin typeface="Cambria Math" panose="02040503050406030204" pitchFamily="18" charset="0"/>
                      </a:rPr>
                      <m:t>𝑥</m:t>
                    </m:r>
                    <m:r>
                      <a:rPr lang="en-AU" i="1">
                        <a:latin typeface="Cambria Math" panose="02040503050406030204" pitchFamily="18" charset="0"/>
                      </a:rPr>
                      <m:t>|</m:t>
                    </m:r>
                    <m:r>
                      <a:rPr lang="en-AU" b="0" i="1" smtClean="0">
                        <a:latin typeface="Cambria Math" panose="02040503050406030204" pitchFamily="18" charset="0"/>
                      </a:rPr>
                      <m:t>𝑧</m:t>
                    </m:r>
                    <m:r>
                      <a:rPr lang="en-AU" i="1">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BC557975-FC07-032C-0A9C-10222ECE3494}"/>
                  </a:ext>
                </a:extLst>
              </p:cNvPr>
              <p:cNvSpPr>
                <a:spLocks noGrp="1" noRot="1" noChangeAspect="1" noMove="1" noResize="1" noEditPoints="1" noAdjustHandles="1" noChangeArrowheads="1" noChangeShapeType="1" noTextEdit="1"/>
              </p:cNvSpPr>
              <p:nvPr>
                <p:ph sz="quarter" idx="12"/>
              </p:nvPr>
            </p:nvSpPr>
            <p:spPr>
              <a:blipFill>
                <a:blip r:embed="rId2"/>
                <a:stretch>
                  <a:fillRect l="-979"/>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D1B56167-36C1-C6F9-7678-433EEC01EE55}"/>
              </a:ext>
            </a:extLst>
          </p:cNvPr>
          <p:cNvSpPr>
            <a:spLocks noGrp="1"/>
          </p:cNvSpPr>
          <p:nvPr>
            <p:ph type="title"/>
          </p:nvPr>
        </p:nvSpPr>
        <p:spPr/>
        <p:txBody>
          <a:bodyPr/>
          <a:lstStyle/>
          <a:p>
            <a:r>
              <a:rPr lang="en-US" dirty="0"/>
              <a:t>The goal of a VAE</a:t>
            </a:r>
          </a:p>
        </p:txBody>
      </p:sp>
      <p:sp>
        <p:nvSpPr>
          <p:cNvPr id="5" name="Slide Number Placeholder 4">
            <a:extLst>
              <a:ext uri="{FF2B5EF4-FFF2-40B4-BE49-F238E27FC236}">
                <a16:creationId xmlns:a16="http://schemas.microsoft.com/office/drawing/2014/main" id="{E95A1B5B-F8AA-A2A8-5DAA-CCEC00880EEB}"/>
              </a:ext>
            </a:extLst>
          </p:cNvPr>
          <p:cNvSpPr>
            <a:spLocks noGrp="1"/>
          </p:cNvSpPr>
          <p:nvPr>
            <p:ph type="sldNum" sz="quarter" idx="14"/>
          </p:nvPr>
        </p:nvSpPr>
        <p:spPr/>
        <p:txBody>
          <a:bodyPr/>
          <a:lstStyle/>
          <a:p>
            <a:fld id="{F5AEA0E0-5CC6-4BD0-905C-A0021E419432}" type="slidenum">
              <a:rPr lang="en-GB" smtClean="0"/>
              <a:pPr/>
              <a:t>35</a:t>
            </a:fld>
            <a:endParaRPr lang="en-GB" dirty="0"/>
          </a:p>
        </p:txBody>
      </p:sp>
      <mc:AlternateContent xmlns:mc="http://schemas.openxmlformats.org/markup-compatibility/2006" xmlns:a14="http://schemas.microsoft.com/office/drawing/2010/main">
        <mc:Choice Requires="a14">
          <p:sp>
            <p:nvSpPr>
              <p:cNvPr id="6" name="Trapezium 5">
                <a:extLst>
                  <a:ext uri="{FF2B5EF4-FFF2-40B4-BE49-F238E27FC236}">
                    <a16:creationId xmlns:a16="http://schemas.microsoft.com/office/drawing/2014/main" id="{9B477971-E7CD-DFCB-23CF-2A4157485488}"/>
                  </a:ext>
                </a:extLst>
              </p:cNvPr>
              <p:cNvSpPr/>
              <p:nvPr/>
            </p:nvSpPr>
            <p:spPr>
              <a:xfrm rot="5400000">
                <a:off x="1598103" y="4005745"/>
                <a:ext cx="1988188" cy="2013360"/>
              </a:xfrm>
              <a:prstGeom prst="trapezoid">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400" b="1" dirty="0"/>
                  <a:t>Probabilistic Encoder</a:t>
                </a:r>
              </a:p>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AU" sz="2400" b="0" i="1" smtClean="0">
                              <a:latin typeface="Cambria Math" panose="02040503050406030204" pitchFamily="18" charset="0"/>
                            </a:rPr>
                            <m:t>𝑞</m:t>
                          </m:r>
                        </m:e>
                        <m:sub>
                          <m:r>
                            <a:rPr lang="en-US" sz="2400" i="1" smtClean="0">
                              <a:latin typeface="Cambria Math" panose="02040503050406030204" pitchFamily="18" charset="0"/>
                              <a:ea typeface="Cambria Math" panose="02040503050406030204" pitchFamily="18" charset="0"/>
                            </a:rPr>
                            <m:t>𝜙</m:t>
                          </m:r>
                        </m:sub>
                      </m:sSub>
                      <m:r>
                        <a:rPr lang="en-AU" sz="2400" b="0" i="1" smtClean="0">
                          <a:latin typeface="Cambria Math" panose="02040503050406030204" pitchFamily="18" charset="0"/>
                        </a:rPr>
                        <m:t>(</m:t>
                      </m:r>
                      <m:r>
                        <a:rPr lang="en-AU" sz="2400" b="0" i="1" smtClean="0">
                          <a:latin typeface="Cambria Math" panose="02040503050406030204" pitchFamily="18" charset="0"/>
                        </a:rPr>
                        <m:t>𝑧</m:t>
                      </m:r>
                      <m:r>
                        <a:rPr lang="en-AU" sz="2400" b="0" i="1" smtClean="0">
                          <a:latin typeface="Cambria Math" panose="02040503050406030204" pitchFamily="18" charset="0"/>
                        </a:rPr>
                        <m:t>|</m:t>
                      </m:r>
                      <m:r>
                        <a:rPr lang="en-AU" sz="2400" b="0" i="1" smtClean="0">
                          <a:latin typeface="Cambria Math" panose="02040503050406030204" pitchFamily="18" charset="0"/>
                        </a:rPr>
                        <m:t>𝑥</m:t>
                      </m:r>
                      <m:r>
                        <a:rPr lang="en-AU" sz="2400" b="0" i="1" smtClean="0">
                          <a:latin typeface="Cambria Math" panose="02040503050406030204" pitchFamily="18" charset="0"/>
                        </a:rPr>
                        <m:t>)</m:t>
                      </m:r>
                    </m:oMath>
                  </m:oMathPara>
                </a14:m>
                <a:endParaRPr lang="en-US" sz="2400" dirty="0"/>
              </a:p>
            </p:txBody>
          </p:sp>
        </mc:Choice>
        <mc:Fallback xmlns="">
          <p:sp>
            <p:nvSpPr>
              <p:cNvPr id="6" name="Trapezium 5">
                <a:extLst>
                  <a:ext uri="{FF2B5EF4-FFF2-40B4-BE49-F238E27FC236}">
                    <a16:creationId xmlns:a16="http://schemas.microsoft.com/office/drawing/2014/main" id="{9B477971-E7CD-DFCB-23CF-2A4157485488}"/>
                  </a:ext>
                </a:extLst>
              </p:cNvPr>
              <p:cNvSpPr>
                <a:spLocks noRot="1" noChangeAspect="1" noMove="1" noResize="1" noEditPoints="1" noAdjustHandles="1" noChangeArrowheads="1" noChangeShapeType="1" noTextEdit="1"/>
              </p:cNvSpPr>
              <p:nvPr/>
            </p:nvSpPr>
            <p:spPr>
              <a:xfrm rot="5400000">
                <a:off x="1598103" y="4005745"/>
                <a:ext cx="1988188" cy="2013360"/>
              </a:xfrm>
              <a:prstGeom prst="trapezoid">
                <a:avLst/>
              </a:prstGeom>
              <a:blipFill>
                <a:blip r:embed="rId3"/>
                <a:stretch>
                  <a:fillRect l="-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A06C504-7D95-F207-1BE5-590E3851824C}"/>
                  </a:ext>
                </a:extLst>
              </p:cNvPr>
              <p:cNvSpPr/>
              <p:nvPr/>
            </p:nvSpPr>
            <p:spPr>
              <a:xfrm>
                <a:off x="500552" y="4010335"/>
                <a:ext cx="763200" cy="198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US" dirty="0"/>
              </a:p>
            </p:txBody>
          </p:sp>
        </mc:Choice>
        <mc:Fallback xmlns="">
          <p:sp>
            <p:nvSpPr>
              <p:cNvPr id="7" name="Rectangle 6">
                <a:extLst>
                  <a:ext uri="{FF2B5EF4-FFF2-40B4-BE49-F238E27FC236}">
                    <a16:creationId xmlns:a16="http://schemas.microsoft.com/office/drawing/2014/main" id="{7A06C504-7D95-F207-1BE5-590E3851824C}"/>
                  </a:ext>
                </a:extLst>
              </p:cNvPr>
              <p:cNvSpPr>
                <a:spLocks noRot="1" noChangeAspect="1" noMove="1" noResize="1" noEditPoints="1" noAdjustHandles="1" noChangeArrowheads="1" noChangeShapeType="1" noTextEdit="1"/>
              </p:cNvSpPr>
              <p:nvPr/>
            </p:nvSpPr>
            <p:spPr>
              <a:xfrm>
                <a:off x="500552" y="4010335"/>
                <a:ext cx="763200" cy="19836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rapezium 7">
                <a:extLst>
                  <a:ext uri="{FF2B5EF4-FFF2-40B4-BE49-F238E27FC236}">
                    <a16:creationId xmlns:a16="http://schemas.microsoft.com/office/drawing/2014/main" id="{66AA5362-ABE7-B2A4-C6AC-DB6C80F090F7}"/>
                  </a:ext>
                </a:extLst>
              </p:cNvPr>
              <p:cNvSpPr/>
              <p:nvPr/>
            </p:nvSpPr>
            <p:spPr>
              <a:xfrm rot="16200000">
                <a:off x="5173213" y="4005745"/>
                <a:ext cx="1988188" cy="2013360"/>
              </a:xfrm>
              <a:prstGeom prst="trapezoid">
                <a:avLst/>
              </a:prstGeom>
            </p:spPr>
            <p:style>
              <a:lnRef idx="1">
                <a:schemeClr val="accent4"/>
              </a:lnRef>
              <a:fillRef idx="2">
                <a:schemeClr val="accent4"/>
              </a:fillRef>
              <a:effectRef idx="1">
                <a:schemeClr val="accent4"/>
              </a:effectRef>
              <a:fontRef idx="minor">
                <a:schemeClr val="dk1"/>
              </a:fontRef>
            </p:style>
            <p:txBody>
              <a:bodyPr vert="vert" rtlCol="0" anchor="ctr"/>
              <a:lstStyle/>
              <a:p>
                <a:pPr algn="ctr"/>
                <a:r>
                  <a:rPr lang="en-US" sz="2400" b="1" dirty="0"/>
                  <a:t>Probabilistic Decoder</a:t>
                </a:r>
              </a:p>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𝜃</m:t>
                          </m:r>
                        </m:sub>
                      </m:sSub>
                      <m:r>
                        <a:rPr lang="en-AU" sz="2400" i="1">
                          <a:latin typeface="Cambria Math" panose="02040503050406030204" pitchFamily="18" charset="0"/>
                        </a:rPr>
                        <m:t>(</m:t>
                      </m:r>
                      <m:r>
                        <a:rPr lang="en-AU" sz="2400" i="1">
                          <a:latin typeface="Cambria Math" panose="02040503050406030204" pitchFamily="18" charset="0"/>
                        </a:rPr>
                        <m:t>𝑥</m:t>
                      </m:r>
                      <m:r>
                        <a:rPr lang="en-AU" sz="2400" i="1">
                          <a:latin typeface="Cambria Math" panose="02040503050406030204" pitchFamily="18" charset="0"/>
                        </a:rPr>
                        <m:t>|</m:t>
                      </m:r>
                      <m:r>
                        <a:rPr lang="en-AU" sz="2400" i="1">
                          <a:latin typeface="Cambria Math" panose="02040503050406030204" pitchFamily="18" charset="0"/>
                        </a:rPr>
                        <m:t>𝑧</m:t>
                      </m:r>
                      <m:r>
                        <a:rPr lang="en-AU" sz="2400" i="1">
                          <a:latin typeface="Cambria Math" panose="02040503050406030204" pitchFamily="18" charset="0"/>
                        </a:rPr>
                        <m:t>)</m:t>
                      </m:r>
                    </m:oMath>
                  </m:oMathPara>
                </a14:m>
                <a:endParaRPr lang="en-US" sz="2400" dirty="0"/>
              </a:p>
            </p:txBody>
          </p:sp>
        </mc:Choice>
        <mc:Fallback xmlns="">
          <p:sp>
            <p:nvSpPr>
              <p:cNvPr id="8" name="Trapezium 7">
                <a:extLst>
                  <a:ext uri="{FF2B5EF4-FFF2-40B4-BE49-F238E27FC236}">
                    <a16:creationId xmlns:a16="http://schemas.microsoft.com/office/drawing/2014/main" id="{66AA5362-ABE7-B2A4-C6AC-DB6C80F090F7}"/>
                  </a:ext>
                </a:extLst>
              </p:cNvPr>
              <p:cNvSpPr>
                <a:spLocks noRot="1" noChangeAspect="1" noMove="1" noResize="1" noEditPoints="1" noAdjustHandles="1" noChangeArrowheads="1" noChangeShapeType="1" noTextEdit="1"/>
              </p:cNvSpPr>
              <p:nvPr/>
            </p:nvSpPr>
            <p:spPr>
              <a:xfrm rot="16200000">
                <a:off x="5173213" y="4005745"/>
                <a:ext cx="1988188" cy="2013360"/>
              </a:xfrm>
              <a:prstGeom prst="trapezoid">
                <a:avLst/>
              </a:prstGeom>
              <a:blipFill>
                <a:blip r:embed="rId5"/>
                <a:stretch>
                  <a:fillRect r="-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D9A3132-8EB3-844D-8B09-ED07C790A4CD}"/>
                  </a:ext>
                </a:extLst>
              </p:cNvPr>
              <p:cNvSpPr/>
              <p:nvPr/>
            </p:nvSpPr>
            <p:spPr>
              <a:xfrm>
                <a:off x="7419624" y="4018331"/>
                <a:ext cx="763200" cy="198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oMath>
                  </m:oMathPara>
                </a14:m>
                <a:endParaRPr lang="en-US" dirty="0"/>
              </a:p>
            </p:txBody>
          </p:sp>
        </mc:Choice>
        <mc:Fallback xmlns="">
          <p:sp>
            <p:nvSpPr>
              <p:cNvPr id="9" name="Rectangle 8">
                <a:extLst>
                  <a:ext uri="{FF2B5EF4-FFF2-40B4-BE49-F238E27FC236}">
                    <a16:creationId xmlns:a16="http://schemas.microsoft.com/office/drawing/2014/main" id="{6D9A3132-8EB3-844D-8B09-ED07C790A4CD}"/>
                  </a:ext>
                </a:extLst>
              </p:cNvPr>
              <p:cNvSpPr>
                <a:spLocks noRot="1" noChangeAspect="1" noMove="1" noResize="1" noEditPoints="1" noAdjustHandles="1" noChangeArrowheads="1" noChangeShapeType="1" noTextEdit="1"/>
              </p:cNvSpPr>
              <p:nvPr/>
            </p:nvSpPr>
            <p:spPr>
              <a:xfrm>
                <a:off x="7419624" y="4018331"/>
                <a:ext cx="763200" cy="19836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B4665D7-6DF0-1496-86A9-35ECA87BA245}"/>
                  </a:ext>
                </a:extLst>
              </p:cNvPr>
              <p:cNvSpPr/>
              <p:nvPr/>
            </p:nvSpPr>
            <p:spPr>
              <a:xfrm>
                <a:off x="4134638" y="4509084"/>
                <a:ext cx="347614" cy="1006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3200" b="0" i="1" smtClean="0">
                          <a:latin typeface="Cambria Math" panose="02040503050406030204" pitchFamily="18" charset="0"/>
                        </a:rPr>
                        <m:t>𝑧</m:t>
                      </m:r>
                    </m:oMath>
                  </m:oMathPara>
                </a14:m>
                <a:endParaRPr lang="en-US" sz="3200" dirty="0"/>
              </a:p>
            </p:txBody>
          </p:sp>
        </mc:Choice>
        <mc:Fallback xmlns="">
          <p:sp>
            <p:nvSpPr>
              <p:cNvPr id="10" name="Rectangle 9">
                <a:extLst>
                  <a:ext uri="{FF2B5EF4-FFF2-40B4-BE49-F238E27FC236}">
                    <a16:creationId xmlns:a16="http://schemas.microsoft.com/office/drawing/2014/main" id="{EB4665D7-6DF0-1496-86A9-35ECA87BA245}"/>
                  </a:ext>
                </a:extLst>
              </p:cNvPr>
              <p:cNvSpPr>
                <a:spLocks noRot="1" noChangeAspect="1" noMove="1" noResize="1" noEditPoints="1" noAdjustHandles="1" noChangeArrowheads="1" noChangeShapeType="1" noTextEdit="1"/>
              </p:cNvSpPr>
              <p:nvPr/>
            </p:nvSpPr>
            <p:spPr>
              <a:xfrm>
                <a:off x="4134638" y="4509084"/>
                <a:ext cx="347614" cy="1006680"/>
              </a:xfrm>
              <a:prstGeom prst="rect">
                <a:avLst/>
              </a:prstGeom>
              <a:blipFill>
                <a:blip r:embed="rId7"/>
                <a:stretch>
                  <a:fillRect l="-20690"/>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7841025A-8D4A-E66F-C16B-99CEEC6239CE}"/>
              </a:ext>
            </a:extLst>
          </p:cNvPr>
          <p:cNvCxnSpPr>
            <a:cxnSpLocks/>
            <a:stCxn id="7" idx="3"/>
            <a:endCxn id="6" idx="2"/>
          </p:cNvCxnSpPr>
          <p:nvPr/>
        </p:nvCxnSpPr>
        <p:spPr>
          <a:xfrm>
            <a:off x="1263752" y="5002135"/>
            <a:ext cx="321765" cy="102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28A64127-2129-9FFD-F14F-3FA331441D68}"/>
              </a:ext>
            </a:extLst>
          </p:cNvPr>
          <p:cNvCxnSpPr>
            <a:cxnSpLocks/>
            <a:stCxn id="8" idx="2"/>
            <a:endCxn id="9" idx="1"/>
          </p:cNvCxnSpPr>
          <p:nvPr/>
        </p:nvCxnSpPr>
        <p:spPr>
          <a:xfrm flipV="1">
            <a:off x="7173987" y="5010131"/>
            <a:ext cx="245637" cy="22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D1AE95BA-0FE4-A130-88A2-37BF84F993EC}"/>
              </a:ext>
            </a:extLst>
          </p:cNvPr>
          <p:cNvCxnSpPr>
            <a:cxnSpLocks/>
            <a:stCxn id="6" idx="0"/>
            <a:endCxn id="10" idx="1"/>
          </p:cNvCxnSpPr>
          <p:nvPr/>
        </p:nvCxnSpPr>
        <p:spPr>
          <a:xfrm flipV="1">
            <a:off x="3598877" y="5012424"/>
            <a:ext cx="535761"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7B94CBC5-8311-4664-71D8-0D258C888126}"/>
              </a:ext>
            </a:extLst>
          </p:cNvPr>
          <p:cNvCxnSpPr>
            <a:cxnSpLocks/>
            <a:stCxn id="10" idx="3"/>
            <a:endCxn id="8" idx="0"/>
          </p:cNvCxnSpPr>
          <p:nvPr/>
        </p:nvCxnSpPr>
        <p:spPr>
          <a:xfrm>
            <a:off x="4482252" y="5012424"/>
            <a:ext cx="67837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2" name="Oval 41">
                <a:extLst>
                  <a:ext uri="{FF2B5EF4-FFF2-40B4-BE49-F238E27FC236}">
                    <a16:creationId xmlns:a16="http://schemas.microsoft.com/office/drawing/2014/main" id="{710B0927-4A15-8574-975D-E11EA07C178D}"/>
                  </a:ext>
                </a:extLst>
              </p:cNvPr>
              <p:cNvSpPr>
                <a:spLocks noChangeAspect="1"/>
              </p:cNvSpPr>
              <p:nvPr/>
            </p:nvSpPr>
            <p:spPr>
              <a:xfrm>
                <a:off x="10569725" y="3689059"/>
                <a:ext cx="755411" cy="7554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4000" b="0" i="1" smtClean="0">
                          <a:solidFill>
                            <a:sysClr val="windowText" lastClr="000000"/>
                          </a:solidFill>
                          <a:latin typeface="Cambria Math" panose="02040503050406030204" pitchFamily="18" charset="0"/>
                        </a:rPr>
                        <m:t>𝑧</m:t>
                      </m:r>
                    </m:oMath>
                  </m:oMathPara>
                </a14:m>
                <a:endParaRPr lang="en-US" sz="4000" dirty="0">
                  <a:solidFill>
                    <a:sysClr val="windowText" lastClr="000000"/>
                  </a:solidFill>
                </a:endParaRPr>
              </a:p>
            </p:txBody>
          </p:sp>
        </mc:Choice>
        <mc:Fallback xmlns="">
          <p:sp>
            <p:nvSpPr>
              <p:cNvPr id="42" name="Oval 41">
                <a:extLst>
                  <a:ext uri="{FF2B5EF4-FFF2-40B4-BE49-F238E27FC236}">
                    <a16:creationId xmlns:a16="http://schemas.microsoft.com/office/drawing/2014/main" id="{710B0927-4A15-8574-975D-E11EA07C178D}"/>
                  </a:ext>
                </a:extLst>
              </p:cNvPr>
              <p:cNvSpPr>
                <a:spLocks noRot="1" noChangeAspect="1" noMove="1" noResize="1" noEditPoints="1" noAdjustHandles="1" noChangeArrowheads="1" noChangeShapeType="1" noTextEdit="1"/>
              </p:cNvSpPr>
              <p:nvPr/>
            </p:nvSpPr>
            <p:spPr>
              <a:xfrm>
                <a:off x="10569725" y="3689059"/>
                <a:ext cx="755411" cy="755411"/>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42">
                <a:extLst>
                  <a:ext uri="{FF2B5EF4-FFF2-40B4-BE49-F238E27FC236}">
                    <a16:creationId xmlns:a16="http://schemas.microsoft.com/office/drawing/2014/main" id="{3D6F5A77-7F9B-8AAF-24A9-5889A58DE503}"/>
                  </a:ext>
                </a:extLst>
              </p:cNvPr>
              <p:cNvSpPr>
                <a:spLocks noChangeAspect="1"/>
              </p:cNvSpPr>
              <p:nvPr/>
            </p:nvSpPr>
            <p:spPr>
              <a:xfrm>
                <a:off x="10569725" y="5418589"/>
                <a:ext cx="755411" cy="75541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4000" b="0" i="1" smtClean="0">
                          <a:solidFill>
                            <a:sysClr val="windowText" lastClr="000000"/>
                          </a:solidFill>
                          <a:latin typeface="Cambria Math" panose="02040503050406030204" pitchFamily="18" charset="0"/>
                        </a:rPr>
                        <m:t>𝑥</m:t>
                      </m:r>
                    </m:oMath>
                  </m:oMathPara>
                </a14:m>
                <a:endParaRPr lang="en-US" sz="4000" dirty="0">
                  <a:solidFill>
                    <a:sysClr val="windowText" lastClr="000000"/>
                  </a:solidFill>
                </a:endParaRPr>
              </a:p>
            </p:txBody>
          </p:sp>
        </mc:Choice>
        <mc:Fallback xmlns="">
          <p:sp>
            <p:nvSpPr>
              <p:cNvPr id="43" name="Oval 42">
                <a:extLst>
                  <a:ext uri="{FF2B5EF4-FFF2-40B4-BE49-F238E27FC236}">
                    <a16:creationId xmlns:a16="http://schemas.microsoft.com/office/drawing/2014/main" id="{3D6F5A77-7F9B-8AAF-24A9-5889A58DE503}"/>
                  </a:ext>
                </a:extLst>
              </p:cNvPr>
              <p:cNvSpPr>
                <a:spLocks noRot="1" noChangeAspect="1" noMove="1" noResize="1" noEditPoints="1" noAdjustHandles="1" noChangeArrowheads="1" noChangeShapeType="1" noTextEdit="1"/>
              </p:cNvSpPr>
              <p:nvPr/>
            </p:nvSpPr>
            <p:spPr>
              <a:xfrm>
                <a:off x="10569725" y="5418589"/>
                <a:ext cx="755411" cy="755411"/>
              </a:xfrm>
              <a:prstGeom prst="ellipse">
                <a:avLst/>
              </a:prstGeom>
              <a:blipFill>
                <a:blip r:embed="rId9"/>
                <a:stretch>
                  <a:fillRect/>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E3B1C33E-A22A-C011-A5D7-E82567823162}"/>
              </a:ext>
            </a:extLst>
          </p:cNvPr>
          <p:cNvCxnSpPr>
            <a:cxnSpLocks/>
            <a:stCxn id="42" idx="4"/>
            <a:endCxn id="43" idx="0"/>
          </p:cNvCxnSpPr>
          <p:nvPr/>
        </p:nvCxnSpPr>
        <p:spPr>
          <a:xfrm>
            <a:off x="10947431" y="4444470"/>
            <a:ext cx="0" cy="9741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0A8A265-DBD2-760C-1A2C-949844E503FA}"/>
                  </a:ext>
                </a:extLst>
              </p:cNvPr>
              <p:cNvSpPr txBox="1"/>
              <p:nvPr/>
            </p:nvSpPr>
            <p:spPr>
              <a:xfrm>
                <a:off x="10939243" y="4738974"/>
                <a:ext cx="116368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AU" sz="2800" b="0" i="1" smtClean="0">
                              <a:latin typeface="Cambria Math" panose="02040503050406030204" pitchFamily="18" charset="0"/>
                            </a:rPr>
                            <m:t>𝑝</m:t>
                          </m:r>
                        </m:e>
                        <m:sub>
                          <m:r>
                            <a:rPr lang="en-US" sz="2800" i="1" smtClean="0">
                              <a:latin typeface="Cambria Math" panose="02040503050406030204" pitchFamily="18" charset="0"/>
                              <a:ea typeface="Cambria Math" panose="02040503050406030204" pitchFamily="18" charset="0"/>
                            </a:rPr>
                            <m:t>𝜃</m:t>
                          </m:r>
                        </m:sub>
                      </m:sSub>
                      <m:r>
                        <a:rPr lang="en-AU" sz="2800" i="1">
                          <a:latin typeface="Cambria Math" panose="02040503050406030204" pitchFamily="18" charset="0"/>
                        </a:rPr>
                        <m:t>(</m:t>
                      </m:r>
                      <m:r>
                        <a:rPr lang="en-AU" sz="2800" b="0" i="1" smtClean="0">
                          <a:latin typeface="Cambria Math" panose="02040503050406030204" pitchFamily="18" charset="0"/>
                        </a:rPr>
                        <m:t>𝑥</m:t>
                      </m:r>
                      <m:r>
                        <a:rPr lang="en-AU" sz="2800" i="1">
                          <a:latin typeface="Cambria Math" panose="02040503050406030204" pitchFamily="18" charset="0"/>
                        </a:rPr>
                        <m:t>|</m:t>
                      </m:r>
                      <m:r>
                        <a:rPr lang="en-AU" sz="2800" b="0" i="1" smtClean="0">
                          <a:latin typeface="Cambria Math" panose="02040503050406030204" pitchFamily="18" charset="0"/>
                        </a:rPr>
                        <m:t>𝑧</m:t>
                      </m:r>
                      <m:r>
                        <a:rPr lang="en-AU" sz="2800" i="1">
                          <a:latin typeface="Cambria Math" panose="02040503050406030204" pitchFamily="18" charset="0"/>
                        </a:rPr>
                        <m:t>)</m:t>
                      </m:r>
                    </m:oMath>
                  </m:oMathPara>
                </a14:m>
                <a:endParaRPr lang="en-US" sz="2800" dirty="0"/>
              </a:p>
            </p:txBody>
          </p:sp>
        </mc:Choice>
        <mc:Fallback xmlns="">
          <p:sp>
            <p:nvSpPr>
              <p:cNvPr id="45" name="TextBox 44">
                <a:extLst>
                  <a:ext uri="{FF2B5EF4-FFF2-40B4-BE49-F238E27FC236}">
                    <a16:creationId xmlns:a16="http://schemas.microsoft.com/office/drawing/2014/main" id="{80A8A265-DBD2-760C-1A2C-949844E503FA}"/>
                  </a:ext>
                </a:extLst>
              </p:cNvPr>
              <p:cNvSpPr txBox="1">
                <a:spLocks noRot="1" noChangeAspect="1" noMove="1" noResize="1" noEditPoints="1" noAdjustHandles="1" noChangeArrowheads="1" noChangeShapeType="1" noTextEdit="1"/>
              </p:cNvSpPr>
              <p:nvPr/>
            </p:nvSpPr>
            <p:spPr>
              <a:xfrm>
                <a:off x="10939243" y="4738974"/>
                <a:ext cx="1163682" cy="523220"/>
              </a:xfrm>
              <a:prstGeom prst="rect">
                <a:avLst/>
              </a:prstGeom>
              <a:blipFill>
                <a:blip r:embed="rId10"/>
                <a:stretch>
                  <a:fillRect l="-3261" r="-21739" b="-16279"/>
                </a:stretch>
              </a:blipFill>
            </p:spPr>
            <p:txBody>
              <a:bodyPr/>
              <a:lstStyle/>
              <a:p>
                <a:r>
                  <a:rPr lang="en-US">
                    <a:noFill/>
                  </a:rPr>
                  <a:t> </a:t>
                </a:r>
              </a:p>
            </p:txBody>
          </p:sp>
        </mc:Fallback>
      </mc:AlternateContent>
      <p:cxnSp>
        <p:nvCxnSpPr>
          <p:cNvPr id="46" name="Curved Connector 45">
            <a:extLst>
              <a:ext uri="{FF2B5EF4-FFF2-40B4-BE49-F238E27FC236}">
                <a16:creationId xmlns:a16="http://schemas.microsoft.com/office/drawing/2014/main" id="{1339095E-8623-2C3C-5BA9-3E0C78D52248}"/>
              </a:ext>
            </a:extLst>
          </p:cNvPr>
          <p:cNvCxnSpPr>
            <a:cxnSpLocks/>
            <a:stCxn id="43" idx="2"/>
            <a:endCxn id="42" idx="2"/>
          </p:cNvCxnSpPr>
          <p:nvPr/>
        </p:nvCxnSpPr>
        <p:spPr>
          <a:xfrm rot="10800000">
            <a:off x="10569725" y="4066765"/>
            <a:ext cx="12700" cy="1729530"/>
          </a:xfrm>
          <a:prstGeom prst="curvedConnector3">
            <a:avLst>
              <a:gd name="adj1" fmla="val 1800000"/>
            </a:avLst>
          </a:prstGeom>
          <a:ln w="38100">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27E8A48-35DE-A0F1-6750-048665376CF4}"/>
                  </a:ext>
                </a:extLst>
              </p:cNvPr>
              <p:cNvSpPr txBox="1"/>
              <p:nvPr/>
            </p:nvSpPr>
            <p:spPr>
              <a:xfrm>
                <a:off x="9091696" y="3966112"/>
                <a:ext cx="1314275" cy="5616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AU" sz="2800" b="0" i="1" smtClean="0">
                              <a:latin typeface="Cambria Math" panose="02040503050406030204" pitchFamily="18" charset="0"/>
                            </a:rPr>
                            <m:t>𝑞</m:t>
                          </m:r>
                        </m:e>
                        <m:sub>
                          <m:r>
                            <a:rPr lang="en-US" sz="2800" i="1" smtClean="0">
                              <a:latin typeface="Cambria Math" panose="02040503050406030204" pitchFamily="18" charset="0"/>
                              <a:ea typeface="Cambria Math" panose="02040503050406030204" pitchFamily="18" charset="0"/>
                            </a:rPr>
                            <m:t>𝜙</m:t>
                          </m:r>
                        </m:sub>
                      </m:sSub>
                      <m:r>
                        <a:rPr lang="en-AU" sz="2800" b="0" i="1" smtClean="0">
                          <a:latin typeface="Cambria Math" panose="02040503050406030204" pitchFamily="18" charset="0"/>
                        </a:rPr>
                        <m:t>(</m:t>
                      </m:r>
                      <m:r>
                        <a:rPr lang="en-AU" sz="2800" b="0" i="1" smtClean="0">
                          <a:latin typeface="Cambria Math" panose="02040503050406030204" pitchFamily="18" charset="0"/>
                        </a:rPr>
                        <m:t>𝑧</m:t>
                      </m:r>
                      <m:r>
                        <a:rPr lang="en-AU" sz="2800" b="0" i="1" smtClean="0">
                          <a:latin typeface="Cambria Math" panose="02040503050406030204" pitchFamily="18" charset="0"/>
                        </a:rPr>
                        <m:t>|</m:t>
                      </m:r>
                      <m:r>
                        <a:rPr lang="en-AU" sz="2800" b="0" i="1" smtClean="0">
                          <a:latin typeface="Cambria Math" panose="02040503050406030204" pitchFamily="18" charset="0"/>
                        </a:rPr>
                        <m:t>𝑥</m:t>
                      </m:r>
                      <m:r>
                        <a:rPr lang="en-AU" sz="2800" b="0" i="1" smtClean="0">
                          <a:latin typeface="Cambria Math" panose="02040503050406030204" pitchFamily="18" charset="0"/>
                        </a:rPr>
                        <m:t>)</m:t>
                      </m:r>
                    </m:oMath>
                  </m:oMathPara>
                </a14:m>
                <a:endParaRPr lang="en-US" sz="2800" dirty="0"/>
              </a:p>
            </p:txBody>
          </p:sp>
        </mc:Choice>
        <mc:Fallback xmlns="">
          <p:sp>
            <p:nvSpPr>
              <p:cNvPr id="47" name="TextBox 46">
                <a:extLst>
                  <a:ext uri="{FF2B5EF4-FFF2-40B4-BE49-F238E27FC236}">
                    <a16:creationId xmlns:a16="http://schemas.microsoft.com/office/drawing/2014/main" id="{927E8A48-35DE-A0F1-6750-048665376CF4}"/>
                  </a:ext>
                </a:extLst>
              </p:cNvPr>
              <p:cNvSpPr txBox="1">
                <a:spLocks noRot="1" noChangeAspect="1" noMove="1" noResize="1" noEditPoints="1" noAdjustHandles="1" noChangeArrowheads="1" noChangeShapeType="1" noTextEdit="1"/>
              </p:cNvSpPr>
              <p:nvPr/>
            </p:nvSpPr>
            <p:spPr>
              <a:xfrm>
                <a:off x="9091696" y="3966112"/>
                <a:ext cx="1314275" cy="561629"/>
              </a:xfrm>
              <a:prstGeom prst="rect">
                <a:avLst/>
              </a:prstGeom>
              <a:blipFill>
                <a:blip r:embed="rId11"/>
                <a:stretch>
                  <a:fillRect l="-1905" r="-9524" b="-15556"/>
                </a:stretch>
              </a:blipFill>
            </p:spPr>
            <p:txBody>
              <a:bodyPr/>
              <a:lstStyle/>
              <a:p>
                <a:r>
                  <a:rPr lang="en-US">
                    <a:noFill/>
                  </a:rPr>
                  <a:t> </a:t>
                </a:r>
              </a:p>
            </p:txBody>
          </p:sp>
        </mc:Fallback>
      </mc:AlternateContent>
    </p:spTree>
    <p:extLst>
      <p:ext uri="{BB962C8B-B14F-4D97-AF65-F5344CB8AC3E}">
        <p14:creationId xmlns:p14="http://schemas.microsoft.com/office/powerpoint/2010/main" val="1017493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A0B0E7-CFE7-5DB5-D7C8-5A30DC835F02}"/>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218800-5B22-EAB9-50D9-5AD78B3714A4}"/>
                  </a:ext>
                </a:extLst>
              </p:cNvPr>
              <p:cNvSpPr>
                <a:spLocks noGrp="1"/>
              </p:cNvSpPr>
              <p:nvPr>
                <p:ph sz="quarter" idx="12"/>
              </p:nvPr>
            </p:nvSpPr>
            <p:spPr/>
            <p:txBody>
              <a:bodyPr>
                <a:normAutofit/>
              </a:bodyPr>
              <a:lstStyle/>
              <a:p>
                <a:r>
                  <a:rPr lang="en-US" sz="2400" dirty="0"/>
                  <a:t>Let </a:t>
                </a:r>
                <a14:m>
                  <m:oMath xmlns:m="http://schemas.openxmlformats.org/officeDocument/2006/math">
                    <m:r>
                      <a:rPr lang="en-AU" sz="2400" b="0" i="1" smtClean="0">
                        <a:latin typeface="Cambria Math" panose="02040503050406030204" pitchFamily="18" charset="0"/>
                      </a:rPr>
                      <m:t>𝑥</m:t>
                    </m:r>
                  </m:oMath>
                </a14:m>
                <a:r>
                  <a:rPr lang="en-US" sz="2400" dirty="0"/>
                  <a:t> be a set of observed variables and let </a:t>
                </a:r>
                <a14:m>
                  <m:oMath xmlns:m="http://schemas.openxmlformats.org/officeDocument/2006/math">
                    <m:r>
                      <a:rPr lang="en-AU" sz="2400" b="0" i="1" smtClean="0">
                        <a:latin typeface="Cambria Math" panose="02040503050406030204" pitchFamily="18" charset="0"/>
                      </a:rPr>
                      <m:t>𝑧</m:t>
                    </m:r>
                  </m:oMath>
                </a14:m>
                <a:r>
                  <a:rPr lang="en-US" sz="2400" dirty="0"/>
                  <a:t> be the set of latent variables with joint distribution </a:t>
                </a:r>
                <a14:m>
                  <m:oMath xmlns:m="http://schemas.openxmlformats.org/officeDocument/2006/math">
                    <m:r>
                      <a:rPr lang="en-AU" sz="2400" b="0" i="1" smtClean="0">
                        <a:latin typeface="Cambria Math" panose="02040503050406030204" pitchFamily="18" charset="0"/>
                      </a:rPr>
                      <m:t>𝑝</m:t>
                    </m:r>
                    <m:r>
                      <a:rPr lang="en-AU" sz="2400" b="0" i="1" smtClean="0">
                        <a:latin typeface="Cambria Math" panose="02040503050406030204" pitchFamily="18" charset="0"/>
                      </a:rPr>
                      <m:t>(</m:t>
                    </m:r>
                    <m:r>
                      <a:rPr lang="en-AU" sz="2400" b="0" i="1" smtClean="0">
                        <a:latin typeface="Cambria Math" panose="02040503050406030204" pitchFamily="18" charset="0"/>
                      </a:rPr>
                      <m:t>𝑧</m:t>
                    </m:r>
                    <m:r>
                      <a:rPr lang="en-AU" sz="2400" b="0" i="1" smtClean="0">
                        <a:latin typeface="Cambria Math" panose="02040503050406030204" pitchFamily="18" charset="0"/>
                      </a:rPr>
                      <m:t>,</m:t>
                    </m:r>
                    <m:r>
                      <a:rPr lang="en-AU" sz="2400" b="0" i="1" smtClean="0">
                        <a:latin typeface="Cambria Math" panose="02040503050406030204" pitchFamily="18" charset="0"/>
                      </a:rPr>
                      <m:t>𝑥</m:t>
                    </m:r>
                    <m:r>
                      <a:rPr lang="en-AU" sz="2400" b="0" i="1" smtClean="0">
                        <a:latin typeface="Cambria Math" panose="02040503050406030204" pitchFamily="18" charset="0"/>
                      </a:rPr>
                      <m:t>)</m:t>
                    </m:r>
                  </m:oMath>
                </a14:m>
                <a:r>
                  <a:rPr lang="en-US" sz="2400" dirty="0"/>
                  <a:t>. Then, the inference problem is to compute the conditional distribution of the latent variables given the observations, i.e., </a:t>
                </a:r>
                <a14:m>
                  <m:oMath xmlns:m="http://schemas.openxmlformats.org/officeDocument/2006/math">
                    <m:r>
                      <a:rPr lang="en-AU" sz="2400" i="1">
                        <a:latin typeface="Cambria Math" panose="02040503050406030204" pitchFamily="18" charset="0"/>
                      </a:rPr>
                      <m:t>𝑝</m:t>
                    </m:r>
                    <m:r>
                      <a:rPr lang="en-AU" sz="2400" i="1">
                        <a:latin typeface="Cambria Math" panose="02040503050406030204" pitchFamily="18" charset="0"/>
                      </a:rPr>
                      <m:t>(</m:t>
                    </m:r>
                    <m:r>
                      <a:rPr lang="en-AU" sz="2400" i="1">
                        <a:latin typeface="Cambria Math" panose="02040503050406030204" pitchFamily="18" charset="0"/>
                      </a:rPr>
                      <m:t>𝑧</m:t>
                    </m:r>
                    <m:r>
                      <a:rPr lang="en-AU" sz="2400" b="0" i="1" smtClean="0">
                        <a:latin typeface="Cambria Math" panose="02040503050406030204" pitchFamily="18" charset="0"/>
                      </a:rPr>
                      <m:t>|</m:t>
                    </m:r>
                    <m:r>
                      <a:rPr lang="en-AU" sz="2400" i="1">
                        <a:latin typeface="Cambria Math" panose="02040503050406030204" pitchFamily="18" charset="0"/>
                      </a:rPr>
                      <m:t>𝑥</m:t>
                    </m:r>
                    <m:r>
                      <a:rPr lang="en-AU" sz="2400" i="1">
                        <a:latin typeface="Cambria Math" panose="02040503050406030204" pitchFamily="18" charset="0"/>
                      </a:rPr>
                      <m:t>)</m:t>
                    </m:r>
                  </m:oMath>
                </a14:m>
                <a:r>
                  <a:rPr lang="en-US" sz="2400" dirty="0"/>
                  <a:t>. We can write it as:</a:t>
                </a:r>
              </a:p>
              <a:p>
                <a:pPr marL="0" indent="0">
                  <a:buNone/>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𝑝</m:t>
                      </m:r>
                      <m:d>
                        <m:dPr>
                          <m:ctrlPr>
                            <a:rPr lang="en-AU" b="0" i="1" smtClean="0">
                              <a:latin typeface="Cambria Math" panose="02040503050406030204" pitchFamily="18" charset="0"/>
                            </a:rPr>
                          </m:ctrlPr>
                        </m:dPr>
                        <m:e>
                          <m:r>
                            <a:rPr lang="en-AU" b="0" i="1" smtClean="0">
                              <a:latin typeface="Cambria Math" panose="02040503050406030204" pitchFamily="18" charset="0"/>
                            </a:rPr>
                            <m:t>𝑧</m:t>
                          </m:r>
                          <m:r>
                            <a:rPr lang="en-AU" b="0" i="1" smtClean="0">
                              <a:latin typeface="Cambria Math" panose="02040503050406030204" pitchFamily="18" charset="0"/>
                            </a:rPr>
                            <m:t>|</m:t>
                          </m:r>
                          <m:r>
                            <a:rPr lang="en-AU" b="0" i="1" smtClean="0">
                              <a:latin typeface="Cambria Math" panose="02040503050406030204" pitchFamily="18" charset="0"/>
                            </a:rPr>
                            <m:t>𝑥</m:t>
                          </m:r>
                        </m:e>
                      </m:d>
                      <m:r>
                        <a:rPr lang="en-AU" b="0" i="1" smtClean="0">
                          <a:latin typeface="Cambria Math" panose="02040503050406030204" pitchFamily="18" charset="0"/>
                        </a:rPr>
                        <m:t>= </m:t>
                      </m:r>
                      <m:f>
                        <m:fPr>
                          <m:ctrlPr>
                            <a:rPr lang="en-AU" b="0" i="1" smtClean="0">
                              <a:latin typeface="Cambria Math" panose="02040503050406030204" pitchFamily="18" charset="0"/>
                            </a:rPr>
                          </m:ctrlPr>
                        </m:fPr>
                        <m:num>
                          <m:r>
                            <a:rPr lang="en-AU" i="1">
                              <a:latin typeface="Cambria Math" panose="02040503050406030204" pitchFamily="18" charset="0"/>
                            </a:rPr>
                            <m:t>𝑝</m:t>
                          </m:r>
                          <m:d>
                            <m:dPr>
                              <m:ctrlPr>
                                <a:rPr lang="en-AU" i="1">
                                  <a:latin typeface="Cambria Math" panose="02040503050406030204" pitchFamily="18" charset="0"/>
                                </a:rPr>
                              </m:ctrlPr>
                            </m:dPr>
                            <m:e>
                              <m:r>
                                <a:rPr lang="en-AU" i="1">
                                  <a:latin typeface="Cambria Math" panose="02040503050406030204" pitchFamily="18" charset="0"/>
                                </a:rPr>
                                <m:t>𝑥</m:t>
                              </m:r>
                            </m:e>
                            <m:e>
                              <m:r>
                                <a:rPr lang="en-AU" b="0" i="1" smtClean="0">
                                  <a:latin typeface="Cambria Math" panose="02040503050406030204" pitchFamily="18" charset="0"/>
                                </a:rPr>
                                <m:t>𝑧</m:t>
                              </m:r>
                            </m:e>
                          </m:d>
                          <m:r>
                            <a:rPr lang="en-AU" i="1">
                              <a:latin typeface="Cambria Math" panose="02040503050406030204" pitchFamily="18" charset="0"/>
                            </a:rPr>
                            <m:t>𝑝</m:t>
                          </m:r>
                          <m:r>
                            <a:rPr lang="en-AU" i="1">
                              <a:latin typeface="Cambria Math" panose="02040503050406030204" pitchFamily="18" charset="0"/>
                            </a:rPr>
                            <m:t>(</m:t>
                          </m:r>
                          <m:r>
                            <a:rPr lang="en-AU" i="1">
                              <a:latin typeface="Cambria Math" panose="02040503050406030204" pitchFamily="18" charset="0"/>
                            </a:rPr>
                            <m:t>𝑧</m:t>
                          </m:r>
                          <m:r>
                            <a:rPr lang="en-AU" i="1">
                              <a:latin typeface="Cambria Math" panose="02040503050406030204" pitchFamily="18" charset="0"/>
                            </a:rPr>
                            <m:t>)</m:t>
                          </m:r>
                        </m:num>
                        <m:den>
                          <m:r>
                            <a:rPr lang="en-AU" i="1">
                              <a:latin typeface="Cambria Math" panose="02040503050406030204" pitchFamily="18" charset="0"/>
                            </a:rPr>
                            <m:t>𝑝</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den>
                      </m:f>
                    </m:oMath>
                  </m:oMathPara>
                </a14:m>
                <a:endParaRPr lang="en-US" dirty="0"/>
              </a:p>
              <a:p>
                <a:r>
                  <a:rPr lang="en-US" sz="2400" dirty="0"/>
                  <a:t>Evaluating this equation  is difficult because </a:t>
                </a:r>
                <a14:m>
                  <m:oMath xmlns:m="http://schemas.openxmlformats.org/officeDocument/2006/math">
                    <m:r>
                      <a:rPr lang="en-AU" sz="2400" i="1" smtClean="0">
                        <a:latin typeface="Cambria Math" panose="02040503050406030204" pitchFamily="18" charset="0"/>
                      </a:rPr>
                      <m:t>𝑝</m:t>
                    </m:r>
                    <m:r>
                      <a:rPr lang="en-AU" sz="2400" i="1" smtClean="0">
                        <a:latin typeface="Cambria Math" panose="02040503050406030204" pitchFamily="18" charset="0"/>
                      </a:rPr>
                      <m:t>(</m:t>
                    </m:r>
                    <m:r>
                      <a:rPr lang="en-AU" sz="2400" i="1" smtClean="0">
                        <a:latin typeface="Cambria Math" panose="02040503050406030204" pitchFamily="18" charset="0"/>
                      </a:rPr>
                      <m:t>𝑥</m:t>
                    </m:r>
                    <m:r>
                      <a:rPr lang="en-AU" sz="2400" i="1" smtClean="0">
                        <a:latin typeface="Cambria Math" panose="02040503050406030204" pitchFamily="18" charset="0"/>
                      </a:rPr>
                      <m:t>)</m:t>
                    </m:r>
                  </m:oMath>
                </a14:m>
                <a:r>
                  <a:rPr lang="en-US" sz="2400" dirty="0"/>
                  <a:t> cannot be solved</a:t>
                </a:r>
              </a:p>
            </p:txBody>
          </p:sp>
        </mc:Choice>
        <mc:Fallback xmlns="">
          <p:sp>
            <p:nvSpPr>
              <p:cNvPr id="3" name="Content Placeholder 2">
                <a:extLst>
                  <a:ext uri="{FF2B5EF4-FFF2-40B4-BE49-F238E27FC236}">
                    <a16:creationId xmlns:a16="http://schemas.microsoft.com/office/drawing/2014/main" id="{CD218800-5B22-EAB9-50D9-5AD78B3714A4}"/>
                  </a:ext>
                </a:extLst>
              </p:cNvPr>
              <p:cNvSpPr>
                <a:spLocks noGrp="1" noRot="1" noChangeAspect="1" noMove="1" noResize="1" noEditPoints="1" noAdjustHandles="1" noChangeArrowheads="1" noChangeShapeType="1" noTextEdit="1"/>
              </p:cNvSpPr>
              <p:nvPr>
                <p:ph sz="quarter" idx="12"/>
              </p:nvPr>
            </p:nvSpPr>
            <p:spPr>
              <a:blipFill>
                <a:blip r:embed="rId2"/>
                <a:stretch>
                  <a:fillRect l="-762" r="-1197"/>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E3E4E115-6357-674E-A4F4-36066C43740F}"/>
              </a:ext>
            </a:extLst>
          </p:cNvPr>
          <p:cNvSpPr>
            <a:spLocks noGrp="1"/>
          </p:cNvSpPr>
          <p:nvPr>
            <p:ph type="title"/>
          </p:nvPr>
        </p:nvSpPr>
        <p:spPr/>
        <p:txBody>
          <a:bodyPr/>
          <a:lstStyle/>
          <a:p>
            <a:r>
              <a:rPr lang="en-US" dirty="0"/>
              <a:t>The problem of Approximate Inference</a:t>
            </a:r>
          </a:p>
        </p:txBody>
      </p:sp>
      <p:sp>
        <p:nvSpPr>
          <p:cNvPr id="5" name="Slide Number Placeholder 4">
            <a:extLst>
              <a:ext uri="{FF2B5EF4-FFF2-40B4-BE49-F238E27FC236}">
                <a16:creationId xmlns:a16="http://schemas.microsoft.com/office/drawing/2014/main" id="{973B91C7-75AA-0BE4-7C65-2A1C46B5226D}"/>
              </a:ext>
            </a:extLst>
          </p:cNvPr>
          <p:cNvSpPr>
            <a:spLocks noGrp="1"/>
          </p:cNvSpPr>
          <p:nvPr>
            <p:ph type="sldNum" sz="quarter" idx="14"/>
          </p:nvPr>
        </p:nvSpPr>
        <p:spPr/>
        <p:txBody>
          <a:bodyPr/>
          <a:lstStyle/>
          <a:p>
            <a:fld id="{F5AEA0E0-5CC6-4BD0-905C-A0021E419432}" type="slidenum">
              <a:rPr lang="en-GB" smtClean="0"/>
              <a:pPr/>
              <a:t>36</a:t>
            </a:fld>
            <a:endParaRPr lang="en-GB" dirty="0"/>
          </a:p>
        </p:txBody>
      </p:sp>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9347C210-9A78-E192-6701-F128B834DA91}"/>
                  </a:ext>
                </a:extLst>
              </p:cNvPr>
              <p:cNvSpPr>
                <a:spLocks noChangeAspect="1"/>
              </p:cNvSpPr>
              <p:nvPr/>
            </p:nvSpPr>
            <p:spPr>
              <a:xfrm>
                <a:off x="10569725" y="3689059"/>
                <a:ext cx="755411" cy="755411"/>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14:m>
                  <m:oMathPara xmlns:m="http://schemas.openxmlformats.org/officeDocument/2006/math">
                    <m:oMathParaPr>
                      <m:jc m:val="center"/>
                    </m:oMathParaPr>
                    <m:oMath xmlns:m="http://schemas.openxmlformats.org/officeDocument/2006/math">
                      <m:r>
                        <a:rPr lang="en-AU" sz="4000" b="0" i="1" smtClean="0">
                          <a:solidFill>
                            <a:sysClr val="windowText" lastClr="000000"/>
                          </a:solidFill>
                          <a:latin typeface="Cambria Math" panose="02040503050406030204" pitchFamily="18" charset="0"/>
                        </a:rPr>
                        <m:t>𝑧</m:t>
                      </m:r>
                    </m:oMath>
                  </m:oMathPara>
                </a14:m>
                <a:endParaRPr lang="en-US" sz="4000" dirty="0">
                  <a:solidFill>
                    <a:sysClr val="windowText" lastClr="000000"/>
                  </a:solidFill>
                </a:endParaRPr>
              </a:p>
            </p:txBody>
          </p:sp>
        </mc:Choice>
        <mc:Fallback xmlns="">
          <p:sp>
            <p:nvSpPr>
              <p:cNvPr id="12" name="Oval 11">
                <a:extLst>
                  <a:ext uri="{FF2B5EF4-FFF2-40B4-BE49-F238E27FC236}">
                    <a16:creationId xmlns:a16="http://schemas.microsoft.com/office/drawing/2014/main" id="{9347C210-9A78-E192-6701-F128B834DA91}"/>
                  </a:ext>
                </a:extLst>
              </p:cNvPr>
              <p:cNvSpPr>
                <a:spLocks noRot="1" noChangeAspect="1" noMove="1" noResize="1" noEditPoints="1" noAdjustHandles="1" noChangeArrowheads="1" noChangeShapeType="1" noTextEdit="1"/>
              </p:cNvSpPr>
              <p:nvPr/>
            </p:nvSpPr>
            <p:spPr>
              <a:xfrm>
                <a:off x="10569725" y="3689059"/>
                <a:ext cx="755411" cy="75541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4C305DE8-7C8E-597D-AA3E-46259739D591}"/>
                  </a:ext>
                </a:extLst>
              </p:cNvPr>
              <p:cNvSpPr>
                <a:spLocks noChangeAspect="1"/>
              </p:cNvSpPr>
              <p:nvPr/>
            </p:nvSpPr>
            <p:spPr>
              <a:xfrm>
                <a:off x="10569725" y="5418589"/>
                <a:ext cx="755411" cy="755411"/>
              </a:xfrm>
              <a:prstGeom prst="ellipse">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14:m>
                  <m:oMathPara xmlns:m="http://schemas.openxmlformats.org/officeDocument/2006/math">
                    <m:oMathParaPr>
                      <m:jc m:val="center"/>
                    </m:oMathParaPr>
                    <m:oMath xmlns:m="http://schemas.openxmlformats.org/officeDocument/2006/math">
                      <m:r>
                        <a:rPr lang="en-AU" sz="4000" b="0" i="1" smtClean="0">
                          <a:solidFill>
                            <a:sysClr val="windowText" lastClr="000000"/>
                          </a:solidFill>
                          <a:latin typeface="Cambria Math" panose="02040503050406030204" pitchFamily="18" charset="0"/>
                        </a:rPr>
                        <m:t>𝑥</m:t>
                      </m:r>
                    </m:oMath>
                  </m:oMathPara>
                </a14:m>
                <a:endParaRPr lang="en-US" sz="4000" dirty="0">
                  <a:solidFill>
                    <a:sysClr val="windowText" lastClr="000000"/>
                  </a:solidFill>
                </a:endParaRPr>
              </a:p>
            </p:txBody>
          </p:sp>
        </mc:Choice>
        <mc:Fallback xmlns="">
          <p:sp>
            <p:nvSpPr>
              <p:cNvPr id="13" name="Oval 12">
                <a:extLst>
                  <a:ext uri="{FF2B5EF4-FFF2-40B4-BE49-F238E27FC236}">
                    <a16:creationId xmlns:a16="http://schemas.microsoft.com/office/drawing/2014/main" id="{4C305DE8-7C8E-597D-AA3E-46259739D591}"/>
                  </a:ext>
                </a:extLst>
              </p:cNvPr>
              <p:cNvSpPr>
                <a:spLocks noRot="1" noChangeAspect="1" noMove="1" noResize="1" noEditPoints="1" noAdjustHandles="1" noChangeArrowheads="1" noChangeShapeType="1" noTextEdit="1"/>
              </p:cNvSpPr>
              <p:nvPr/>
            </p:nvSpPr>
            <p:spPr>
              <a:xfrm>
                <a:off x="10569725" y="5418589"/>
                <a:ext cx="755411" cy="755411"/>
              </a:xfrm>
              <a:prstGeom prst="ellipse">
                <a:avLst/>
              </a:prstGeom>
              <a:blipFill>
                <a:blip r:embed="rId4"/>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A3B7A9ED-8426-E44E-8FBE-D18B50260A79}"/>
              </a:ext>
            </a:extLst>
          </p:cNvPr>
          <p:cNvCxnSpPr>
            <a:cxnSpLocks/>
            <a:stCxn id="12" idx="4"/>
            <a:endCxn id="13" idx="0"/>
          </p:cNvCxnSpPr>
          <p:nvPr/>
        </p:nvCxnSpPr>
        <p:spPr>
          <a:xfrm>
            <a:off x="10947431" y="4444470"/>
            <a:ext cx="0" cy="9741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E01C4E7-9890-E42C-90B7-E7674C176780}"/>
                  </a:ext>
                </a:extLst>
              </p:cNvPr>
              <p:cNvSpPr txBox="1"/>
              <p:nvPr/>
            </p:nvSpPr>
            <p:spPr>
              <a:xfrm>
                <a:off x="10939243" y="4738974"/>
                <a:ext cx="116368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AU" sz="2800" b="0" i="1" smtClean="0">
                              <a:latin typeface="Cambria Math" panose="02040503050406030204" pitchFamily="18" charset="0"/>
                            </a:rPr>
                            <m:t>𝑝</m:t>
                          </m:r>
                        </m:e>
                        <m:sub>
                          <m:r>
                            <a:rPr lang="en-US" sz="2800" i="1" smtClean="0">
                              <a:latin typeface="Cambria Math" panose="02040503050406030204" pitchFamily="18" charset="0"/>
                              <a:ea typeface="Cambria Math" panose="02040503050406030204" pitchFamily="18" charset="0"/>
                            </a:rPr>
                            <m:t>𝜃</m:t>
                          </m:r>
                        </m:sub>
                      </m:sSub>
                      <m:r>
                        <a:rPr lang="en-AU" sz="2800" i="1">
                          <a:latin typeface="Cambria Math" panose="02040503050406030204" pitchFamily="18" charset="0"/>
                        </a:rPr>
                        <m:t>(</m:t>
                      </m:r>
                      <m:r>
                        <a:rPr lang="en-AU" sz="2800" b="0" i="1" smtClean="0">
                          <a:latin typeface="Cambria Math" panose="02040503050406030204" pitchFamily="18" charset="0"/>
                        </a:rPr>
                        <m:t>𝑥</m:t>
                      </m:r>
                      <m:r>
                        <a:rPr lang="en-AU" sz="2800" i="1">
                          <a:latin typeface="Cambria Math" panose="02040503050406030204" pitchFamily="18" charset="0"/>
                        </a:rPr>
                        <m:t>|</m:t>
                      </m:r>
                      <m:r>
                        <a:rPr lang="en-AU" sz="2800" b="0" i="1" smtClean="0">
                          <a:latin typeface="Cambria Math" panose="02040503050406030204" pitchFamily="18" charset="0"/>
                        </a:rPr>
                        <m:t>𝑧</m:t>
                      </m:r>
                      <m:r>
                        <a:rPr lang="en-AU" sz="2800" i="1">
                          <a:latin typeface="Cambria Math" panose="02040503050406030204" pitchFamily="18" charset="0"/>
                        </a:rPr>
                        <m:t>)</m:t>
                      </m:r>
                    </m:oMath>
                  </m:oMathPara>
                </a14:m>
                <a:endParaRPr lang="en-US" sz="2800" dirty="0"/>
              </a:p>
            </p:txBody>
          </p:sp>
        </mc:Choice>
        <mc:Fallback xmlns="">
          <p:sp>
            <p:nvSpPr>
              <p:cNvPr id="15" name="TextBox 14">
                <a:extLst>
                  <a:ext uri="{FF2B5EF4-FFF2-40B4-BE49-F238E27FC236}">
                    <a16:creationId xmlns:a16="http://schemas.microsoft.com/office/drawing/2014/main" id="{AE01C4E7-9890-E42C-90B7-E7674C176780}"/>
                  </a:ext>
                </a:extLst>
              </p:cNvPr>
              <p:cNvSpPr txBox="1">
                <a:spLocks noRot="1" noChangeAspect="1" noMove="1" noResize="1" noEditPoints="1" noAdjustHandles="1" noChangeArrowheads="1" noChangeShapeType="1" noTextEdit="1"/>
              </p:cNvSpPr>
              <p:nvPr/>
            </p:nvSpPr>
            <p:spPr>
              <a:xfrm>
                <a:off x="10939243" y="4738974"/>
                <a:ext cx="1163682" cy="523220"/>
              </a:xfrm>
              <a:prstGeom prst="rect">
                <a:avLst/>
              </a:prstGeom>
              <a:blipFill>
                <a:blip r:embed="rId5"/>
                <a:stretch>
                  <a:fillRect l="-3261" r="-21739" b="-16279"/>
                </a:stretch>
              </a:blipFill>
            </p:spPr>
            <p:txBody>
              <a:bodyPr/>
              <a:lstStyle/>
              <a:p>
                <a:r>
                  <a:rPr lang="en-US">
                    <a:noFill/>
                  </a:rPr>
                  <a:t> </a:t>
                </a:r>
              </a:p>
            </p:txBody>
          </p:sp>
        </mc:Fallback>
      </mc:AlternateContent>
      <p:cxnSp>
        <p:nvCxnSpPr>
          <p:cNvPr id="16" name="Curved Connector 15">
            <a:extLst>
              <a:ext uri="{FF2B5EF4-FFF2-40B4-BE49-F238E27FC236}">
                <a16:creationId xmlns:a16="http://schemas.microsoft.com/office/drawing/2014/main" id="{660DFA3B-30B5-AA8C-BDD3-206006D9B64C}"/>
              </a:ext>
            </a:extLst>
          </p:cNvPr>
          <p:cNvCxnSpPr>
            <a:cxnSpLocks/>
            <a:stCxn id="13" idx="2"/>
            <a:endCxn id="12" idx="2"/>
          </p:cNvCxnSpPr>
          <p:nvPr/>
        </p:nvCxnSpPr>
        <p:spPr>
          <a:xfrm rot="10800000">
            <a:off x="10569725" y="4066765"/>
            <a:ext cx="12700" cy="1729530"/>
          </a:xfrm>
          <a:prstGeom prst="curvedConnector3">
            <a:avLst>
              <a:gd name="adj1" fmla="val 1800000"/>
            </a:avLst>
          </a:prstGeom>
          <a:ln w="38100">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DDBCBD8-6EF4-3E14-67AA-C39133A15812}"/>
                  </a:ext>
                </a:extLst>
              </p:cNvPr>
              <p:cNvSpPr txBox="1"/>
              <p:nvPr/>
            </p:nvSpPr>
            <p:spPr>
              <a:xfrm>
                <a:off x="9091696" y="3966112"/>
                <a:ext cx="1314275" cy="5616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AU" sz="2800" b="0" i="1" smtClean="0">
                              <a:latin typeface="Cambria Math" panose="02040503050406030204" pitchFamily="18" charset="0"/>
                            </a:rPr>
                            <m:t>𝑞</m:t>
                          </m:r>
                        </m:e>
                        <m:sub>
                          <m:r>
                            <a:rPr lang="en-US" sz="2800" i="1" smtClean="0">
                              <a:latin typeface="Cambria Math" panose="02040503050406030204" pitchFamily="18" charset="0"/>
                              <a:ea typeface="Cambria Math" panose="02040503050406030204" pitchFamily="18" charset="0"/>
                            </a:rPr>
                            <m:t>𝜙</m:t>
                          </m:r>
                        </m:sub>
                      </m:sSub>
                      <m:r>
                        <a:rPr lang="en-AU" sz="2800" b="0" i="1" smtClean="0">
                          <a:latin typeface="Cambria Math" panose="02040503050406030204" pitchFamily="18" charset="0"/>
                        </a:rPr>
                        <m:t>(</m:t>
                      </m:r>
                      <m:r>
                        <a:rPr lang="en-AU" sz="2800" b="0" i="1" smtClean="0">
                          <a:latin typeface="Cambria Math" panose="02040503050406030204" pitchFamily="18" charset="0"/>
                        </a:rPr>
                        <m:t>𝑧</m:t>
                      </m:r>
                      <m:r>
                        <a:rPr lang="en-AU" sz="2800" b="0" i="1" smtClean="0">
                          <a:latin typeface="Cambria Math" panose="02040503050406030204" pitchFamily="18" charset="0"/>
                        </a:rPr>
                        <m:t>|</m:t>
                      </m:r>
                      <m:r>
                        <a:rPr lang="en-AU" sz="2800" b="0" i="1" smtClean="0">
                          <a:latin typeface="Cambria Math" panose="02040503050406030204" pitchFamily="18" charset="0"/>
                        </a:rPr>
                        <m:t>𝑥</m:t>
                      </m:r>
                      <m:r>
                        <a:rPr lang="en-AU" sz="2800" b="0" i="1" smtClean="0">
                          <a:latin typeface="Cambria Math" panose="02040503050406030204" pitchFamily="18" charset="0"/>
                        </a:rPr>
                        <m:t>)</m:t>
                      </m:r>
                    </m:oMath>
                  </m:oMathPara>
                </a14:m>
                <a:endParaRPr lang="en-US" sz="2800" dirty="0"/>
              </a:p>
            </p:txBody>
          </p:sp>
        </mc:Choice>
        <mc:Fallback xmlns="">
          <p:sp>
            <p:nvSpPr>
              <p:cNvPr id="17" name="TextBox 16">
                <a:extLst>
                  <a:ext uri="{FF2B5EF4-FFF2-40B4-BE49-F238E27FC236}">
                    <a16:creationId xmlns:a16="http://schemas.microsoft.com/office/drawing/2014/main" id="{EDDBCBD8-6EF4-3E14-67AA-C39133A15812}"/>
                  </a:ext>
                </a:extLst>
              </p:cNvPr>
              <p:cNvSpPr txBox="1">
                <a:spLocks noRot="1" noChangeAspect="1" noMove="1" noResize="1" noEditPoints="1" noAdjustHandles="1" noChangeArrowheads="1" noChangeShapeType="1" noTextEdit="1"/>
              </p:cNvSpPr>
              <p:nvPr/>
            </p:nvSpPr>
            <p:spPr>
              <a:xfrm>
                <a:off x="9091696" y="3966112"/>
                <a:ext cx="1314275" cy="561629"/>
              </a:xfrm>
              <a:prstGeom prst="rect">
                <a:avLst/>
              </a:prstGeom>
              <a:blipFill>
                <a:blip r:embed="rId6"/>
                <a:stretch>
                  <a:fillRect l="-1905" r="-9524" b="-15556"/>
                </a:stretch>
              </a:blipFill>
            </p:spPr>
            <p:txBody>
              <a:bodyPr/>
              <a:lstStyle/>
              <a:p>
                <a:r>
                  <a:rPr lang="en-US">
                    <a:noFill/>
                  </a:rPr>
                  <a:t> </a:t>
                </a:r>
              </a:p>
            </p:txBody>
          </p:sp>
        </mc:Fallback>
      </mc:AlternateContent>
      <p:sp>
        <p:nvSpPr>
          <p:cNvPr id="30" name="Oval 29">
            <a:extLst>
              <a:ext uri="{FF2B5EF4-FFF2-40B4-BE49-F238E27FC236}">
                <a16:creationId xmlns:a16="http://schemas.microsoft.com/office/drawing/2014/main" id="{AB7B01C4-3E9C-2FE5-0374-C389BB674B35}"/>
              </a:ext>
            </a:extLst>
          </p:cNvPr>
          <p:cNvSpPr>
            <a:spLocks noChangeAspect="1"/>
          </p:cNvSpPr>
          <p:nvPr/>
        </p:nvSpPr>
        <p:spPr>
          <a:xfrm>
            <a:off x="7870441" y="4234126"/>
            <a:ext cx="587230" cy="58723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A</a:t>
            </a:r>
          </a:p>
        </p:txBody>
      </p:sp>
    </p:spTree>
    <p:extLst>
      <p:ext uri="{BB962C8B-B14F-4D97-AF65-F5344CB8AC3E}">
        <p14:creationId xmlns:p14="http://schemas.microsoft.com/office/powerpoint/2010/main" val="226351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BD6468-6219-7A2F-65B5-9183E806B306}"/>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C26B80-F3BE-6912-68B9-7E8009BDFB98}"/>
                  </a:ext>
                </a:extLst>
              </p:cNvPr>
              <p:cNvSpPr>
                <a:spLocks noGrp="1"/>
              </p:cNvSpPr>
              <p:nvPr>
                <p:ph sz="quarter" idx="12"/>
              </p:nvPr>
            </p:nvSpPr>
            <p:spPr/>
            <p:txBody>
              <a:bodyPr>
                <a:normAutofit fontScale="85000" lnSpcReduction="20000"/>
              </a:bodyPr>
              <a:lstStyle/>
              <a:p>
                <a:pPr marL="0" indent="0">
                  <a:buNone/>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𝑝</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 </m:t>
                      </m:r>
                      <m:nary>
                        <m:naryPr>
                          <m:limLoc m:val="undOvr"/>
                          <m:ctrlPr>
                            <a:rPr lang="en-AU" b="0" i="1" smtClean="0">
                              <a:latin typeface="Cambria Math" panose="02040503050406030204" pitchFamily="18" charset="0"/>
                            </a:rPr>
                          </m:ctrlPr>
                        </m:naryPr>
                        <m:sub>
                          <m:r>
                            <m:rPr>
                              <m:brk m:alnAt="24"/>
                            </m:rPr>
                            <a:rPr lang="en-AU" b="0" i="1" smtClean="0">
                              <a:latin typeface="Cambria Math" panose="02040503050406030204" pitchFamily="18" charset="0"/>
                            </a:rPr>
                            <m:t>𝑧</m:t>
                          </m:r>
                        </m:sub>
                        <m:sup/>
                        <m:e>
                          <m:r>
                            <a:rPr lang="en-AU" b="0" i="1" smtClean="0">
                              <a:latin typeface="Cambria Math" panose="02040503050406030204" pitchFamily="18" charset="0"/>
                            </a:rPr>
                            <m:t>𝑝</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𝑧</m:t>
                              </m:r>
                            </m:e>
                          </m:d>
                          <m:r>
                            <a:rPr lang="en-AU" b="0" i="1" smtClean="0">
                              <a:latin typeface="Cambria Math" panose="02040503050406030204" pitchFamily="18" charset="0"/>
                            </a:rPr>
                            <m:t>𝑑𝑧</m:t>
                          </m:r>
                        </m:e>
                      </m:nary>
                      <m:r>
                        <a:rPr lang="en-AU" b="0" i="1" smtClean="0">
                          <a:latin typeface="Cambria Math" panose="02040503050406030204" pitchFamily="18" charset="0"/>
                        </a:rPr>
                        <m:t>=</m:t>
                      </m:r>
                      <m:nary>
                        <m:naryPr>
                          <m:chr m:val="∭"/>
                          <m:limLoc m:val="undOvr"/>
                          <m:ctrlPr>
                            <a:rPr lang="en-AU" b="0" i="1" smtClean="0">
                              <a:latin typeface="Cambria Math" panose="02040503050406030204" pitchFamily="18" charset="0"/>
                            </a:rPr>
                          </m:ctrlPr>
                        </m:naryPr>
                        <m:sub>
                          <m:r>
                            <m:rPr>
                              <m:brk m:alnAt="24"/>
                            </m:rPr>
                            <a:rPr lang="en-AU" b="0" i="1" smtClean="0">
                              <a:latin typeface="Cambria Math" panose="02040503050406030204" pitchFamily="18" charset="0"/>
                            </a:rPr>
                            <m:t>𝑧</m:t>
                          </m:r>
                        </m:sub>
                        <m:sup/>
                        <m:e>
                          <m:r>
                            <a:rPr lang="en-AU" i="1">
                              <a:latin typeface="Cambria Math" panose="02040503050406030204" pitchFamily="18" charset="0"/>
                            </a:rPr>
                            <m:t>𝑝</m:t>
                          </m:r>
                          <m:d>
                            <m:dPr>
                              <m:ctrlPr>
                                <a:rPr lang="en-AU" i="1">
                                  <a:latin typeface="Cambria Math" panose="02040503050406030204" pitchFamily="18" charset="0"/>
                                </a:rPr>
                              </m:ctrlPr>
                            </m:dPr>
                            <m:e>
                              <m:r>
                                <a:rPr lang="en-AU" i="1">
                                  <a:latin typeface="Cambria Math" panose="02040503050406030204" pitchFamily="18" charset="0"/>
                                </a:rPr>
                                <m:t>𝑥</m:t>
                              </m:r>
                            </m:e>
                            <m:e>
                              <m:r>
                                <a:rPr lang="en-AU" i="1">
                                  <a:latin typeface="Cambria Math" panose="02040503050406030204" pitchFamily="18" charset="0"/>
                                </a:rPr>
                                <m:t>𝑧</m:t>
                              </m:r>
                            </m:e>
                          </m:d>
                          <m:r>
                            <a:rPr lang="en-AU" i="1">
                              <a:latin typeface="Cambria Math" panose="02040503050406030204" pitchFamily="18" charset="0"/>
                            </a:rPr>
                            <m:t>𝑝</m:t>
                          </m:r>
                          <m:d>
                            <m:dPr>
                              <m:ctrlPr>
                                <a:rPr lang="en-AU" i="1">
                                  <a:latin typeface="Cambria Math" panose="02040503050406030204" pitchFamily="18" charset="0"/>
                                </a:rPr>
                              </m:ctrlPr>
                            </m:dPr>
                            <m:e>
                              <m:r>
                                <a:rPr lang="en-AU" i="1">
                                  <a:latin typeface="Cambria Math" panose="02040503050406030204" pitchFamily="18" charset="0"/>
                                </a:rPr>
                                <m:t>𝑧</m:t>
                              </m:r>
                            </m:e>
                          </m:d>
                          <m:r>
                            <a:rPr lang="en-AU" i="1">
                              <a:latin typeface="Cambria Math" panose="02040503050406030204" pitchFamily="18" charset="0"/>
                            </a:rPr>
                            <m:t>𝑑</m:t>
                          </m:r>
                          <m:sSub>
                            <m:sSubPr>
                              <m:ctrlPr>
                                <a:rPr lang="en-AU" i="1" smtClean="0">
                                  <a:latin typeface="Cambria Math" panose="02040503050406030204" pitchFamily="18" charset="0"/>
                                </a:rPr>
                              </m:ctrlPr>
                            </m:sSubPr>
                            <m:e>
                              <m:r>
                                <a:rPr lang="en-AU" b="0" i="1" smtClean="0">
                                  <a:latin typeface="Cambria Math" panose="02040503050406030204" pitchFamily="18" charset="0"/>
                                </a:rPr>
                                <m:t>𝑧</m:t>
                              </m:r>
                            </m:e>
                            <m:sub>
                              <m:r>
                                <a:rPr lang="en-AU" b="0" i="1" smtClean="0">
                                  <a:latin typeface="Cambria Math" panose="02040503050406030204" pitchFamily="18" charset="0"/>
                                </a:rPr>
                                <m:t>𝑖</m:t>
                              </m:r>
                            </m:sub>
                          </m:sSub>
                        </m:e>
                      </m:nary>
                    </m:oMath>
                  </m:oMathPara>
                </a14:m>
                <a:endParaRPr lang="en-US" dirty="0"/>
              </a:p>
              <a:p>
                <a:r>
                  <a:rPr lang="en-US" dirty="0"/>
                  <a:t>The integral is not available in closed form or is intractable (i.e., requires exponential time to compute) due to multiple integrals involved for the latent variable vector </a:t>
                </a:r>
                <a14:m>
                  <m:oMath xmlns:m="http://schemas.openxmlformats.org/officeDocument/2006/math">
                    <m:r>
                      <a:rPr lang="en-AU" i="1">
                        <a:latin typeface="Cambria Math" panose="02040503050406030204" pitchFamily="18" charset="0"/>
                      </a:rPr>
                      <m:t>𝑧</m:t>
                    </m:r>
                  </m:oMath>
                </a14:m>
                <a:endParaRPr lang="en-US" dirty="0"/>
              </a:p>
              <a:p>
                <a:r>
                  <a:rPr lang="en-US" b="1" dirty="0">
                    <a:solidFill>
                      <a:srgbClr val="FF0000"/>
                    </a:solidFill>
                  </a:rPr>
                  <a:t>Alternative?</a:t>
                </a:r>
              </a:p>
              <a:p>
                <a:pPr lvl="1"/>
                <a:r>
                  <a:rPr lang="en-US" dirty="0"/>
                  <a:t>The alternative is to approximate </a:t>
                </a:r>
                <a14:m>
                  <m:oMath xmlns:m="http://schemas.openxmlformats.org/officeDocument/2006/math">
                    <m:r>
                      <m:rPr>
                        <m:sty m:val="p"/>
                      </m:rPr>
                      <a:rPr lang="en-AU" b="0" i="0" smtClean="0">
                        <a:latin typeface="Cambria Math" panose="02040503050406030204" pitchFamily="18" charset="0"/>
                      </a:rPr>
                      <m:t>p</m:t>
                    </m:r>
                    <m:r>
                      <a:rPr lang="en-AU" b="0" i="0" smtClean="0">
                        <a:latin typeface="Cambria Math" panose="02040503050406030204" pitchFamily="18" charset="0"/>
                      </a:rPr>
                      <m:t>(</m:t>
                    </m:r>
                    <m:r>
                      <a:rPr lang="en-AU" b="0" i="1" smtClean="0">
                        <a:latin typeface="Cambria Math" panose="02040503050406030204" pitchFamily="18" charset="0"/>
                      </a:rPr>
                      <m:t>𝑧</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US" dirty="0"/>
                  <a:t> by another distribution </a:t>
                </a:r>
                <a14:m>
                  <m:oMath xmlns:m="http://schemas.openxmlformats.org/officeDocument/2006/math">
                    <m:r>
                      <m:rPr>
                        <m:sty m:val="p"/>
                      </m:rPr>
                      <a:rPr lang="en-AU" b="0" i="0" smtClean="0">
                        <a:latin typeface="Cambria Math" panose="02040503050406030204" pitchFamily="18" charset="0"/>
                      </a:rPr>
                      <m:t>q</m:t>
                    </m:r>
                    <m:r>
                      <a:rPr lang="en-AU" b="0" i="0" smtClean="0">
                        <a:latin typeface="Cambria Math" panose="02040503050406030204" pitchFamily="18" charset="0"/>
                      </a:rPr>
                      <m:t>(</m:t>
                    </m:r>
                    <m:r>
                      <a:rPr lang="en-AU" i="1">
                        <a:latin typeface="Cambria Math" panose="02040503050406030204" pitchFamily="18" charset="0"/>
                      </a:rPr>
                      <m:t>𝑧</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US" dirty="0"/>
                  <a:t> which is defined in such a way that it has tractable solution. This is done using Variational Inference (VI).</a:t>
                </a:r>
              </a:p>
              <a:p>
                <a:endParaRPr lang="en-US" dirty="0"/>
              </a:p>
            </p:txBody>
          </p:sp>
        </mc:Choice>
        <mc:Fallback xmlns="">
          <p:sp>
            <p:nvSpPr>
              <p:cNvPr id="3" name="Content Placeholder 2">
                <a:extLst>
                  <a:ext uri="{FF2B5EF4-FFF2-40B4-BE49-F238E27FC236}">
                    <a16:creationId xmlns:a16="http://schemas.microsoft.com/office/drawing/2014/main" id="{7BC26B80-F3BE-6912-68B9-7E8009BDFB98}"/>
                  </a:ext>
                </a:extLst>
              </p:cNvPr>
              <p:cNvSpPr>
                <a:spLocks noGrp="1" noRot="1" noChangeAspect="1" noMove="1" noResize="1" noEditPoints="1" noAdjustHandles="1" noChangeArrowheads="1" noChangeShapeType="1" noTextEdit="1"/>
              </p:cNvSpPr>
              <p:nvPr>
                <p:ph sz="quarter" idx="12"/>
              </p:nvPr>
            </p:nvSpPr>
            <p:spPr>
              <a:blipFill>
                <a:blip r:embed="rId2"/>
                <a:stretch>
                  <a:fillRect l="-762" t="-16216" r="-1088"/>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EA5DB1CE-EFA2-7252-3868-BCB49DECF2E9}"/>
              </a:ext>
            </a:extLst>
          </p:cNvPr>
          <p:cNvSpPr>
            <a:spLocks noGrp="1"/>
          </p:cNvSpPr>
          <p:nvPr>
            <p:ph type="title"/>
          </p:nvPr>
        </p:nvSpPr>
        <p:spPr/>
        <p:txBody>
          <a:bodyPr/>
          <a:lstStyle/>
          <a:p>
            <a:r>
              <a:rPr lang="en-US" dirty="0"/>
              <a:t>Reason:</a:t>
            </a:r>
          </a:p>
        </p:txBody>
      </p:sp>
      <p:sp>
        <p:nvSpPr>
          <p:cNvPr id="5" name="Slide Number Placeholder 4">
            <a:extLst>
              <a:ext uri="{FF2B5EF4-FFF2-40B4-BE49-F238E27FC236}">
                <a16:creationId xmlns:a16="http://schemas.microsoft.com/office/drawing/2014/main" id="{E9F117AC-9232-406A-4B59-DBC56C83E600}"/>
              </a:ext>
            </a:extLst>
          </p:cNvPr>
          <p:cNvSpPr>
            <a:spLocks noGrp="1"/>
          </p:cNvSpPr>
          <p:nvPr>
            <p:ph type="sldNum" sz="quarter" idx="14"/>
          </p:nvPr>
        </p:nvSpPr>
        <p:spPr/>
        <p:txBody>
          <a:bodyPr/>
          <a:lstStyle/>
          <a:p>
            <a:fld id="{F5AEA0E0-5CC6-4BD0-905C-A0021E419432}" type="slidenum">
              <a:rPr lang="en-GB" smtClean="0"/>
              <a:pPr/>
              <a:t>37</a:t>
            </a:fld>
            <a:endParaRPr lang="en-GB" dirty="0"/>
          </a:p>
        </p:txBody>
      </p:sp>
    </p:spTree>
    <p:extLst>
      <p:ext uri="{BB962C8B-B14F-4D97-AF65-F5344CB8AC3E}">
        <p14:creationId xmlns:p14="http://schemas.microsoft.com/office/powerpoint/2010/main" val="296244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327838-0CF8-23EF-7CCE-F88E3F267715}"/>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F4FDD5-CD5A-D8FA-35FA-9871A6585080}"/>
                  </a:ext>
                </a:extLst>
              </p:cNvPr>
              <p:cNvSpPr>
                <a:spLocks noGrp="1"/>
              </p:cNvSpPr>
              <p:nvPr>
                <p:ph sz="quarter" idx="12"/>
              </p:nvPr>
            </p:nvSpPr>
            <p:spPr/>
            <p:txBody>
              <a:bodyPr anchor="t">
                <a:normAutofit/>
              </a:bodyPr>
              <a:lstStyle/>
              <a:p>
                <a:r>
                  <a:rPr lang="en-US" sz="2000" dirty="0"/>
                  <a:t>The main idea of Variational Inference (VI) is to pose the inference problem as an optimization problem.</a:t>
                </a:r>
              </a:p>
              <a:p>
                <a:r>
                  <a:rPr lang="en-US" sz="2000" dirty="0"/>
                  <a:t>How?</a:t>
                </a:r>
              </a:p>
              <a:p>
                <a:pPr lvl="1"/>
                <a:r>
                  <a:rPr lang="en-US" sz="1600" dirty="0"/>
                  <a:t>By modeling  </a:t>
                </a:r>
                <a14:m>
                  <m:oMath xmlns:m="http://schemas.openxmlformats.org/officeDocument/2006/math">
                    <m:r>
                      <m:rPr>
                        <m:sty m:val="p"/>
                      </m:rPr>
                      <a:rPr lang="en-AU" sz="1600" b="0" i="0" smtClean="0">
                        <a:latin typeface="Cambria Math" panose="02040503050406030204" pitchFamily="18" charset="0"/>
                      </a:rPr>
                      <m:t>p</m:t>
                    </m:r>
                    <m:d>
                      <m:dPr>
                        <m:ctrlPr>
                          <a:rPr lang="en-AU" sz="1600" b="0" i="1" smtClean="0">
                            <a:latin typeface="Cambria Math" panose="02040503050406030204" pitchFamily="18" charset="0"/>
                          </a:rPr>
                        </m:ctrlPr>
                      </m:dPr>
                      <m:e>
                        <m:r>
                          <a:rPr lang="en-AU" sz="1600" b="0" i="1" smtClean="0">
                            <a:latin typeface="Cambria Math" panose="02040503050406030204" pitchFamily="18" charset="0"/>
                          </a:rPr>
                          <m:t>𝑧</m:t>
                        </m:r>
                      </m:e>
                      <m:e>
                        <m:r>
                          <a:rPr lang="en-AU" sz="1600" b="0" i="1" smtClean="0">
                            <a:latin typeface="Cambria Math" panose="02040503050406030204" pitchFamily="18" charset="0"/>
                          </a:rPr>
                          <m:t>𝑥</m:t>
                        </m:r>
                      </m:e>
                    </m:d>
                  </m:oMath>
                </a14:m>
                <a:r>
                  <a:rPr lang="en-US" sz="1600" dirty="0"/>
                  <a:t> using </a:t>
                </a:r>
                <a14:m>
                  <m:oMath xmlns:m="http://schemas.openxmlformats.org/officeDocument/2006/math">
                    <m:r>
                      <m:rPr>
                        <m:sty m:val="p"/>
                      </m:rPr>
                      <a:rPr lang="en-AU" sz="1600" dirty="0" smtClean="0">
                        <a:latin typeface="Cambria Math" panose="02040503050406030204" pitchFamily="18" charset="0"/>
                      </a:rPr>
                      <m:t>q</m:t>
                    </m:r>
                    <m:r>
                      <a:rPr lang="en-AU" sz="1600">
                        <a:latin typeface="Cambria Math" panose="02040503050406030204" pitchFamily="18" charset="0"/>
                      </a:rPr>
                      <m:t>(</m:t>
                    </m:r>
                    <m:r>
                      <a:rPr lang="en-AU" sz="1600" i="1">
                        <a:latin typeface="Cambria Math" panose="02040503050406030204" pitchFamily="18" charset="0"/>
                      </a:rPr>
                      <m:t>𝑧</m:t>
                    </m:r>
                    <m:r>
                      <a:rPr lang="en-AU" sz="1600" i="1">
                        <a:latin typeface="Cambria Math" panose="02040503050406030204" pitchFamily="18" charset="0"/>
                      </a:rPr>
                      <m:t>|</m:t>
                    </m:r>
                    <m:r>
                      <a:rPr lang="en-AU" sz="1600" i="1">
                        <a:latin typeface="Cambria Math" panose="02040503050406030204" pitchFamily="18" charset="0"/>
                      </a:rPr>
                      <m:t>𝑥</m:t>
                    </m:r>
                    <m:r>
                      <a:rPr lang="en-AU" sz="1600" i="1">
                        <a:latin typeface="Cambria Math" panose="02040503050406030204" pitchFamily="18" charset="0"/>
                      </a:rPr>
                      <m:t>)</m:t>
                    </m:r>
                  </m:oMath>
                </a14:m>
                <a:r>
                  <a:rPr lang="en-US" sz="1600" dirty="0"/>
                  <a:t> where </a:t>
                </a:r>
                <a14:m>
                  <m:oMath xmlns:m="http://schemas.openxmlformats.org/officeDocument/2006/math">
                    <m:r>
                      <m:rPr>
                        <m:sty m:val="p"/>
                      </m:rPr>
                      <a:rPr lang="en-AU" sz="1600" dirty="0">
                        <a:latin typeface="Cambria Math" panose="02040503050406030204" pitchFamily="18" charset="0"/>
                      </a:rPr>
                      <m:t>q</m:t>
                    </m:r>
                    <m:r>
                      <a:rPr lang="en-AU" sz="1600">
                        <a:latin typeface="Cambria Math" panose="02040503050406030204" pitchFamily="18" charset="0"/>
                      </a:rPr>
                      <m:t>(</m:t>
                    </m:r>
                    <m:r>
                      <a:rPr lang="en-AU" sz="1600" i="1">
                        <a:latin typeface="Cambria Math" panose="02040503050406030204" pitchFamily="18" charset="0"/>
                      </a:rPr>
                      <m:t>𝑧</m:t>
                    </m:r>
                    <m:r>
                      <a:rPr lang="en-AU" sz="1600" i="1">
                        <a:latin typeface="Cambria Math" panose="02040503050406030204" pitchFamily="18" charset="0"/>
                      </a:rPr>
                      <m:t>|</m:t>
                    </m:r>
                    <m:r>
                      <a:rPr lang="en-AU" sz="1600" i="1">
                        <a:latin typeface="Cambria Math" panose="02040503050406030204" pitchFamily="18" charset="0"/>
                      </a:rPr>
                      <m:t>𝑥</m:t>
                    </m:r>
                    <m:r>
                      <a:rPr lang="en-AU" sz="1600" i="1">
                        <a:latin typeface="Cambria Math" panose="02040503050406030204" pitchFamily="18" charset="0"/>
                      </a:rPr>
                      <m:t>)</m:t>
                    </m:r>
                  </m:oMath>
                </a14:m>
                <a:r>
                  <a:rPr lang="en-US" sz="1600" dirty="0"/>
                  <a:t> has a simple distribution such as Gaussian.</a:t>
                </a:r>
              </a:p>
              <a:p>
                <a:pPr lvl="1"/>
                <a:r>
                  <a:rPr lang="en-US" sz="1600" dirty="0"/>
                  <a:t>Let’s calculate KL divergence between </a:t>
                </a:r>
                <a14:m>
                  <m:oMath xmlns:m="http://schemas.openxmlformats.org/officeDocument/2006/math">
                    <m:r>
                      <m:rPr>
                        <m:sty m:val="p"/>
                      </m:rPr>
                      <a:rPr lang="en-AU" sz="1600" dirty="0" smtClean="0">
                        <a:latin typeface="Cambria Math" panose="02040503050406030204" pitchFamily="18" charset="0"/>
                      </a:rPr>
                      <m:t>p</m:t>
                    </m:r>
                    <m:r>
                      <a:rPr lang="en-AU" sz="1600">
                        <a:latin typeface="Cambria Math" panose="02040503050406030204" pitchFamily="18" charset="0"/>
                      </a:rPr>
                      <m:t>(</m:t>
                    </m:r>
                    <m:r>
                      <a:rPr lang="en-AU" sz="1600" i="1">
                        <a:latin typeface="Cambria Math" panose="02040503050406030204" pitchFamily="18" charset="0"/>
                      </a:rPr>
                      <m:t>𝑧</m:t>
                    </m:r>
                    <m:r>
                      <a:rPr lang="en-AU" sz="1600" i="1">
                        <a:latin typeface="Cambria Math" panose="02040503050406030204" pitchFamily="18" charset="0"/>
                      </a:rPr>
                      <m:t>|</m:t>
                    </m:r>
                    <m:r>
                      <a:rPr lang="en-AU" sz="1600" i="1">
                        <a:latin typeface="Cambria Math" panose="02040503050406030204" pitchFamily="18" charset="0"/>
                      </a:rPr>
                      <m:t>𝑥</m:t>
                    </m:r>
                    <m:r>
                      <a:rPr lang="en-AU" sz="1600" i="1">
                        <a:latin typeface="Cambria Math" panose="02040503050406030204" pitchFamily="18" charset="0"/>
                      </a:rPr>
                      <m:t>)</m:t>
                    </m:r>
                  </m:oMath>
                </a14:m>
                <a:r>
                  <a:rPr lang="en-US" sz="1600" dirty="0"/>
                  <a:t> and </a:t>
                </a:r>
                <a14:m>
                  <m:oMath xmlns:m="http://schemas.openxmlformats.org/officeDocument/2006/math">
                    <m:r>
                      <m:rPr>
                        <m:sty m:val="p"/>
                      </m:rPr>
                      <a:rPr lang="en-AU" sz="1600" dirty="0" smtClean="0">
                        <a:latin typeface="Cambria Math" panose="02040503050406030204" pitchFamily="18" charset="0"/>
                      </a:rPr>
                      <m:t>q</m:t>
                    </m:r>
                    <m:r>
                      <a:rPr lang="en-AU" sz="1600">
                        <a:latin typeface="Cambria Math" panose="02040503050406030204" pitchFamily="18" charset="0"/>
                      </a:rPr>
                      <m:t>(</m:t>
                    </m:r>
                    <m:r>
                      <a:rPr lang="en-AU" sz="1600" i="1">
                        <a:latin typeface="Cambria Math" panose="02040503050406030204" pitchFamily="18" charset="0"/>
                      </a:rPr>
                      <m:t>𝑧</m:t>
                    </m:r>
                    <m:r>
                      <a:rPr lang="en-AU" sz="1600" i="1">
                        <a:latin typeface="Cambria Math" panose="02040503050406030204" pitchFamily="18" charset="0"/>
                      </a:rPr>
                      <m:t>|</m:t>
                    </m:r>
                    <m:r>
                      <a:rPr lang="en-AU" sz="1600" i="1">
                        <a:latin typeface="Cambria Math" panose="02040503050406030204" pitchFamily="18" charset="0"/>
                      </a:rPr>
                      <m:t>𝑥</m:t>
                    </m:r>
                    <m:r>
                      <a:rPr lang="en-AU" sz="1600" i="1">
                        <a:latin typeface="Cambria Math" panose="02040503050406030204" pitchFamily="18" charset="0"/>
                      </a:rPr>
                      <m:t>)</m:t>
                    </m:r>
                  </m:oMath>
                </a14:m>
                <a:r>
                  <a:rPr lang="en-US" sz="1600" dirty="0"/>
                  <a:t>:</a:t>
                </a:r>
              </a:p>
            </p:txBody>
          </p:sp>
        </mc:Choice>
        <mc:Fallback xmlns="">
          <p:sp>
            <p:nvSpPr>
              <p:cNvPr id="3" name="Content Placeholder 2">
                <a:extLst>
                  <a:ext uri="{FF2B5EF4-FFF2-40B4-BE49-F238E27FC236}">
                    <a16:creationId xmlns:a16="http://schemas.microsoft.com/office/drawing/2014/main" id="{9EF4FDD5-CD5A-D8FA-35FA-9871A6585080}"/>
                  </a:ext>
                </a:extLst>
              </p:cNvPr>
              <p:cNvSpPr>
                <a:spLocks noGrp="1" noRot="1" noChangeAspect="1" noMove="1" noResize="1" noEditPoints="1" noAdjustHandles="1" noChangeArrowheads="1" noChangeShapeType="1" noTextEdit="1"/>
              </p:cNvSpPr>
              <p:nvPr>
                <p:ph sz="quarter" idx="12"/>
              </p:nvPr>
            </p:nvSpPr>
            <p:spPr>
              <a:blipFill>
                <a:blip r:embed="rId2"/>
                <a:stretch>
                  <a:fillRect l="-544"/>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A4184F80-9095-4CB5-27CD-EF2158BFFC7F}"/>
              </a:ext>
            </a:extLst>
          </p:cNvPr>
          <p:cNvSpPr>
            <a:spLocks noGrp="1"/>
          </p:cNvSpPr>
          <p:nvPr>
            <p:ph type="title"/>
          </p:nvPr>
        </p:nvSpPr>
        <p:spPr/>
        <p:txBody>
          <a:bodyPr/>
          <a:lstStyle/>
          <a:p>
            <a:r>
              <a:rPr lang="en-US" dirty="0"/>
              <a:t>Variational Inference (VI)</a:t>
            </a:r>
          </a:p>
        </p:txBody>
      </p:sp>
      <p:sp>
        <p:nvSpPr>
          <p:cNvPr id="5" name="Slide Number Placeholder 4">
            <a:extLst>
              <a:ext uri="{FF2B5EF4-FFF2-40B4-BE49-F238E27FC236}">
                <a16:creationId xmlns:a16="http://schemas.microsoft.com/office/drawing/2014/main" id="{6B2D8252-C664-9321-ECFB-C94B032133BE}"/>
              </a:ext>
            </a:extLst>
          </p:cNvPr>
          <p:cNvSpPr>
            <a:spLocks noGrp="1"/>
          </p:cNvSpPr>
          <p:nvPr>
            <p:ph type="sldNum" sz="quarter" idx="14"/>
          </p:nvPr>
        </p:nvSpPr>
        <p:spPr/>
        <p:txBody>
          <a:bodyPr/>
          <a:lstStyle/>
          <a:p>
            <a:fld id="{F5AEA0E0-5CC6-4BD0-905C-A0021E419432}" type="slidenum">
              <a:rPr lang="en-GB" smtClean="0"/>
              <a:pPr/>
              <a:t>38</a:t>
            </a:fld>
            <a:endParaRPr lang="en-GB" dirty="0"/>
          </a:p>
        </p:txBody>
      </p:sp>
      <p:sp>
        <p:nvSpPr>
          <p:cNvPr id="6" name="Oval 5">
            <a:extLst>
              <a:ext uri="{FF2B5EF4-FFF2-40B4-BE49-F238E27FC236}">
                <a16:creationId xmlns:a16="http://schemas.microsoft.com/office/drawing/2014/main" id="{6F35FF37-136C-A270-FEA1-55CD31B014BC}"/>
              </a:ext>
            </a:extLst>
          </p:cNvPr>
          <p:cNvSpPr>
            <a:spLocks noChangeAspect="1"/>
          </p:cNvSpPr>
          <p:nvPr/>
        </p:nvSpPr>
        <p:spPr>
          <a:xfrm>
            <a:off x="10571359" y="5396145"/>
            <a:ext cx="587230" cy="587230"/>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B</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1BFF7A1-C158-1B18-FF23-99193FCD3B86}"/>
                  </a:ext>
                </a:extLst>
              </p:cNvPr>
              <p:cNvSpPr txBox="1"/>
              <p:nvPr/>
            </p:nvSpPr>
            <p:spPr>
              <a:xfrm>
                <a:off x="3045303" y="3901905"/>
                <a:ext cx="6101394" cy="7805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AU" sz="1800" i="1" dirty="0" smtClean="0">
                              <a:latin typeface="Cambria Math" panose="02040503050406030204" pitchFamily="18" charset="0"/>
                            </a:rPr>
                          </m:ctrlPr>
                        </m:sSubPr>
                        <m:e>
                          <m:r>
                            <a:rPr lang="en-AU" sz="1800" i="1" dirty="0">
                              <a:latin typeface="Cambria Math" panose="02040503050406030204" pitchFamily="18" charset="0"/>
                            </a:rPr>
                            <m:t>𝐷</m:t>
                          </m:r>
                        </m:e>
                        <m:sub>
                          <m:r>
                            <a:rPr lang="en-AU" sz="1800" i="1" dirty="0">
                              <a:latin typeface="Cambria Math" panose="02040503050406030204" pitchFamily="18" charset="0"/>
                            </a:rPr>
                            <m:t>𝐾𝐿</m:t>
                          </m:r>
                        </m:sub>
                      </m:sSub>
                      <m:d>
                        <m:dPr>
                          <m:ctrlPr>
                            <a:rPr lang="en-AU" sz="1800" i="1" dirty="0">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rPr>
                            <m:t>(</m:t>
                          </m:r>
                          <m:r>
                            <a:rPr lang="en-AU" sz="1800" i="1">
                              <a:latin typeface="Cambria Math" panose="02040503050406030204" pitchFamily="18" charset="0"/>
                            </a:rPr>
                            <m:t>𝑧</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r>
                            <a:rPr lang="en-AU" sz="1800" i="1">
                              <a:latin typeface="Cambria Math" panose="02040503050406030204" pitchFamily="18" charset="0"/>
                            </a:rPr>
                            <m:t>(</m:t>
                          </m:r>
                          <m:r>
                            <a:rPr lang="en-AU" sz="1800" b="0" i="1" smtClean="0">
                              <a:latin typeface="Cambria Math" panose="02040503050406030204" pitchFamily="18" charset="0"/>
                            </a:rPr>
                            <m:t>𝑧</m:t>
                          </m:r>
                          <m:r>
                            <a:rPr lang="en-AU" sz="1800" i="1">
                              <a:latin typeface="Cambria Math" panose="02040503050406030204" pitchFamily="18" charset="0"/>
                            </a:rPr>
                            <m:t>|</m:t>
                          </m:r>
                          <m:r>
                            <a:rPr lang="en-AU" sz="1800" b="0" i="1" smtClean="0">
                              <a:latin typeface="Cambria Math" panose="02040503050406030204" pitchFamily="18" charset="0"/>
                            </a:rPr>
                            <m:t>𝑥</m:t>
                          </m:r>
                          <m:r>
                            <a:rPr lang="en-AU" sz="1800" i="1">
                              <a:latin typeface="Cambria Math" panose="02040503050406030204" pitchFamily="18" charset="0"/>
                            </a:rPr>
                            <m:t>)</m:t>
                          </m:r>
                        </m:e>
                      </m:d>
                      <m:r>
                        <m:rPr>
                          <m:aln/>
                        </m:rPr>
                        <a:rPr lang="en-AU" sz="1800" b="0" i="1" smtClean="0">
                          <a:latin typeface="Cambria Math" panose="02040503050406030204" pitchFamily="18" charset="0"/>
                        </a:rPr>
                        <m:t>=</m:t>
                      </m:r>
                      <m:nary>
                        <m:naryPr>
                          <m:chr m:val="∑"/>
                          <m:supHide m:val="on"/>
                          <m:ctrlPr>
                            <a:rPr lang="en-AU" sz="1800" i="1" dirty="0">
                              <a:latin typeface="Cambria Math" panose="02040503050406030204" pitchFamily="18" charset="0"/>
                            </a:rPr>
                          </m:ctrlPr>
                        </m:naryPr>
                        <m:sub>
                          <m:r>
                            <m:rPr>
                              <m:brk m:alnAt="7"/>
                            </m:rPr>
                            <a:rPr lang="en-AU" sz="1800" i="1" dirty="0">
                              <a:latin typeface="Cambria Math" panose="02040503050406030204" pitchFamily="18" charset="0"/>
                            </a:rPr>
                            <m:t>𝑧</m:t>
                          </m:r>
                        </m:sub>
                        <m:sup/>
                        <m:e>
                          <m:sSub>
                            <m:sSubPr>
                              <m:ctrlPr>
                                <a:rPr lang="en-US" sz="1800" i="1">
                                  <a:latin typeface="Cambria Math" panose="02040503050406030204" pitchFamily="18" charset="0"/>
                                </a:rPr>
                              </m:ctrlPr>
                            </m:sSubPr>
                            <m:e>
                              <m:r>
                                <a:rPr lang="en-AU" sz="1800" i="1">
                                  <a:latin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𝑧</m:t>
                              </m:r>
                            </m:e>
                            <m:e>
                              <m:r>
                                <a:rPr lang="en-AU" sz="1800" i="1">
                                  <a:latin typeface="Cambria Math" panose="02040503050406030204" pitchFamily="18" charset="0"/>
                                </a:rPr>
                                <m:t>𝑥</m:t>
                              </m:r>
                            </m:e>
                          </m:d>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sSub>
                                    <m:sSubPr>
                                      <m:ctrlPr>
                                        <a:rPr lang="en-US" sz="1800" i="1">
                                          <a:latin typeface="Cambria Math" panose="02040503050406030204" pitchFamily="18" charset="0"/>
                                        </a:rPr>
                                      </m:ctrlPr>
                                    </m:sSubPr>
                                    <m:e>
                                      <m:r>
                                        <a:rPr lang="en-AU" sz="1800" i="1">
                                          <a:latin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𝑧</m:t>
                                      </m:r>
                                    </m:e>
                                    <m:e>
                                      <m:r>
                                        <a:rPr lang="en-AU" sz="1800" i="1">
                                          <a:latin typeface="Cambria Math" panose="02040503050406030204" pitchFamily="18" charset="0"/>
                                        </a:rPr>
                                        <m:t>𝑥</m:t>
                                      </m:r>
                                    </m:e>
                                  </m:d>
                                </m:num>
                                <m:den>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r>
                                    <a:rPr lang="en-AU" sz="1800" i="1">
                                      <a:latin typeface="Cambria Math" panose="02040503050406030204" pitchFamily="18" charset="0"/>
                                    </a:rPr>
                                    <m:t>(</m:t>
                                  </m:r>
                                  <m:r>
                                    <a:rPr lang="en-AU" sz="1800" i="1">
                                      <a:latin typeface="Cambria Math" panose="02040503050406030204" pitchFamily="18" charset="0"/>
                                    </a:rPr>
                                    <m:t>𝑧</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den>
                              </m:f>
                            </m:e>
                          </m:d>
                        </m:e>
                      </m:nary>
                    </m:oMath>
                  </m:oMathPara>
                </a14:m>
                <a:endParaRPr lang="en-US" dirty="0"/>
              </a:p>
            </p:txBody>
          </p:sp>
        </mc:Choice>
        <mc:Fallback xmlns="">
          <p:sp>
            <p:nvSpPr>
              <p:cNvPr id="11" name="TextBox 10">
                <a:extLst>
                  <a:ext uri="{FF2B5EF4-FFF2-40B4-BE49-F238E27FC236}">
                    <a16:creationId xmlns:a16="http://schemas.microsoft.com/office/drawing/2014/main" id="{D1BFF7A1-C158-1B18-FF23-99193FCD3B86}"/>
                  </a:ext>
                </a:extLst>
              </p:cNvPr>
              <p:cNvSpPr txBox="1">
                <a:spLocks noRot="1" noChangeAspect="1" noMove="1" noResize="1" noEditPoints="1" noAdjustHandles="1" noChangeArrowheads="1" noChangeShapeType="1" noTextEdit="1"/>
              </p:cNvSpPr>
              <p:nvPr/>
            </p:nvSpPr>
            <p:spPr>
              <a:xfrm>
                <a:off x="3045303" y="3901905"/>
                <a:ext cx="6101394" cy="780535"/>
              </a:xfrm>
              <a:prstGeom prst="rect">
                <a:avLst/>
              </a:prstGeom>
              <a:blipFill>
                <a:blip r:embed="rId3"/>
                <a:stretch>
                  <a:fillRect t="-117742" b="-16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C93429E-275C-60C7-809B-C5429F8E8665}"/>
                  </a:ext>
                </a:extLst>
              </p:cNvPr>
              <p:cNvSpPr txBox="1"/>
              <p:nvPr/>
            </p:nvSpPr>
            <p:spPr>
              <a:xfrm>
                <a:off x="5862370" y="4663451"/>
                <a:ext cx="2971799"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aln/>
                        </m:rPr>
                        <a:rPr lang="en-AU" sz="1800" b="0" i="1" smtClean="0">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𝔼</m:t>
                          </m:r>
                        </m:e>
                        <m:sub>
                          <m:r>
                            <a:rPr lang="en-AU" sz="1800" i="1">
                              <a:latin typeface="Cambria Math" panose="02040503050406030204" pitchFamily="18" charset="0"/>
                            </a:rPr>
                            <m:t>𝑧</m:t>
                          </m:r>
                          <m:r>
                            <a:rPr lang="en-AU" sz="1800" i="1">
                              <a:latin typeface="Cambria Math" panose="02040503050406030204" pitchFamily="18" charset="0"/>
                            </a:rPr>
                            <m:t>~</m:t>
                          </m:r>
                          <m:sSub>
                            <m:sSubPr>
                              <m:ctrlPr>
                                <a:rPr lang="en-US" sz="1800" i="1">
                                  <a:latin typeface="Cambria Math" panose="02040503050406030204" pitchFamily="18" charset="0"/>
                                </a:rPr>
                              </m:ctrlPr>
                            </m:sSubPr>
                            <m:e>
                              <m:r>
                                <a:rPr lang="en-AU" sz="1800" i="1">
                                  <a:latin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𝑧</m:t>
                              </m:r>
                            </m:e>
                            <m:e>
                              <m:r>
                                <a:rPr lang="en-AU" sz="1800" i="1">
                                  <a:latin typeface="Cambria Math" panose="02040503050406030204" pitchFamily="18" charset="0"/>
                                </a:rPr>
                                <m:t>𝑥</m:t>
                              </m:r>
                            </m:e>
                          </m:d>
                        </m:sub>
                      </m:sSub>
                      <m:d>
                        <m:dPr>
                          <m:begChr m:val="["/>
                          <m:endChr m:val="]"/>
                          <m:ctrlPr>
                            <a:rPr lang="en-AU" sz="1800" i="1">
                              <a:latin typeface="Cambria Math" panose="02040503050406030204" pitchFamily="18" charset="0"/>
                            </a:rPr>
                          </m:ctrlPr>
                        </m:dPr>
                        <m:e>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sSub>
                                    <m:sSubPr>
                                      <m:ctrlPr>
                                        <a:rPr lang="en-US" sz="1800" i="1">
                                          <a:latin typeface="Cambria Math" panose="02040503050406030204" pitchFamily="18" charset="0"/>
                                        </a:rPr>
                                      </m:ctrlPr>
                                    </m:sSubPr>
                                    <m:e>
                                      <m:r>
                                        <a:rPr lang="en-AU" sz="1800" i="1">
                                          <a:latin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𝑧</m:t>
                                      </m:r>
                                    </m:e>
                                    <m:e>
                                      <m:r>
                                        <a:rPr lang="en-AU" sz="1800" i="1">
                                          <a:latin typeface="Cambria Math" panose="02040503050406030204" pitchFamily="18" charset="0"/>
                                        </a:rPr>
                                        <m:t>𝑥</m:t>
                                      </m:r>
                                    </m:e>
                                  </m:d>
                                </m:num>
                                <m:den>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r>
                                    <a:rPr lang="en-AU" sz="1800" i="1">
                                      <a:latin typeface="Cambria Math" panose="02040503050406030204" pitchFamily="18" charset="0"/>
                                    </a:rPr>
                                    <m:t>(</m:t>
                                  </m:r>
                                  <m:r>
                                    <a:rPr lang="en-AU" sz="1800" i="1">
                                      <a:latin typeface="Cambria Math" panose="02040503050406030204" pitchFamily="18" charset="0"/>
                                    </a:rPr>
                                    <m:t>𝑧</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den>
                              </m:f>
                            </m:e>
                          </m:d>
                        </m:e>
                      </m:d>
                    </m:oMath>
                  </m:oMathPara>
                </a14:m>
                <a:endParaRPr lang="en-US" dirty="0"/>
              </a:p>
            </p:txBody>
          </p:sp>
        </mc:Choice>
        <mc:Fallback xmlns="">
          <p:sp>
            <p:nvSpPr>
              <p:cNvPr id="13" name="TextBox 12">
                <a:extLst>
                  <a:ext uri="{FF2B5EF4-FFF2-40B4-BE49-F238E27FC236}">
                    <a16:creationId xmlns:a16="http://schemas.microsoft.com/office/drawing/2014/main" id="{AC93429E-275C-60C7-809B-C5429F8E8665}"/>
                  </a:ext>
                </a:extLst>
              </p:cNvPr>
              <p:cNvSpPr txBox="1">
                <a:spLocks noRot="1" noChangeAspect="1" noMove="1" noResize="1" noEditPoints="1" noAdjustHandles="1" noChangeArrowheads="1" noChangeShapeType="1" noTextEdit="1"/>
              </p:cNvSpPr>
              <p:nvPr/>
            </p:nvSpPr>
            <p:spPr>
              <a:xfrm>
                <a:off x="5862370" y="4663451"/>
                <a:ext cx="2971799" cy="714683"/>
              </a:xfrm>
              <a:prstGeom prst="rect">
                <a:avLst/>
              </a:prstGeom>
              <a:blipFill>
                <a:blip r:embed="rId4"/>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490A5A5-6E87-28FD-1463-2F19D24F05AE}"/>
                  </a:ext>
                </a:extLst>
              </p:cNvPr>
              <p:cNvSpPr txBox="1"/>
              <p:nvPr/>
            </p:nvSpPr>
            <p:spPr>
              <a:xfrm>
                <a:off x="5837431" y="5436325"/>
                <a:ext cx="4546010" cy="506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aln/>
                        </m:rPr>
                        <a:rPr lang="en-AU" sz="1800" b="0" i="1" smtClean="0">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𝔼</m:t>
                          </m:r>
                        </m:e>
                        <m:sub>
                          <m:r>
                            <a:rPr lang="en-AU" sz="1800" i="1">
                              <a:latin typeface="Cambria Math" panose="02040503050406030204" pitchFamily="18" charset="0"/>
                            </a:rPr>
                            <m:t>𝑧</m:t>
                          </m:r>
                          <m:r>
                            <a:rPr lang="en-AU" sz="1800" i="1">
                              <a:latin typeface="Cambria Math" panose="02040503050406030204" pitchFamily="18" charset="0"/>
                            </a:rPr>
                            <m:t>~</m:t>
                          </m:r>
                          <m:sSub>
                            <m:sSubPr>
                              <m:ctrlPr>
                                <a:rPr lang="en-US" sz="1800" i="1">
                                  <a:latin typeface="Cambria Math" panose="02040503050406030204" pitchFamily="18" charset="0"/>
                                </a:rPr>
                              </m:ctrlPr>
                            </m:sSubPr>
                            <m:e>
                              <m:r>
                                <a:rPr lang="en-AU" sz="1800" i="1">
                                  <a:latin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𝑧</m:t>
                              </m:r>
                            </m:e>
                            <m:e>
                              <m:r>
                                <a:rPr lang="en-AU" sz="1800" i="1">
                                  <a:latin typeface="Cambria Math" panose="02040503050406030204" pitchFamily="18" charset="0"/>
                                </a:rPr>
                                <m:t>𝑥</m:t>
                              </m:r>
                            </m:e>
                          </m:d>
                        </m:sub>
                      </m:sSub>
                      <m:d>
                        <m:dPr>
                          <m:begChr m:val="["/>
                          <m:endChr m:val="]"/>
                          <m:ctrlPr>
                            <a:rPr lang="en-AU" sz="1800" i="1">
                              <a:latin typeface="Cambria Math" panose="02040503050406030204" pitchFamily="18" charset="0"/>
                            </a:rPr>
                          </m:ctrlPr>
                        </m:dPr>
                        <m:e>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𝑧</m:t>
                                  </m:r>
                                </m:e>
                                <m:e>
                                  <m:r>
                                    <a:rPr lang="en-AU" sz="1800" i="1">
                                      <a:latin typeface="Cambria Math" panose="02040503050406030204" pitchFamily="18" charset="0"/>
                                    </a:rPr>
                                    <m:t>𝑥</m:t>
                                  </m:r>
                                </m:e>
                              </m:d>
                            </m:e>
                          </m:d>
                          <m:r>
                            <a:rPr lang="en-AU" sz="1800" i="1">
                              <a:latin typeface="Cambria Math" panose="02040503050406030204" pitchFamily="18" charset="0"/>
                            </a:rPr>
                            <m:t>−</m:t>
                          </m:r>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𝑧</m:t>
                                  </m:r>
                                </m:e>
                                <m:e>
                                  <m:r>
                                    <a:rPr lang="en-AU" sz="1800" i="1">
                                      <a:latin typeface="Cambria Math" panose="02040503050406030204" pitchFamily="18" charset="0"/>
                                    </a:rPr>
                                    <m:t>𝑥</m:t>
                                  </m:r>
                                </m:e>
                              </m:d>
                            </m:e>
                          </m:d>
                        </m:e>
                      </m:d>
                    </m:oMath>
                  </m:oMathPara>
                </a14:m>
                <a:endParaRPr lang="en-US" dirty="0"/>
              </a:p>
            </p:txBody>
          </p:sp>
        </mc:Choice>
        <mc:Fallback xmlns="">
          <p:sp>
            <p:nvSpPr>
              <p:cNvPr id="15" name="TextBox 14">
                <a:extLst>
                  <a:ext uri="{FF2B5EF4-FFF2-40B4-BE49-F238E27FC236}">
                    <a16:creationId xmlns:a16="http://schemas.microsoft.com/office/drawing/2014/main" id="{E490A5A5-6E87-28FD-1463-2F19D24F05AE}"/>
                  </a:ext>
                </a:extLst>
              </p:cNvPr>
              <p:cNvSpPr txBox="1">
                <a:spLocks noRot="1" noChangeAspect="1" noMove="1" noResize="1" noEditPoints="1" noAdjustHandles="1" noChangeArrowheads="1" noChangeShapeType="1" noTextEdit="1"/>
              </p:cNvSpPr>
              <p:nvPr/>
            </p:nvSpPr>
            <p:spPr>
              <a:xfrm>
                <a:off x="5837431" y="5436325"/>
                <a:ext cx="4546010" cy="506870"/>
              </a:xfrm>
              <a:prstGeom prst="rect">
                <a:avLst/>
              </a:prstGeom>
              <a:blipFill>
                <a:blip r:embed="rId5"/>
                <a:stretch>
                  <a:fillRect b="-2439"/>
                </a:stretch>
              </a:blipFill>
            </p:spPr>
            <p:txBody>
              <a:bodyPr/>
              <a:lstStyle/>
              <a:p>
                <a:r>
                  <a:rPr lang="en-US">
                    <a:noFill/>
                  </a:rPr>
                  <a:t> </a:t>
                </a:r>
              </a:p>
            </p:txBody>
          </p:sp>
        </mc:Fallback>
      </mc:AlternateContent>
    </p:spTree>
    <p:extLst>
      <p:ext uri="{BB962C8B-B14F-4D97-AF65-F5344CB8AC3E}">
        <p14:creationId xmlns:p14="http://schemas.microsoft.com/office/powerpoint/2010/main" val="289821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3"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7A2366-F726-5FF0-DDB7-A9C6BB8CD617}"/>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D9A419-82C2-0B78-82ED-56BBEE53EB5E}"/>
                  </a:ext>
                </a:extLst>
              </p:cNvPr>
              <p:cNvSpPr>
                <a:spLocks noGrp="1"/>
              </p:cNvSpPr>
              <p:nvPr>
                <p:ph sz="quarter" idx="12"/>
              </p:nvPr>
            </p:nvSpPr>
            <p:spPr/>
            <p:txBody>
              <a:bodyPr>
                <a:normAutofit/>
              </a:bodyPr>
              <a:lstStyle/>
              <a:p>
                <a:r>
                  <a:rPr lang="en-US" sz="1800" dirty="0"/>
                  <a:t>Substituting          in        results in:</a:t>
                </a:r>
              </a:p>
              <a:p>
                <a:pPr marL="0" indent="0">
                  <a:buNone/>
                </a:pPr>
                <a14:m>
                  <m:oMathPara xmlns:m="http://schemas.openxmlformats.org/officeDocument/2006/math">
                    <m:oMathParaPr>
                      <m:jc m:val="centerGroup"/>
                    </m:oMathParaPr>
                    <m:oMath xmlns:m="http://schemas.openxmlformats.org/officeDocument/2006/math">
                      <m:sSub>
                        <m:sSubPr>
                          <m:ctrlPr>
                            <a:rPr lang="en-AU" sz="1800" i="1" dirty="0">
                              <a:latin typeface="Cambria Math" panose="02040503050406030204" pitchFamily="18" charset="0"/>
                            </a:rPr>
                          </m:ctrlPr>
                        </m:sSubPr>
                        <m:e>
                          <m:r>
                            <a:rPr lang="en-AU" sz="1800" i="1" dirty="0">
                              <a:latin typeface="Cambria Math" panose="02040503050406030204" pitchFamily="18" charset="0"/>
                            </a:rPr>
                            <m:t>𝐷</m:t>
                          </m:r>
                        </m:e>
                        <m:sub>
                          <m:r>
                            <a:rPr lang="en-AU" sz="1800" i="1" dirty="0">
                              <a:latin typeface="Cambria Math" panose="02040503050406030204" pitchFamily="18" charset="0"/>
                            </a:rPr>
                            <m:t>𝐾𝐿</m:t>
                          </m:r>
                        </m:sub>
                      </m:sSub>
                      <m:d>
                        <m:dPr>
                          <m:ctrlPr>
                            <a:rPr lang="en-AU" sz="1800" i="1" dirty="0">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rPr>
                            <m:t>(</m:t>
                          </m:r>
                          <m:r>
                            <a:rPr lang="en-AU" sz="1800" i="1">
                              <a:latin typeface="Cambria Math" panose="02040503050406030204" pitchFamily="18" charset="0"/>
                            </a:rPr>
                            <m:t>𝑧</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r>
                            <a:rPr lang="en-AU" sz="1800" i="1">
                              <a:latin typeface="Cambria Math" panose="02040503050406030204" pitchFamily="18" charset="0"/>
                            </a:rPr>
                            <m:t>(</m:t>
                          </m:r>
                          <m:r>
                            <a:rPr lang="en-AU" sz="1800" i="1">
                              <a:latin typeface="Cambria Math" panose="02040503050406030204" pitchFamily="18" charset="0"/>
                            </a:rPr>
                            <m:t>𝑧</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e>
                      </m:d>
                      <m:r>
                        <m:rPr>
                          <m:aln/>
                        </m:rPr>
                        <a:rPr lang="en-AU" sz="1800" b="0" i="1" smtClean="0">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𝔼</m:t>
                          </m:r>
                        </m:e>
                        <m:sub>
                          <m:r>
                            <a:rPr lang="en-AU" sz="1800" i="1">
                              <a:latin typeface="Cambria Math" panose="02040503050406030204" pitchFamily="18" charset="0"/>
                            </a:rPr>
                            <m:t>𝑧</m:t>
                          </m:r>
                          <m:r>
                            <a:rPr lang="en-AU" sz="1800" i="1">
                              <a:latin typeface="Cambria Math" panose="02040503050406030204" pitchFamily="18" charset="0"/>
                            </a:rPr>
                            <m:t>~</m:t>
                          </m:r>
                          <m:sSub>
                            <m:sSubPr>
                              <m:ctrlPr>
                                <a:rPr lang="en-US" sz="1800" i="1">
                                  <a:latin typeface="Cambria Math" panose="02040503050406030204" pitchFamily="18" charset="0"/>
                                </a:rPr>
                              </m:ctrlPr>
                            </m:sSubPr>
                            <m:e>
                              <m:r>
                                <a:rPr lang="en-AU" sz="1800" i="1">
                                  <a:latin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𝑧</m:t>
                              </m:r>
                            </m:e>
                            <m:e>
                              <m:r>
                                <a:rPr lang="en-AU" sz="1800" i="1">
                                  <a:latin typeface="Cambria Math" panose="02040503050406030204" pitchFamily="18" charset="0"/>
                                </a:rPr>
                                <m:t>𝑥</m:t>
                              </m:r>
                            </m:e>
                          </m:d>
                        </m:sub>
                      </m:sSub>
                      <m:d>
                        <m:dPr>
                          <m:begChr m:val="["/>
                          <m:endChr m:val="]"/>
                          <m:ctrlPr>
                            <a:rPr lang="en-AU" sz="1800" i="1">
                              <a:latin typeface="Cambria Math" panose="02040503050406030204" pitchFamily="18" charset="0"/>
                            </a:rPr>
                          </m:ctrlPr>
                        </m:dPr>
                        <m:e>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𝑧</m:t>
                                  </m:r>
                                </m:e>
                                <m:e>
                                  <m:r>
                                    <a:rPr lang="en-AU" sz="1800" i="1">
                                      <a:latin typeface="Cambria Math" panose="02040503050406030204" pitchFamily="18" charset="0"/>
                                    </a:rPr>
                                    <m:t>𝑥</m:t>
                                  </m:r>
                                </m:e>
                              </m:d>
                            </m:e>
                          </m:d>
                          <m:r>
                            <a:rPr lang="en-AU" sz="1800" i="1">
                              <a:latin typeface="Cambria Math" panose="02040503050406030204" pitchFamily="18" charset="0"/>
                            </a:rPr>
                            <m:t>−</m:t>
                          </m:r>
                          <m:r>
                            <m:rPr>
                              <m:sty m:val="p"/>
                            </m:rPr>
                            <a:rPr lang="en-AU" sz="1800" smtClean="0">
                              <a:latin typeface="Cambria Math" panose="02040503050406030204" pitchFamily="18" charset="0"/>
                            </a:rPr>
                            <m:t>log</m:t>
                          </m:r>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r>
                                    <a:rPr lang="en-AU" sz="1800" i="1">
                                      <a:latin typeface="Cambria Math" panose="02040503050406030204" pitchFamily="18" charset="0"/>
                                    </a:rPr>
                                    <m:t>(</m:t>
                                  </m:r>
                                  <m:r>
                                    <a:rPr lang="en-AU" sz="1800" b="0" i="1" smtClean="0">
                                      <a:latin typeface="Cambria Math" panose="02040503050406030204" pitchFamily="18" charset="0"/>
                                    </a:rPr>
                                    <m:t>𝑥</m:t>
                                  </m:r>
                                  <m:r>
                                    <a:rPr lang="en-AU" sz="1800" i="1">
                                      <a:latin typeface="Cambria Math" panose="02040503050406030204" pitchFamily="18" charset="0"/>
                                    </a:rPr>
                                    <m:t>|</m:t>
                                  </m:r>
                                  <m:r>
                                    <a:rPr lang="en-AU" sz="1800" b="0" i="1" smtClean="0">
                                      <a:latin typeface="Cambria Math" panose="02040503050406030204" pitchFamily="18" charset="0"/>
                                    </a:rPr>
                                    <m:t>𝑧</m:t>
                                  </m:r>
                                  <m:r>
                                    <a:rPr lang="en-AU" sz="1800" i="1">
                                      <a:latin typeface="Cambria Math" panose="02040503050406030204" pitchFamily="18" charset="0"/>
                                    </a:rPr>
                                    <m:t>)</m:t>
                                  </m:r>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r>
                                    <a:rPr lang="en-AU" sz="1800" i="1">
                                      <a:latin typeface="Cambria Math" panose="02040503050406030204" pitchFamily="18" charset="0"/>
                                    </a:rPr>
                                    <m:t>(</m:t>
                                  </m:r>
                                  <m:r>
                                    <a:rPr lang="en-AU" sz="1800" b="0" i="1" smtClean="0">
                                      <a:latin typeface="Cambria Math" panose="02040503050406030204" pitchFamily="18" charset="0"/>
                                    </a:rPr>
                                    <m:t>𝑧</m:t>
                                  </m:r>
                                  <m:r>
                                    <a:rPr lang="en-AU" sz="1800" i="1">
                                      <a:latin typeface="Cambria Math" panose="02040503050406030204" pitchFamily="18" charset="0"/>
                                    </a:rPr>
                                    <m:t>)</m:t>
                                  </m:r>
                                </m:num>
                                <m:den>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den>
                              </m:f>
                            </m:e>
                          </m:d>
                        </m:e>
                      </m:d>
                    </m:oMath>
                    <m:oMath xmlns:m="http://schemas.openxmlformats.org/officeDocument/2006/math">
                      <m:r>
                        <m:rPr>
                          <m:aln/>
                        </m:rPr>
                        <a:rPr lang="en-AU" sz="1800" b="0" i="1" smtClean="0">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𝔼</m:t>
                          </m:r>
                        </m:e>
                        <m:sub>
                          <m:r>
                            <a:rPr lang="en-AU" sz="1800" i="1">
                              <a:latin typeface="Cambria Math" panose="02040503050406030204" pitchFamily="18" charset="0"/>
                            </a:rPr>
                            <m:t>𝑧</m:t>
                          </m:r>
                          <m:r>
                            <a:rPr lang="en-AU" sz="1800" i="1">
                              <a:latin typeface="Cambria Math" panose="02040503050406030204" pitchFamily="18" charset="0"/>
                            </a:rPr>
                            <m:t>~</m:t>
                          </m:r>
                          <m:sSub>
                            <m:sSubPr>
                              <m:ctrlPr>
                                <a:rPr lang="en-US" sz="1800" i="1">
                                  <a:latin typeface="Cambria Math" panose="02040503050406030204" pitchFamily="18" charset="0"/>
                                </a:rPr>
                              </m:ctrlPr>
                            </m:sSubPr>
                            <m:e>
                              <m:r>
                                <a:rPr lang="en-AU" sz="1800" i="1">
                                  <a:latin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𝑧</m:t>
                              </m:r>
                            </m:e>
                            <m:e>
                              <m:r>
                                <a:rPr lang="en-AU" sz="1800" i="1">
                                  <a:latin typeface="Cambria Math" panose="02040503050406030204" pitchFamily="18" charset="0"/>
                                </a:rPr>
                                <m:t>𝑥</m:t>
                              </m:r>
                            </m:e>
                          </m:d>
                        </m:sub>
                      </m:sSub>
                      <m:d>
                        <m:dPr>
                          <m:begChr m:val="["/>
                          <m:endChr m:val="]"/>
                          <m:ctrlPr>
                            <a:rPr lang="en-AU" sz="1800" i="1">
                              <a:latin typeface="Cambria Math" panose="02040503050406030204" pitchFamily="18" charset="0"/>
                            </a:rPr>
                          </m:ctrlPr>
                        </m:dPr>
                        <m:e>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𝑧</m:t>
                                  </m:r>
                                </m:e>
                                <m:e>
                                  <m:r>
                                    <a:rPr lang="en-AU" sz="1800" i="1">
                                      <a:latin typeface="Cambria Math" panose="02040503050406030204" pitchFamily="18" charset="0"/>
                                    </a:rPr>
                                    <m:t>𝑥</m:t>
                                  </m:r>
                                </m:e>
                              </m:d>
                            </m:e>
                          </m:d>
                          <m:r>
                            <a:rPr lang="en-AU" sz="1800" i="1">
                              <a:latin typeface="Cambria Math" panose="02040503050406030204" pitchFamily="18" charset="0"/>
                            </a:rPr>
                            <m:t>−</m:t>
                          </m:r>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d>
                                <m:dPr>
                                  <m:ctrlPr>
                                    <a:rPr lang="en-AU" sz="1800" i="1">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𝑥</m:t>
                                  </m:r>
                                </m:e>
                                <m:e>
                                  <m:r>
                                    <a:rPr lang="en-AU" sz="1800" b="0" i="1" smtClean="0">
                                      <a:latin typeface="Cambria Math" panose="02040503050406030204" pitchFamily="18" charset="0"/>
                                    </a:rPr>
                                    <m:t>𝑧</m:t>
                                  </m:r>
                                </m:e>
                              </m:d>
                            </m:e>
                          </m:d>
                          <m:r>
                            <a:rPr lang="en-AU" sz="1800" i="1">
                              <a:latin typeface="Cambria Math" panose="02040503050406030204" pitchFamily="18" charset="0"/>
                            </a:rPr>
                            <m:t>−</m:t>
                          </m:r>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𝑧</m:t>
                                  </m:r>
                                </m:e>
                              </m:d>
                            </m:e>
                          </m:d>
                          <m:r>
                            <a:rPr lang="en-AU" sz="1800" b="0" i="0" smtClean="0">
                              <a:latin typeface="Cambria Math" panose="02040503050406030204" pitchFamily="18" charset="0"/>
                            </a:rPr>
                            <m:t>+</m:t>
                          </m:r>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r>
                                <a:rPr lang="en-AU" sz="1800" i="1">
                                  <a:latin typeface="Cambria Math" panose="02040503050406030204" pitchFamily="18" charset="0"/>
                                </a:rPr>
                                <m:t>(</m:t>
                              </m:r>
                              <m:r>
                                <a:rPr lang="en-AU" sz="1800" b="0" i="1" smtClean="0">
                                  <a:latin typeface="Cambria Math" panose="02040503050406030204" pitchFamily="18" charset="0"/>
                                </a:rPr>
                                <m:t>𝑥</m:t>
                              </m:r>
                              <m:r>
                                <a:rPr lang="en-AU" sz="1800" i="1">
                                  <a:latin typeface="Cambria Math" panose="02040503050406030204" pitchFamily="18" charset="0"/>
                                </a:rPr>
                                <m:t>)</m:t>
                              </m:r>
                            </m:e>
                          </m:d>
                        </m:e>
                      </m:d>
                    </m:oMath>
                  </m:oMathPara>
                </a14:m>
                <a:endParaRPr lang="en-US" sz="1800" dirty="0"/>
              </a:p>
              <a:p>
                <a:r>
                  <a:rPr lang="en-US" sz="1800" dirty="0"/>
                  <a:t>Since the expectation is over </a:t>
                </a:r>
                <a14:m>
                  <m:oMath xmlns:m="http://schemas.openxmlformats.org/officeDocument/2006/math">
                    <m:r>
                      <a:rPr lang="en-AU" sz="1800" i="1">
                        <a:latin typeface="Cambria Math" panose="02040503050406030204" pitchFamily="18" charset="0"/>
                      </a:rPr>
                      <m:t>𝑧</m:t>
                    </m:r>
                  </m:oMath>
                </a14:m>
                <a:r>
                  <a:rPr lang="en-US" sz="1800" dirty="0"/>
                  <a:t> and </a:t>
                </a:r>
                <a14:m>
                  <m:oMath xmlns:m="http://schemas.openxmlformats.org/officeDocument/2006/math">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oMath>
                </a14:m>
                <a:r>
                  <a:rPr lang="en-US" sz="1800" dirty="0"/>
                  <a:t> does not involve </a:t>
                </a:r>
                <a14:m>
                  <m:oMath xmlns:m="http://schemas.openxmlformats.org/officeDocument/2006/math">
                    <m:r>
                      <a:rPr lang="en-AU" sz="1800" i="1">
                        <a:latin typeface="Cambria Math" panose="02040503050406030204" pitchFamily="18" charset="0"/>
                      </a:rPr>
                      <m:t>𝑧</m:t>
                    </m:r>
                  </m:oMath>
                </a14:m>
                <a:r>
                  <a:rPr lang="en-US" sz="1800" dirty="0"/>
                  <a:t>, it can be moved out</a:t>
                </a:r>
              </a:p>
              <a:p>
                <a:pPr marL="0" indent="0">
                  <a:buNone/>
                </a:pPr>
                <a14:m>
                  <m:oMathPara xmlns:m="http://schemas.openxmlformats.org/officeDocument/2006/math">
                    <m:oMathParaPr>
                      <m:jc m:val="centerGroup"/>
                    </m:oMathParaPr>
                    <m:oMath xmlns:m="http://schemas.openxmlformats.org/officeDocument/2006/math">
                      <m:sSub>
                        <m:sSubPr>
                          <m:ctrlPr>
                            <a:rPr lang="en-AU" sz="1800" i="1" dirty="0" smtClean="0">
                              <a:latin typeface="Cambria Math" panose="02040503050406030204" pitchFamily="18" charset="0"/>
                            </a:rPr>
                          </m:ctrlPr>
                        </m:sSubPr>
                        <m:e>
                          <m:r>
                            <a:rPr lang="en-AU" sz="1800" i="1" dirty="0">
                              <a:latin typeface="Cambria Math" panose="02040503050406030204" pitchFamily="18" charset="0"/>
                            </a:rPr>
                            <m:t>𝐷</m:t>
                          </m:r>
                        </m:e>
                        <m:sub>
                          <m:r>
                            <a:rPr lang="en-AU" sz="1800" i="1" dirty="0">
                              <a:latin typeface="Cambria Math" panose="02040503050406030204" pitchFamily="18" charset="0"/>
                            </a:rPr>
                            <m:t>𝐾𝐿</m:t>
                          </m:r>
                        </m:sub>
                      </m:sSub>
                      <m:d>
                        <m:dPr>
                          <m:ctrlPr>
                            <a:rPr lang="en-AU" sz="1800" i="1" dirty="0">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rPr>
                            <m:t>(</m:t>
                          </m:r>
                          <m:r>
                            <a:rPr lang="en-AU" sz="1800" i="1">
                              <a:latin typeface="Cambria Math" panose="02040503050406030204" pitchFamily="18" charset="0"/>
                            </a:rPr>
                            <m:t>𝑧</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r>
                            <a:rPr lang="en-AU" sz="1800" i="1">
                              <a:latin typeface="Cambria Math" panose="02040503050406030204" pitchFamily="18" charset="0"/>
                            </a:rPr>
                            <m:t>(</m:t>
                          </m:r>
                          <m:r>
                            <a:rPr lang="en-AU" sz="1800" i="1">
                              <a:latin typeface="Cambria Math" panose="02040503050406030204" pitchFamily="18" charset="0"/>
                            </a:rPr>
                            <m:t>𝑧</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e>
                      </m:d>
                      <m:r>
                        <a:rPr lang="en-AU" sz="1800" b="0" i="1" smtClean="0">
                          <a:latin typeface="Cambria Math" panose="02040503050406030204" pitchFamily="18" charset="0"/>
                        </a:rPr>
                        <m:t>−</m:t>
                      </m:r>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e>
                      </m:d>
                      <m:r>
                        <m:rPr>
                          <m:aln/>
                        </m:rPr>
                        <a:rPr lang="en-AU" sz="1800" b="0" i="1" smtClean="0">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𝔼</m:t>
                          </m:r>
                        </m:e>
                        <m:sub>
                          <m:r>
                            <a:rPr lang="en-AU" sz="1800" i="1">
                              <a:latin typeface="Cambria Math" panose="02040503050406030204" pitchFamily="18" charset="0"/>
                            </a:rPr>
                            <m:t>𝑧</m:t>
                          </m:r>
                          <m:r>
                            <a:rPr lang="en-AU" sz="1800" i="1">
                              <a:latin typeface="Cambria Math" panose="02040503050406030204" pitchFamily="18" charset="0"/>
                            </a:rPr>
                            <m:t>~</m:t>
                          </m:r>
                          <m:sSub>
                            <m:sSubPr>
                              <m:ctrlPr>
                                <a:rPr lang="en-US" sz="1800" i="1">
                                  <a:latin typeface="Cambria Math" panose="02040503050406030204" pitchFamily="18" charset="0"/>
                                </a:rPr>
                              </m:ctrlPr>
                            </m:sSubPr>
                            <m:e>
                              <m:r>
                                <a:rPr lang="en-AU" sz="1800" i="1">
                                  <a:latin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𝑧</m:t>
                              </m:r>
                            </m:e>
                            <m:e>
                              <m:r>
                                <a:rPr lang="en-AU" sz="1800" i="1">
                                  <a:latin typeface="Cambria Math" panose="02040503050406030204" pitchFamily="18" charset="0"/>
                                </a:rPr>
                                <m:t>𝑥</m:t>
                              </m:r>
                            </m:e>
                          </m:d>
                        </m:sub>
                      </m:sSub>
                      <m:d>
                        <m:dPr>
                          <m:begChr m:val="["/>
                          <m:endChr m:val="]"/>
                          <m:ctrlPr>
                            <a:rPr lang="en-AU" sz="1800" i="1">
                              <a:latin typeface="Cambria Math" panose="02040503050406030204" pitchFamily="18" charset="0"/>
                            </a:rPr>
                          </m:ctrlPr>
                        </m:dPr>
                        <m:e>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𝑧</m:t>
                                  </m:r>
                                </m:e>
                                <m:e>
                                  <m:r>
                                    <a:rPr lang="en-AU" sz="1800" i="1">
                                      <a:latin typeface="Cambria Math" panose="02040503050406030204" pitchFamily="18" charset="0"/>
                                    </a:rPr>
                                    <m:t>𝑥</m:t>
                                  </m:r>
                                </m:e>
                              </m:d>
                            </m:e>
                          </m:d>
                          <m:r>
                            <a:rPr lang="en-AU" sz="1800" i="1">
                              <a:latin typeface="Cambria Math" panose="02040503050406030204" pitchFamily="18" charset="0"/>
                            </a:rPr>
                            <m:t>−</m:t>
                          </m:r>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d>
                                <m:dPr>
                                  <m:ctrlPr>
                                    <a:rPr lang="en-AU" sz="1800" i="1">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𝑥</m:t>
                                  </m:r>
                                </m:e>
                                <m:e>
                                  <m:r>
                                    <a:rPr lang="en-AU" sz="1800" b="0" i="1" smtClean="0">
                                      <a:latin typeface="Cambria Math" panose="02040503050406030204" pitchFamily="18" charset="0"/>
                                    </a:rPr>
                                    <m:t>𝑧</m:t>
                                  </m:r>
                                </m:e>
                              </m:d>
                            </m:e>
                          </m:d>
                          <m:r>
                            <a:rPr lang="en-AU" sz="1800" i="1">
                              <a:latin typeface="Cambria Math" panose="02040503050406030204" pitchFamily="18" charset="0"/>
                            </a:rPr>
                            <m:t>−</m:t>
                          </m:r>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𝑧</m:t>
                                  </m:r>
                                </m:e>
                              </m:d>
                            </m:e>
                          </m:d>
                        </m:e>
                      </m:d>
                    </m:oMath>
                  </m:oMathPara>
                </a14:m>
                <a:endParaRPr lang="en-US" sz="1800" dirty="0"/>
              </a:p>
            </p:txBody>
          </p:sp>
        </mc:Choice>
        <mc:Fallback xmlns="">
          <p:sp>
            <p:nvSpPr>
              <p:cNvPr id="3" name="Content Placeholder 2">
                <a:extLst>
                  <a:ext uri="{FF2B5EF4-FFF2-40B4-BE49-F238E27FC236}">
                    <a16:creationId xmlns:a16="http://schemas.microsoft.com/office/drawing/2014/main" id="{FED9A419-82C2-0B78-82ED-56BBEE53EB5E}"/>
                  </a:ext>
                </a:extLst>
              </p:cNvPr>
              <p:cNvSpPr>
                <a:spLocks noGrp="1" noRot="1" noChangeAspect="1" noMove="1" noResize="1" noEditPoints="1" noAdjustHandles="1" noChangeArrowheads="1" noChangeShapeType="1" noTextEdit="1"/>
              </p:cNvSpPr>
              <p:nvPr>
                <p:ph sz="quarter" idx="12"/>
              </p:nvPr>
            </p:nvSpPr>
            <p:spPr>
              <a:blipFill>
                <a:blip r:embed="rId2"/>
                <a:stretch>
                  <a:fillRect l="-435"/>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42B3D92D-5024-0205-A0FB-401E5A7E99B7}"/>
              </a:ext>
            </a:extLst>
          </p:cNvPr>
          <p:cNvSpPr>
            <a:spLocks noGrp="1"/>
          </p:cNvSpPr>
          <p:nvPr>
            <p:ph type="title"/>
          </p:nvPr>
        </p:nvSpPr>
        <p:spPr/>
        <p:txBody>
          <a:bodyPr/>
          <a:lstStyle/>
          <a:p>
            <a:r>
              <a:rPr lang="en-US" dirty="0"/>
              <a:t>Variational Inference (VI)</a:t>
            </a:r>
          </a:p>
        </p:txBody>
      </p:sp>
      <p:sp>
        <p:nvSpPr>
          <p:cNvPr id="5" name="Slide Number Placeholder 4">
            <a:extLst>
              <a:ext uri="{FF2B5EF4-FFF2-40B4-BE49-F238E27FC236}">
                <a16:creationId xmlns:a16="http://schemas.microsoft.com/office/drawing/2014/main" id="{12ECC3A0-2B1C-4344-CA39-22768DADB591}"/>
              </a:ext>
            </a:extLst>
          </p:cNvPr>
          <p:cNvSpPr>
            <a:spLocks noGrp="1"/>
          </p:cNvSpPr>
          <p:nvPr>
            <p:ph type="sldNum" sz="quarter" idx="14"/>
          </p:nvPr>
        </p:nvSpPr>
        <p:spPr/>
        <p:txBody>
          <a:bodyPr/>
          <a:lstStyle/>
          <a:p>
            <a:fld id="{F5AEA0E0-5CC6-4BD0-905C-A0021E419432}" type="slidenum">
              <a:rPr lang="en-GB" smtClean="0"/>
              <a:pPr/>
              <a:t>39</a:t>
            </a:fld>
            <a:endParaRPr lang="en-GB" dirty="0"/>
          </a:p>
        </p:txBody>
      </p:sp>
      <p:sp>
        <p:nvSpPr>
          <p:cNvPr id="6" name="Oval 5">
            <a:extLst>
              <a:ext uri="{FF2B5EF4-FFF2-40B4-BE49-F238E27FC236}">
                <a16:creationId xmlns:a16="http://schemas.microsoft.com/office/drawing/2014/main" id="{F65171D2-97FB-BF1A-D6EC-EB71A020E9C3}"/>
              </a:ext>
            </a:extLst>
          </p:cNvPr>
          <p:cNvSpPr>
            <a:spLocks noChangeAspect="1"/>
          </p:cNvSpPr>
          <p:nvPr/>
        </p:nvSpPr>
        <p:spPr>
          <a:xfrm>
            <a:off x="2640364" y="1592194"/>
            <a:ext cx="384768" cy="384768"/>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B</a:t>
            </a:r>
          </a:p>
        </p:txBody>
      </p:sp>
      <p:sp>
        <p:nvSpPr>
          <p:cNvPr id="7" name="Oval 6">
            <a:extLst>
              <a:ext uri="{FF2B5EF4-FFF2-40B4-BE49-F238E27FC236}">
                <a16:creationId xmlns:a16="http://schemas.microsoft.com/office/drawing/2014/main" id="{0EEFBCC4-425A-34F0-941F-27378B2FA599}"/>
              </a:ext>
            </a:extLst>
          </p:cNvPr>
          <p:cNvSpPr>
            <a:spLocks noChangeAspect="1"/>
          </p:cNvSpPr>
          <p:nvPr/>
        </p:nvSpPr>
        <p:spPr>
          <a:xfrm>
            <a:off x="1921653" y="1583805"/>
            <a:ext cx="384768" cy="384768"/>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3200" dirty="0"/>
              <a:t>A</a:t>
            </a:r>
          </a:p>
        </p:txBody>
      </p:sp>
    </p:spTree>
    <p:extLst>
      <p:ext uri="{BB962C8B-B14F-4D97-AF65-F5344CB8AC3E}">
        <p14:creationId xmlns:p14="http://schemas.microsoft.com/office/powerpoint/2010/main" val="166978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8CBDAE-E7CD-35B6-80F4-0EB38DE109BF}"/>
              </a:ext>
            </a:extLst>
          </p:cNvPr>
          <p:cNvSpPr>
            <a:spLocks noGrp="1"/>
          </p:cNvSpPr>
          <p:nvPr>
            <p:ph type="ftr" sz="quarter" idx="11"/>
          </p:nvPr>
        </p:nvSpPr>
        <p:spPr/>
        <p:txBody>
          <a:bodyPr/>
          <a:lstStyle/>
          <a:p>
            <a:r>
              <a:rPr lang="en-AU"/>
              <a:t>Deakin University CRICOS Provider Code: 00113B</a:t>
            </a:r>
            <a:endParaRPr lang="en-GB"/>
          </a:p>
        </p:txBody>
      </p:sp>
      <p:sp>
        <p:nvSpPr>
          <p:cNvPr id="4" name="Title 3">
            <a:extLst>
              <a:ext uri="{FF2B5EF4-FFF2-40B4-BE49-F238E27FC236}">
                <a16:creationId xmlns:a16="http://schemas.microsoft.com/office/drawing/2014/main" id="{FD50B8A1-2337-1B09-7BD0-5C70B12F03D3}"/>
              </a:ext>
            </a:extLst>
          </p:cNvPr>
          <p:cNvSpPr>
            <a:spLocks noGrp="1"/>
          </p:cNvSpPr>
          <p:nvPr>
            <p:ph type="title"/>
          </p:nvPr>
        </p:nvSpPr>
        <p:spPr/>
        <p:txBody>
          <a:bodyPr/>
          <a:lstStyle/>
          <a:p>
            <a:r>
              <a:rPr lang="en-US" dirty="0"/>
              <a:t>Stacked </a:t>
            </a:r>
            <a:r>
              <a:rPr lang="en-US" dirty="0" err="1"/>
              <a:t>AutoEncoders</a:t>
            </a:r>
            <a:r>
              <a:rPr lang="en-US" dirty="0"/>
              <a:t> for image reconstruction</a:t>
            </a:r>
          </a:p>
        </p:txBody>
      </p:sp>
      <p:sp>
        <p:nvSpPr>
          <p:cNvPr id="5" name="Slide Number Placeholder 4">
            <a:extLst>
              <a:ext uri="{FF2B5EF4-FFF2-40B4-BE49-F238E27FC236}">
                <a16:creationId xmlns:a16="http://schemas.microsoft.com/office/drawing/2014/main" id="{2299FB69-086C-8C87-354D-4DF28E4B43D0}"/>
              </a:ext>
            </a:extLst>
          </p:cNvPr>
          <p:cNvSpPr>
            <a:spLocks noGrp="1"/>
          </p:cNvSpPr>
          <p:nvPr>
            <p:ph type="sldNum" sz="quarter" idx="14"/>
          </p:nvPr>
        </p:nvSpPr>
        <p:spPr/>
        <p:txBody>
          <a:bodyPr/>
          <a:lstStyle/>
          <a:p>
            <a:fld id="{F5AEA0E0-5CC6-4BD0-905C-A0021E419432}" type="slidenum">
              <a:rPr lang="en-GB" smtClean="0"/>
              <a:pPr/>
              <a:t>4</a:t>
            </a:fld>
            <a:endParaRPr lang="en-GB" dirty="0"/>
          </a:p>
        </p:txBody>
      </p:sp>
      <mc:AlternateContent xmlns:mc="http://schemas.openxmlformats.org/markup-compatibility/2006" xmlns:a14="http://schemas.microsoft.com/office/drawing/2010/main">
        <mc:Choice Requires="a14">
          <p:sp>
            <p:nvSpPr>
              <p:cNvPr id="6" name="Trapezium 5">
                <a:extLst>
                  <a:ext uri="{FF2B5EF4-FFF2-40B4-BE49-F238E27FC236}">
                    <a16:creationId xmlns:a16="http://schemas.microsoft.com/office/drawing/2014/main" id="{45F84D82-62C6-EE59-3880-860BBE79CE27}"/>
                  </a:ext>
                </a:extLst>
              </p:cNvPr>
              <p:cNvSpPr/>
              <p:nvPr/>
            </p:nvSpPr>
            <p:spPr>
              <a:xfrm rot="5400000">
                <a:off x="3485626" y="2198312"/>
                <a:ext cx="1988188" cy="2013360"/>
              </a:xfrm>
              <a:prstGeom prst="trapezoid">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400" b="1" dirty="0">
                    <a:latin typeface="Book Antiqua" panose="02040602050305030304" pitchFamily="18" charset="0"/>
                  </a:rPr>
                  <a:t>Encoder</a:t>
                </a:r>
              </a:p>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AU" sz="2400" b="0" i="1" smtClean="0">
                              <a:latin typeface="Cambria Math" panose="02040503050406030204" pitchFamily="18" charset="0"/>
                            </a:rPr>
                            <m:t>𝑔</m:t>
                          </m:r>
                        </m:e>
                        <m:sub>
                          <m:r>
                            <a:rPr lang="en-US" sz="2400" i="1" smtClean="0">
                              <a:latin typeface="Cambria Math" panose="02040503050406030204" pitchFamily="18" charset="0"/>
                              <a:ea typeface="Cambria Math" panose="02040503050406030204" pitchFamily="18" charset="0"/>
                            </a:rPr>
                            <m:t>𝜙</m:t>
                          </m:r>
                        </m:sub>
                      </m:sSub>
                    </m:oMath>
                  </m:oMathPara>
                </a14:m>
                <a:endParaRPr lang="en-US" sz="2400" dirty="0">
                  <a:latin typeface="Book Antiqua" panose="02040602050305030304" pitchFamily="18" charset="0"/>
                </a:endParaRPr>
              </a:p>
            </p:txBody>
          </p:sp>
        </mc:Choice>
        <mc:Fallback xmlns="">
          <p:sp>
            <p:nvSpPr>
              <p:cNvPr id="6" name="Trapezium 5">
                <a:extLst>
                  <a:ext uri="{FF2B5EF4-FFF2-40B4-BE49-F238E27FC236}">
                    <a16:creationId xmlns:a16="http://schemas.microsoft.com/office/drawing/2014/main" id="{45F84D82-62C6-EE59-3880-860BBE79CE27}"/>
                  </a:ext>
                </a:extLst>
              </p:cNvPr>
              <p:cNvSpPr>
                <a:spLocks noRot="1" noChangeAspect="1" noMove="1" noResize="1" noEditPoints="1" noAdjustHandles="1" noChangeArrowheads="1" noChangeShapeType="1" noTextEdit="1"/>
              </p:cNvSpPr>
              <p:nvPr/>
            </p:nvSpPr>
            <p:spPr>
              <a:xfrm rot="5400000">
                <a:off x="3485626" y="2198312"/>
                <a:ext cx="1988188" cy="2013360"/>
              </a:xfrm>
              <a:prstGeom prst="trapezoid">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7B278D2-1EB5-A5BE-C346-8979B0907957}"/>
                  </a:ext>
                </a:extLst>
              </p:cNvPr>
              <p:cNvSpPr/>
              <p:nvPr/>
            </p:nvSpPr>
            <p:spPr>
              <a:xfrm>
                <a:off x="2388075" y="2202902"/>
                <a:ext cx="763200" cy="198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US" dirty="0">
                  <a:latin typeface="Book Antiqua" panose="02040602050305030304" pitchFamily="18" charset="0"/>
                </a:endParaRPr>
              </a:p>
            </p:txBody>
          </p:sp>
        </mc:Choice>
        <mc:Fallback xmlns="">
          <p:sp>
            <p:nvSpPr>
              <p:cNvPr id="7" name="Rectangle 6">
                <a:extLst>
                  <a:ext uri="{FF2B5EF4-FFF2-40B4-BE49-F238E27FC236}">
                    <a16:creationId xmlns:a16="http://schemas.microsoft.com/office/drawing/2014/main" id="{E7B278D2-1EB5-A5BE-C346-8979B0907957}"/>
                  </a:ext>
                </a:extLst>
              </p:cNvPr>
              <p:cNvSpPr>
                <a:spLocks noRot="1" noChangeAspect="1" noMove="1" noResize="1" noEditPoints="1" noAdjustHandles="1" noChangeArrowheads="1" noChangeShapeType="1" noTextEdit="1"/>
              </p:cNvSpPr>
              <p:nvPr/>
            </p:nvSpPr>
            <p:spPr>
              <a:xfrm>
                <a:off x="2388075" y="2202902"/>
                <a:ext cx="763200" cy="19836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rapezium 7">
                <a:extLst>
                  <a:ext uri="{FF2B5EF4-FFF2-40B4-BE49-F238E27FC236}">
                    <a16:creationId xmlns:a16="http://schemas.microsoft.com/office/drawing/2014/main" id="{38B719C5-139D-7419-333F-38306241D18C}"/>
                  </a:ext>
                </a:extLst>
              </p:cNvPr>
              <p:cNvSpPr/>
              <p:nvPr/>
            </p:nvSpPr>
            <p:spPr>
              <a:xfrm rot="16200000">
                <a:off x="7060736" y="2198312"/>
                <a:ext cx="1988188" cy="2013360"/>
              </a:xfrm>
              <a:prstGeom prst="trapezoid">
                <a:avLst/>
              </a:prstGeom>
            </p:spPr>
            <p:style>
              <a:lnRef idx="1">
                <a:schemeClr val="accent4"/>
              </a:lnRef>
              <a:fillRef idx="2">
                <a:schemeClr val="accent4"/>
              </a:fillRef>
              <a:effectRef idx="1">
                <a:schemeClr val="accent4"/>
              </a:effectRef>
              <a:fontRef idx="minor">
                <a:schemeClr val="dk1"/>
              </a:fontRef>
            </p:style>
            <p:txBody>
              <a:bodyPr vert="vert" rtlCol="0" anchor="ctr"/>
              <a:lstStyle/>
              <a:p>
                <a:pPr algn="ctr"/>
                <a:r>
                  <a:rPr lang="en-US" sz="2400" b="1" dirty="0">
                    <a:latin typeface="Book Antiqua" panose="02040602050305030304" pitchFamily="18" charset="0"/>
                  </a:rPr>
                  <a:t>Decoder</a:t>
                </a:r>
              </a:p>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AU" sz="2400" b="0" i="1" smtClean="0">
                              <a:latin typeface="Cambria Math" panose="02040503050406030204" pitchFamily="18" charset="0"/>
                            </a:rPr>
                            <m:t>𝑓</m:t>
                          </m:r>
                        </m:e>
                        <m:sub>
                          <m:r>
                            <a:rPr lang="en-US" sz="2400" i="1">
                              <a:latin typeface="Cambria Math" panose="02040503050406030204" pitchFamily="18" charset="0"/>
                              <a:ea typeface="Cambria Math" panose="02040503050406030204" pitchFamily="18" charset="0"/>
                            </a:rPr>
                            <m:t>𝜃</m:t>
                          </m:r>
                        </m:sub>
                      </m:sSub>
                    </m:oMath>
                  </m:oMathPara>
                </a14:m>
                <a:endParaRPr lang="en-US" sz="2400" dirty="0">
                  <a:latin typeface="Book Antiqua" panose="02040602050305030304" pitchFamily="18" charset="0"/>
                </a:endParaRPr>
              </a:p>
            </p:txBody>
          </p:sp>
        </mc:Choice>
        <mc:Fallback xmlns="">
          <p:sp>
            <p:nvSpPr>
              <p:cNvPr id="8" name="Trapezium 7">
                <a:extLst>
                  <a:ext uri="{FF2B5EF4-FFF2-40B4-BE49-F238E27FC236}">
                    <a16:creationId xmlns:a16="http://schemas.microsoft.com/office/drawing/2014/main" id="{38B719C5-139D-7419-333F-38306241D18C}"/>
                  </a:ext>
                </a:extLst>
              </p:cNvPr>
              <p:cNvSpPr>
                <a:spLocks noRot="1" noChangeAspect="1" noMove="1" noResize="1" noEditPoints="1" noAdjustHandles="1" noChangeArrowheads="1" noChangeShapeType="1" noTextEdit="1"/>
              </p:cNvSpPr>
              <p:nvPr/>
            </p:nvSpPr>
            <p:spPr>
              <a:xfrm rot="16200000">
                <a:off x="7060736" y="2198312"/>
                <a:ext cx="1988188" cy="2013360"/>
              </a:xfrm>
              <a:prstGeom prst="trapezoid">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BA3302F-6997-AC23-EC56-19DE41643C91}"/>
                  </a:ext>
                </a:extLst>
              </p:cNvPr>
              <p:cNvSpPr/>
              <p:nvPr/>
            </p:nvSpPr>
            <p:spPr>
              <a:xfrm>
                <a:off x="9307147" y="2210898"/>
                <a:ext cx="763200" cy="198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oMath>
                  </m:oMathPara>
                </a14:m>
                <a:endParaRPr lang="en-US" dirty="0">
                  <a:latin typeface="Book Antiqua" panose="02040602050305030304" pitchFamily="18" charset="0"/>
                </a:endParaRPr>
              </a:p>
            </p:txBody>
          </p:sp>
        </mc:Choice>
        <mc:Fallback xmlns="">
          <p:sp>
            <p:nvSpPr>
              <p:cNvPr id="9" name="Rectangle 8">
                <a:extLst>
                  <a:ext uri="{FF2B5EF4-FFF2-40B4-BE49-F238E27FC236}">
                    <a16:creationId xmlns:a16="http://schemas.microsoft.com/office/drawing/2014/main" id="{8BA3302F-6997-AC23-EC56-19DE41643C91}"/>
                  </a:ext>
                </a:extLst>
              </p:cNvPr>
              <p:cNvSpPr>
                <a:spLocks noRot="1" noChangeAspect="1" noMove="1" noResize="1" noEditPoints="1" noAdjustHandles="1" noChangeArrowheads="1" noChangeShapeType="1" noTextEdit="1"/>
              </p:cNvSpPr>
              <p:nvPr/>
            </p:nvSpPr>
            <p:spPr>
              <a:xfrm>
                <a:off x="9307147" y="2210898"/>
                <a:ext cx="763200" cy="198360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F3F105B-317E-1458-1519-FB080E03C9DF}"/>
                  </a:ext>
                </a:extLst>
              </p:cNvPr>
              <p:cNvSpPr/>
              <p:nvPr/>
            </p:nvSpPr>
            <p:spPr>
              <a:xfrm>
                <a:off x="6022161" y="2701651"/>
                <a:ext cx="347614" cy="1006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3200" b="0" i="1" smtClean="0">
                          <a:latin typeface="Cambria Math" panose="02040503050406030204" pitchFamily="18" charset="0"/>
                        </a:rPr>
                        <m:t>𝑧</m:t>
                      </m:r>
                    </m:oMath>
                  </m:oMathPara>
                </a14:m>
                <a:endParaRPr lang="en-US" sz="3200" dirty="0">
                  <a:latin typeface="Book Antiqua" panose="02040602050305030304" pitchFamily="18" charset="0"/>
                </a:endParaRPr>
              </a:p>
            </p:txBody>
          </p:sp>
        </mc:Choice>
        <mc:Fallback xmlns="">
          <p:sp>
            <p:nvSpPr>
              <p:cNvPr id="10" name="Rectangle 9">
                <a:extLst>
                  <a:ext uri="{FF2B5EF4-FFF2-40B4-BE49-F238E27FC236}">
                    <a16:creationId xmlns:a16="http://schemas.microsoft.com/office/drawing/2014/main" id="{DF3F105B-317E-1458-1519-FB080E03C9DF}"/>
                  </a:ext>
                </a:extLst>
              </p:cNvPr>
              <p:cNvSpPr>
                <a:spLocks noRot="1" noChangeAspect="1" noMove="1" noResize="1" noEditPoints="1" noAdjustHandles="1" noChangeArrowheads="1" noChangeShapeType="1" noTextEdit="1"/>
              </p:cNvSpPr>
              <p:nvPr/>
            </p:nvSpPr>
            <p:spPr>
              <a:xfrm>
                <a:off x="6022161" y="2701651"/>
                <a:ext cx="347614" cy="1006680"/>
              </a:xfrm>
              <a:prstGeom prst="rect">
                <a:avLst/>
              </a:prstGeom>
              <a:blipFill>
                <a:blip r:embed="rId6"/>
                <a:stretch>
                  <a:fillRect l="-20690"/>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A39DB7E3-C9E1-8822-D5C5-B096836040D0}"/>
              </a:ext>
            </a:extLst>
          </p:cNvPr>
          <p:cNvCxnSpPr>
            <a:cxnSpLocks/>
            <a:stCxn id="7" idx="3"/>
            <a:endCxn id="6" idx="2"/>
          </p:cNvCxnSpPr>
          <p:nvPr/>
        </p:nvCxnSpPr>
        <p:spPr>
          <a:xfrm>
            <a:off x="3151275" y="3194702"/>
            <a:ext cx="321765" cy="102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F34FC0ED-0616-8AB7-9B42-94C85763433C}"/>
              </a:ext>
            </a:extLst>
          </p:cNvPr>
          <p:cNvCxnSpPr>
            <a:cxnSpLocks/>
            <a:stCxn id="8" idx="2"/>
            <a:endCxn id="9" idx="1"/>
          </p:cNvCxnSpPr>
          <p:nvPr/>
        </p:nvCxnSpPr>
        <p:spPr>
          <a:xfrm flipV="1">
            <a:off x="9061510" y="3202698"/>
            <a:ext cx="245637" cy="22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DEBEF9D-C53D-5DBB-859B-1E7BD210FEB7}"/>
              </a:ext>
            </a:extLst>
          </p:cNvPr>
          <p:cNvCxnSpPr>
            <a:cxnSpLocks/>
            <a:stCxn id="6" idx="0"/>
            <a:endCxn id="10" idx="1"/>
          </p:cNvCxnSpPr>
          <p:nvPr/>
        </p:nvCxnSpPr>
        <p:spPr>
          <a:xfrm flipV="1">
            <a:off x="5486400" y="3204991"/>
            <a:ext cx="535761"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4E834DF-E687-42ED-91D5-AF8CD54665D8}"/>
              </a:ext>
            </a:extLst>
          </p:cNvPr>
          <p:cNvCxnSpPr>
            <a:cxnSpLocks/>
            <a:stCxn id="10" idx="3"/>
            <a:endCxn id="8" idx="0"/>
          </p:cNvCxnSpPr>
          <p:nvPr/>
        </p:nvCxnSpPr>
        <p:spPr>
          <a:xfrm>
            <a:off x="6369775" y="3204991"/>
            <a:ext cx="67837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9AB9D658-12DC-BB48-80AE-54B933DC5A6C}"/>
              </a:ext>
            </a:extLst>
          </p:cNvPr>
          <p:cNvSpPr/>
          <p:nvPr/>
        </p:nvSpPr>
        <p:spPr>
          <a:xfrm>
            <a:off x="2388075" y="1530403"/>
            <a:ext cx="763200" cy="5544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Input</a:t>
            </a:r>
          </a:p>
        </p:txBody>
      </p:sp>
      <p:sp>
        <p:nvSpPr>
          <p:cNvPr id="16" name="Rectangle 15">
            <a:extLst>
              <a:ext uri="{FF2B5EF4-FFF2-40B4-BE49-F238E27FC236}">
                <a16:creationId xmlns:a16="http://schemas.microsoft.com/office/drawing/2014/main" id="{4A3BDA08-5EB0-C2A5-CD44-D12CA8A45C6A}"/>
              </a:ext>
            </a:extLst>
          </p:cNvPr>
          <p:cNvSpPr/>
          <p:nvPr/>
        </p:nvSpPr>
        <p:spPr>
          <a:xfrm>
            <a:off x="8757726" y="1527684"/>
            <a:ext cx="1862039" cy="5544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Reconstructed Input</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010F133-5D22-F609-21D6-3353E4BF16C4}"/>
                  </a:ext>
                </a:extLst>
              </p:cNvPr>
              <p:cNvSpPr/>
              <p:nvPr/>
            </p:nvSpPr>
            <p:spPr>
              <a:xfrm>
                <a:off x="4876321" y="1465641"/>
                <a:ext cx="2639294" cy="678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Ideally, they are identical </a:t>
                </a:r>
                <a14:m>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oMath>
                </a14:m>
                <a:endParaRPr lang="en-US" dirty="0">
                  <a:latin typeface="Book Antiqua" panose="02040602050305030304" pitchFamily="18" charset="0"/>
                </a:endParaRPr>
              </a:p>
            </p:txBody>
          </p:sp>
        </mc:Choice>
        <mc:Fallback xmlns="">
          <p:sp>
            <p:nvSpPr>
              <p:cNvPr id="19" name="Rectangle 18">
                <a:extLst>
                  <a:ext uri="{FF2B5EF4-FFF2-40B4-BE49-F238E27FC236}">
                    <a16:creationId xmlns:a16="http://schemas.microsoft.com/office/drawing/2014/main" id="{E010F133-5D22-F609-21D6-3353E4BF16C4}"/>
                  </a:ext>
                </a:extLst>
              </p:cNvPr>
              <p:cNvSpPr>
                <a:spLocks noRot="1" noChangeAspect="1" noMove="1" noResize="1" noEditPoints="1" noAdjustHandles="1" noChangeArrowheads="1" noChangeShapeType="1" noTextEdit="1"/>
              </p:cNvSpPr>
              <p:nvPr/>
            </p:nvSpPr>
            <p:spPr>
              <a:xfrm>
                <a:off x="4876321" y="1465641"/>
                <a:ext cx="2639294" cy="678498"/>
              </a:xfrm>
              <a:prstGeom prst="rect">
                <a:avLst/>
              </a:prstGeom>
              <a:blipFill>
                <a:blip r:embed="rId8"/>
                <a:stretch>
                  <a:fillRect b="-8929"/>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E0AB85E9-7DCB-7C91-15DB-025FADB3353E}"/>
              </a:ext>
            </a:extLst>
          </p:cNvPr>
          <p:cNvCxnSpPr>
            <a:stCxn id="19" idx="1"/>
            <a:endCxn id="15" idx="3"/>
          </p:cNvCxnSpPr>
          <p:nvPr/>
        </p:nvCxnSpPr>
        <p:spPr>
          <a:xfrm flipH="1">
            <a:off x="3151275" y="1804890"/>
            <a:ext cx="1725046" cy="2719"/>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CC9FFAF-BF66-51AF-8782-D8B35DADDFA9}"/>
              </a:ext>
            </a:extLst>
          </p:cNvPr>
          <p:cNvCxnSpPr>
            <a:cxnSpLocks/>
            <a:stCxn id="19" idx="3"/>
            <a:endCxn id="16" idx="1"/>
          </p:cNvCxnSpPr>
          <p:nvPr/>
        </p:nvCxnSpPr>
        <p:spPr>
          <a:xfrm>
            <a:off x="7515615" y="1804890"/>
            <a:ext cx="1242111" cy="0"/>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9993C12-CDAC-426D-5544-F514F702A54B}"/>
                  </a:ext>
                </a:extLst>
              </p:cNvPr>
              <p:cNvSpPr txBox="1"/>
              <p:nvPr/>
            </p:nvSpPr>
            <p:spPr>
              <a:xfrm>
                <a:off x="915098" y="5247354"/>
                <a:ext cx="10561739" cy="1272080"/>
              </a:xfrm>
              <a:prstGeom prst="rect">
                <a:avLst/>
              </a:prstGeom>
              <a:noFill/>
            </p:spPr>
            <p:txBody>
              <a:bodyPr wrap="square">
                <a:spAutoFit/>
              </a:bodyPr>
              <a:lstStyle/>
              <a:p>
                <a:r>
                  <a:rPr lang="en-AU" sz="2000" dirty="0">
                    <a:latin typeface="Book Antiqua" panose="02040602050305030304" pitchFamily="18" charset="0"/>
                  </a:rPr>
                  <a:t>Cost function: </a:t>
                </a:r>
                <a:endParaRPr lang="en-AU" sz="2000" i="1" dirty="0">
                  <a:latin typeface="Book Antiqua" panose="020406020503050303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ea typeface="Cambria Math" panose="02040503050406030204" pitchFamily="18" charset="0"/>
                        </a:rPr>
                        <m:t>ℒ</m:t>
                      </m:r>
                      <m:d>
                        <m:dPr>
                          <m:ctrlPr>
                            <a:rPr lang="en-AU" sz="2000" i="1">
                              <a:latin typeface="Cambria Math" panose="02040503050406030204" pitchFamily="18" charset="0"/>
                              <a:ea typeface="Cambria Math" panose="02040503050406030204" pitchFamily="18" charset="0"/>
                            </a:rPr>
                          </m:ctrlPr>
                        </m:dPr>
                        <m:e>
                          <m:r>
                            <m:rPr>
                              <m:sty m:val="p"/>
                            </m:rPr>
                            <a:rPr lang="el-GR" sz="2000" i="1">
                              <a:latin typeface="Cambria Math" panose="02040503050406030204" pitchFamily="18" charset="0"/>
                              <a:ea typeface="Cambria Math" panose="02040503050406030204" pitchFamily="18" charset="0"/>
                            </a:rPr>
                            <m:t>θ</m:t>
                          </m:r>
                          <m:r>
                            <a:rPr lang="en-AU" sz="2000">
                              <a:latin typeface="Cambria Math" panose="02040503050406030204" pitchFamily="18" charset="0"/>
                              <a:ea typeface="Cambria Math" panose="02040503050406030204" pitchFamily="18" charset="0"/>
                            </a:rPr>
                            <m:t>,</m:t>
                          </m:r>
                          <m:r>
                            <m:rPr>
                              <m:sty m:val="p"/>
                            </m:rPr>
                            <a:rPr lang="el-GR" sz="2000" i="1">
                              <a:latin typeface="Cambria Math" panose="02040503050406030204" pitchFamily="18" charset="0"/>
                              <a:ea typeface="Cambria Math" panose="02040503050406030204" pitchFamily="18" charset="0"/>
                            </a:rPr>
                            <m:t>ϕ</m:t>
                          </m:r>
                        </m:e>
                      </m:d>
                      <m:r>
                        <a:rPr lang="en-AU" sz="2000" b="0" i="0"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𝑛</m:t>
                          </m:r>
                        </m:den>
                      </m:f>
                      <m:nary>
                        <m:naryPr>
                          <m:chr m:val="∑"/>
                          <m:ctrlPr>
                            <a:rPr lang="en-AU" sz="2000" i="1">
                              <a:latin typeface="Cambria Math" panose="02040503050406030204" pitchFamily="18" charset="0"/>
                              <a:ea typeface="Cambria Math" panose="02040503050406030204" pitchFamily="18" charset="0"/>
                            </a:rPr>
                          </m:ctrlPr>
                        </m:naryPr>
                        <m:sub>
                          <m:r>
                            <m:rPr>
                              <m:brk m:alnAt="23"/>
                            </m:rPr>
                            <a:rPr lang="en-AU" sz="2000" i="1">
                              <a:latin typeface="Cambria Math" panose="02040503050406030204" pitchFamily="18" charset="0"/>
                              <a:ea typeface="Cambria Math" panose="02040503050406030204" pitchFamily="18" charset="0"/>
                            </a:rPr>
                            <m:t>𝑖</m:t>
                          </m:r>
                          <m:r>
                            <a:rPr lang="en-AU" sz="2000" i="1">
                              <a:latin typeface="Cambria Math" panose="02040503050406030204" pitchFamily="18" charset="0"/>
                              <a:ea typeface="Cambria Math" panose="02040503050406030204" pitchFamily="18" charset="0"/>
                            </a:rPr>
                            <m:t>=0</m:t>
                          </m:r>
                        </m:sub>
                        <m:sup>
                          <m:r>
                            <a:rPr lang="en-AU" sz="2000" b="0" i="1" smtClean="0">
                              <a:latin typeface="Cambria Math" panose="02040503050406030204" pitchFamily="18" charset="0"/>
                              <a:ea typeface="Cambria Math" panose="02040503050406030204" pitchFamily="18" charset="0"/>
                            </a:rPr>
                            <m:t>𝑛</m:t>
                          </m:r>
                        </m:sup>
                        <m:e>
                          <m:sSup>
                            <m:sSupPr>
                              <m:ctrlPr>
                                <a:rPr lang="en-AU" sz="2000" i="1" smtClean="0">
                                  <a:latin typeface="Cambria Math" panose="02040503050406030204" pitchFamily="18" charset="0"/>
                                  <a:ea typeface="Cambria Math" panose="02040503050406030204" pitchFamily="18" charset="0"/>
                                </a:rPr>
                              </m:ctrlPr>
                            </m:sSupPr>
                            <m:e>
                              <m:d>
                                <m:dPr>
                                  <m:ctrlPr>
                                    <a:rPr lang="en-AU" sz="2000" i="1" smtClean="0">
                                      <a:latin typeface="Cambria Math" panose="02040503050406030204" pitchFamily="18" charset="0"/>
                                      <a:ea typeface="Cambria Math" panose="02040503050406030204" pitchFamily="18" charset="0"/>
                                    </a:rPr>
                                  </m:ctrlPr>
                                </m:dPr>
                                <m:e>
                                  <m:sSup>
                                    <m:sSupPr>
                                      <m:ctrlPr>
                                        <a:rPr lang="en-AU" sz="200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𝑥</m:t>
                                      </m:r>
                                    </m:e>
                                    <m:sup>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𝑖</m:t>
                                      </m:r>
                                      <m:r>
                                        <a:rPr lang="en-AU" sz="2000" b="0" i="1" smtClean="0">
                                          <a:latin typeface="Cambria Math" panose="02040503050406030204" pitchFamily="18" charset="0"/>
                                          <a:ea typeface="Cambria Math" panose="02040503050406030204" pitchFamily="18" charset="0"/>
                                        </a:rPr>
                                        <m:t>)</m:t>
                                      </m:r>
                                    </m:sup>
                                  </m:sSup>
                                  <m:r>
                                    <a:rPr lang="en-AU"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𝜃</m:t>
                                      </m:r>
                                    </m:sub>
                                  </m:sSub>
                                  <m:r>
                                    <m:rPr>
                                      <m:nor/>
                                    </m:rPr>
                                    <a:rPr lang="en-US" sz="2000" dirty="0">
                                      <a:latin typeface="Book Antiqua" panose="02040602050305030304" pitchFamily="18" charset="0"/>
                                    </a:rPr>
                                    <m:t> </m:t>
                                  </m:r>
                                  <m:r>
                                    <a:rPr lang="en-AU" sz="2000" b="0" i="1" dirty="0" smtClean="0">
                                      <a:latin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𝑔</m:t>
                                      </m:r>
                                    </m:e>
                                    <m:sub>
                                      <m:r>
                                        <a:rPr lang="en-US" sz="2000" i="1">
                                          <a:latin typeface="Cambria Math" panose="02040503050406030204" pitchFamily="18" charset="0"/>
                                          <a:ea typeface="Cambria Math" panose="02040503050406030204" pitchFamily="18" charset="0"/>
                                        </a:rPr>
                                        <m:t>𝜙</m:t>
                                      </m:r>
                                    </m:sub>
                                  </m:sSub>
                                  <m:r>
                                    <m:rPr>
                                      <m:nor/>
                                    </m:rPr>
                                    <a:rPr lang="en-US" sz="2000" dirty="0">
                                      <a:latin typeface="Book Antiqua" panose="02040602050305030304" pitchFamily="18" charset="0"/>
                                    </a:rPr>
                                    <m:t> </m:t>
                                  </m:r>
                                  <m:d>
                                    <m:dPr>
                                      <m:ctrlPr>
                                        <a:rPr lang="en-AU" sz="2000" b="0" i="1" dirty="0" smtClean="0">
                                          <a:latin typeface="Cambria Math" panose="02040503050406030204" pitchFamily="18" charset="0"/>
                                        </a:rPr>
                                      </m:ctrlPr>
                                    </m:dPr>
                                    <m:e>
                                      <m:sSup>
                                        <m:sSupPr>
                                          <m:ctrlPr>
                                            <a:rPr lang="en-AU" sz="2000" i="1">
                                              <a:latin typeface="Cambria Math" panose="02040503050406030204" pitchFamily="18" charset="0"/>
                                              <a:ea typeface="Cambria Math" panose="02040503050406030204" pitchFamily="18" charset="0"/>
                                            </a:rPr>
                                          </m:ctrlPr>
                                        </m:sSupPr>
                                        <m:e>
                                          <m:r>
                                            <a:rPr lang="en-AU" sz="2000" i="1">
                                              <a:latin typeface="Cambria Math" panose="02040503050406030204" pitchFamily="18" charset="0"/>
                                              <a:ea typeface="Cambria Math" panose="02040503050406030204" pitchFamily="18" charset="0"/>
                                            </a:rPr>
                                            <m:t>𝑥</m:t>
                                          </m:r>
                                        </m:e>
                                        <m:sup>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𝑖</m:t>
                                          </m:r>
                                          <m:r>
                                            <a:rPr lang="en-AU" sz="2000" i="1">
                                              <a:latin typeface="Cambria Math" panose="02040503050406030204" pitchFamily="18" charset="0"/>
                                              <a:ea typeface="Cambria Math" panose="02040503050406030204" pitchFamily="18" charset="0"/>
                                            </a:rPr>
                                            <m:t>)</m:t>
                                          </m:r>
                                        </m:sup>
                                      </m:sSup>
                                    </m:e>
                                  </m:d>
                                  <m:r>
                                    <a:rPr lang="en-AU" sz="2000" b="0" i="1" dirty="0" smtClean="0">
                                      <a:latin typeface="Cambria Math" panose="02040503050406030204" pitchFamily="18" charset="0"/>
                                    </a:rPr>
                                    <m:t>)</m:t>
                                  </m:r>
                                </m:e>
                              </m:d>
                            </m:e>
                            <m:sup>
                              <m:r>
                                <a:rPr lang="en-AU" sz="2000" b="0" i="1" smtClean="0">
                                  <a:latin typeface="Cambria Math" panose="02040503050406030204" pitchFamily="18" charset="0"/>
                                  <a:ea typeface="Cambria Math" panose="02040503050406030204" pitchFamily="18" charset="0"/>
                                </a:rPr>
                                <m:t>2</m:t>
                              </m:r>
                            </m:sup>
                          </m:sSup>
                        </m:e>
                      </m:nary>
                      <m:r>
                        <a:rPr lang="en-AU" sz="2000" b="0" i="1" smtClean="0">
                          <a:latin typeface="Cambria Math" panose="02040503050406030204" pitchFamily="18" charset="0"/>
                          <a:ea typeface="Cambria Math" panose="02040503050406030204" pitchFamily="18" charset="0"/>
                        </a:rPr>
                        <m:t> </m:t>
                      </m:r>
                    </m:oMath>
                  </m:oMathPara>
                </a14:m>
                <a:endParaRPr lang="en-US" sz="2000" dirty="0">
                  <a:latin typeface="Book Antiqua" panose="02040602050305030304" pitchFamily="18" charset="0"/>
                </a:endParaRPr>
              </a:p>
            </p:txBody>
          </p:sp>
        </mc:Choice>
        <mc:Fallback xmlns="">
          <p:sp>
            <p:nvSpPr>
              <p:cNvPr id="26" name="TextBox 25">
                <a:extLst>
                  <a:ext uri="{FF2B5EF4-FFF2-40B4-BE49-F238E27FC236}">
                    <a16:creationId xmlns:a16="http://schemas.microsoft.com/office/drawing/2014/main" id="{09993C12-CDAC-426D-5544-F514F702A54B}"/>
                  </a:ext>
                </a:extLst>
              </p:cNvPr>
              <p:cNvSpPr txBox="1">
                <a:spLocks noRot="1" noChangeAspect="1" noMove="1" noResize="1" noEditPoints="1" noAdjustHandles="1" noChangeArrowheads="1" noChangeShapeType="1" noTextEdit="1"/>
              </p:cNvSpPr>
              <p:nvPr/>
            </p:nvSpPr>
            <p:spPr>
              <a:xfrm>
                <a:off x="915098" y="5247354"/>
                <a:ext cx="10561739" cy="1272080"/>
              </a:xfrm>
              <a:prstGeom prst="rect">
                <a:avLst/>
              </a:prstGeom>
              <a:blipFill>
                <a:blip r:embed="rId9"/>
                <a:stretch>
                  <a:fillRect l="-601" t="-52475" b="-111881"/>
                </a:stretch>
              </a:blipFill>
            </p:spPr>
            <p:txBody>
              <a:bodyPr/>
              <a:lstStyle/>
              <a:p>
                <a:r>
                  <a:rPr lang="en-US">
                    <a:noFill/>
                  </a:rPr>
                  <a:t> </a:t>
                </a:r>
              </a:p>
            </p:txBody>
          </p:sp>
        </mc:Fallback>
      </mc:AlternateContent>
      <p:sp>
        <p:nvSpPr>
          <p:cNvPr id="28" name="Up Arrow Callout 27">
            <a:extLst>
              <a:ext uri="{FF2B5EF4-FFF2-40B4-BE49-F238E27FC236}">
                <a16:creationId xmlns:a16="http://schemas.microsoft.com/office/drawing/2014/main" id="{04338A14-1777-B5C4-9C59-061E7AA5C70F}"/>
              </a:ext>
            </a:extLst>
          </p:cNvPr>
          <p:cNvSpPr/>
          <p:nvPr/>
        </p:nvSpPr>
        <p:spPr>
          <a:xfrm>
            <a:off x="4828561" y="3730836"/>
            <a:ext cx="2734811" cy="998675"/>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Book Antiqua" panose="02040602050305030304" pitchFamily="18" charset="0"/>
              </a:rPr>
              <a:t>A compressed low dimensional representation of the input</a:t>
            </a:r>
          </a:p>
        </p:txBody>
      </p:sp>
      <p:sp>
        <p:nvSpPr>
          <p:cNvPr id="29" name="TextBox 28">
            <a:extLst>
              <a:ext uri="{FF2B5EF4-FFF2-40B4-BE49-F238E27FC236}">
                <a16:creationId xmlns:a16="http://schemas.microsoft.com/office/drawing/2014/main" id="{F5D062D7-27D3-B10F-76C2-439EAB1725A1}"/>
              </a:ext>
            </a:extLst>
          </p:cNvPr>
          <p:cNvSpPr txBox="1"/>
          <p:nvPr/>
        </p:nvSpPr>
        <p:spPr>
          <a:xfrm>
            <a:off x="5563453" y="2326185"/>
            <a:ext cx="1321196" cy="369332"/>
          </a:xfrm>
          <a:prstGeom prst="rect">
            <a:avLst/>
          </a:prstGeom>
          <a:noFill/>
        </p:spPr>
        <p:txBody>
          <a:bodyPr wrap="none" rtlCol="0">
            <a:spAutoFit/>
          </a:bodyPr>
          <a:lstStyle/>
          <a:p>
            <a:r>
              <a:rPr lang="en-US" dirty="0">
                <a:solidFill>
                  <a:srgbClr val="FF0000"/>
                </a:solidFill>
                <a:latin typeface="Book Antiqua" panose="02040602050305030304" pitchFamily="18" charset="0"/>
              </a:rPr>
              <a:t>Bottleneck!</a:t>
            </a:r>
          </a:p>
        </p:txBody>
      </p:sp>
      <p:pic>
        <p:nvPicPr>
          <p:cNvPr id="3" name="Picture 2" descr="Tom Cruise - Movies, Spouses &amp; Kids">
            <a:extLst>
              <a:ext uri="{FF2B5EF4-FFF2-40B4-BE49-F238E27FC236}">
                <a16:creationId xmlns:a16="http://schemas.microsoft.com/office/drawing/2014/main" id="{80748363-D64D-71F8-B9CD-C8EF48974524}"/>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366426" y="4344334"/>
            <a:ext cx="794546" cy="5959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Tom Cruise - Movies, Spouses &amp; Kids">
            <a:extLst>
              <a:ext uri="{FF2B5EF4-FFF2-40B4-BE49-F238E27FC236}">
                <a16:creationId xmlns:a16="http://schemas.microsoft.com/office/drawing/2014/main" id="{CC256BC3-5FDD-1E5A-C2D9-ED535E43810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291472" y="4344334"/>
            <a:ext cx="794546" cy="59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10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AA8927-C8C7-8FC9-893B-1A87CF27CBAE}"/>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9AA49C-C79A-B235-DE69-15A95C7C123C}"/>
                  </a:ext>
                </a:extLst>
              </p:cNvPr>
              <p:cNvSpPr>
                <a:spLocks noGrp="1"/>
              </p:cNvSpPr>
              <p:nvPr>
                <p:ph sz="quarter" idx="12"/>
              </p:nvPr>
            </p:nvSpPr>
            <p:spPr/>
            <p:txBody>
              <a:bodyPr>
                <a:normAutofit/>
              </a:bodyPr>
              <a:lstStyle/>
              <a:p>
                <a:r>
                  <a:rPr lang="en-US" sz="2000" dirty="0"/>
                  <a:t>Rearranging the equation, we obtain:</a:t>
                </a:r>
              </a:p>
              <a:p>
                <a:pPr marL="0" indent="0">
                  <a:buNone/>
                </a:pPr>
                <a14:m>
                  <m:oMathPara xmlns:m="http://schemas.openxmlformats.org/officeDocument/2006/math">
                    <m:oMathParaPr>
                      <m:jc m:val="centerGroup"/>
                    </m:oMathParaPr>
                    <m:oMath xmlns:m="http://schemas.openxmlformats.org/officeDocument/2006/math">
                      <m:sSub>
                        <m:sSubPr>
                          <m:ctrlPr>
                            <a:rPr lang="en-AU" sz="2000" i="1" dirty="0" smtClean="0">
                              <a:latin typeface="Cambria Math" panose="02040503050406030204" pitchFamily="18" charset="0"/>
                            </a:rPr>
                          </m:ctrlPr>
                        </m:sSubPr>
                        <m:e>
                          <m:r>
                            <a:rPr lang="en-AU" sz="2000" i="1" dirty="0">
                              <a:latin typeface="Cambria Math" panose="02040503050406030204" pitchFamily="18" charset="0"/>
                            </a:rPr>
                            <m:t>𝐷</m:t>
                          </m:r>
                        </m:e>
                        <m:sub>
                          <m:r>
                            <a:rPr lang="en-AU" sz="2000" i="1" dirty="0">
                              <a:latin typeface="Cambria Math" panose="02040503050406030204" pitchFamily="18" charset="0"/>
                            </a:rPr>
                            <m:t>𝐾𝐿</m:t>
                          </m:r>
                        </m:sub>
                      </m:sSub>
                      <m:d>
                        <m:dPr>
                          <m:ctrlPr>
                            <a:rPr lang="en-AU" sz="2000" i="1" dirty="0">
                              <a:latin typeface="Cambria Math" panose="02040503050406030204" pitchFamily="18" charset="0"/>
                            </a:rPr>
                          </m:ctrlPr>
                        </m:dPr>
                        <m:e>
                          <m:sSub>
                            <m:sSubPr>
                              <m:ctrlPr>
                                <a:rPr lang="en-US" sz="2000" i="1">
                                  <a:latin typeface="Cambria Math" panose="02040503050406030204" pitchFamily="18" charset="0"/>
                                </a:rPr>
                              </m:ctrlPr>
                            </m:sSubPr>
                            <m:e>
                              <m:r>
                                <a:rPr lang="en-AU" sz="2000" i="1">
                                  <a:latin typeface="Cambria Math" panose="02040503050406030204" pitchFamily="18" charset="0"/>
                                </a:rPr>
                                <m:t>𝑞</m:t>
                              </m:r>
                            </m:e>
                            <m:sub>
                              <m:r>
                                <a:rPr lang="en-US" sz="2000" i="1">
                                  <a:latin typeface="Cambria Math" panose="02040503050406030204" pitchFamily="18" charset="0"/>
                                  <a:ea typeface="Cambria Math" panose="02040503050406030204" pitchFamily="18" charset="0"/>
                                </a:rPr>
                                <m:t>𝜙</m:t>
                              </m:r>
                            </m:sub>
                          </m:sSub>
                          <m:r>
                            <a:rPr lang="en-AU" sz="2000" i="1">
                              <a:latin typeface="Cambria Math" panose="02040503050406030204" pitchFamily="18" charset="0"/>
                            </a:rPr>
                            <m:t>(</m:t>
                          </m:r>
                          <m:r>
                            <a:rPr lang="en-AU" sz="2000" i="1">
                              <a:latin typeface="Cambria Math" panose="02040503050406030204" pitchFamily="18" charset="0"/>
                            </a:rPr>
                            <m:t>𝑧</m:t>
                          </m:r>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r>
                            <a:rPr lang="en-AU" sz="2000" i="1">
                              <a:latin typeface="Cambria Math" panose="02040503050406030204" pitchFamily="18" charset="0"/>
                            </a:rPr>
                            <m:t>(</m:t>
                          </m:r>
                          <m:r>
                            <a:rPr lang="en-AU" sz="2000" i="1">
                              <a:latin typeface="Cambria Math" panose="02040503050406030204" pitchFamily="18" charset="0"/>
                            </a:rPr>
                            <m:t>𝑧</m:t>
                          </m:r>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e>
                      </m:d>
                      <m:r>
                        <a:rPr lang="en-AU" sz="2000" b="0" i="1" smtClean="0">
                          <a:latin typeface="Cambria Math" panose="02040503050406030204" pitchFamily="18" charset="0"/>
                        </a:rPr>
                        <m:t>−</m:t>
                      </m:r>
                      <m:r>
                        <m:rPr>
                          <m:sty m:val="p"/>
                        </m:rPr>
                        <a:rPr lang="en-AU" sz="2000">
                          <a:latin typeface="Cambria Math" panose="02040503050406030204" pitchFamily="18" charset="0"/>
                        </a:rPr>
                        <m:t>log</m:t>
                      </m:r>
                      <m:d>
                        <m:dPr>
                          <m:ctrlPr>
                            <a:rPr lang="en-AU" sz="2000" i="1">
                              <a:latin typeface="Cambria Math" panose="02040503050406030204" pitchFamily="18" charset="0"/>
                            </a:rPr>
                          </m:ctrlPr>
                        </m:dPr>
                        <m:e>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𝑥</m:t>
                              </m:r>
                            </m:e>
                          </m:d>
                        </m:e>
                      </m:d>
                      <m:r>
                        <m:rPr>
                          <m:aln/>
                        </m:rPr>
                        <a:rPr lang="en-AU" sz="2000" b="0" i="1" smtClean="0">
                          <a:latin typeface="Cambria Math" panose="02040503050406030204" pitchFamily="18" charset="0"/>
                        </a:rPr>
                        <m:t>=</m:t>
                      </m:r>
                      <m:r>
                        <a:rPr lang="en-AU" sz="2000" b="0" i="1" smtClean="0">
                          <a:latin typeface="Cambria Math" panose="02040503050406030204" pitchFamily="18" charset="0"/>
                        </a:rPr>
                        <m:t>−</m:t>
                      </m:r>
                      <m:sSub>
                        <m:sSubPr>
                          <m:ctrlPr>
                            <a:rPr lang="en-AU" sz="2000" i="1" smtClean="0">
                              <a:latin typeface="Cambria Math" panose="02040503050406030204" pitchFamily="18" charset="0"/>
                            </a:rPr>
                          </m:ctrlPr>
                        </m:sSubPr>
                        <m:e>
                          <m:r>
                            <a:rPr lang="en-AU" sz="2000" i="1">
                              <a:latin typeface="Cambria Math" panose="02040503050406030204" pitchFamily="18" charset="0"/>
                              <a:ea typeface="Cambria Math" panose="02040503050406030204" pitchFamily="18" charset="0"/>
                            </a:rPr>
                            <m:t>𝔼</m:t>
                          </m:r>
                        </m:e>
                        <m:sub>
                          <m:r>
                            <a:rPr lang="en-AU" sz="2000" b="1" i="1">
                              <a:solidFill>
                                <a:srgbClr val="FF0000"/>
                              </a:solidFill>
                              <a:latin typeface="Cambria Math" panose="02040503050406030204" pitchFamily="18" charset="0"/>
                            </a:rPr>
                            <m:t>𝒛</m:t>
                          </m:r>
                        </m:sub>
                      </m:sSub>
                      <m:d>
                        <m:dPr>
                          <m:begChr m:val="["/>
                          <m:endChr m:val="]"/>
                          <m:ctrlPr>
                            <a:rPr lang="en-AU" sz="2000" i="1" smtClean="0">
                              <a:latin typeface="Cambria Math" panose="02040503050406030204" pitchFamily="18" charset="0"/>
                            </a:rPr>
                          </m:ctrlPr>
                        </m:dPr>
                        <m:e>
                          <m:r>
                            <m:rPr>
                              <m:sty m:val="p"/>
                            </m:rPr>
                            <a:rPr lang="en-AU" sz="2000">
                              <a:latin typeface="Cambria Math" panose="02040503050406030204" pitchFamily="18" charset="0"/>
                            </a:rPr>
                            <m:t>log</m:t>
                          </m:r>
                          <m:d>
                            <m:dPr>
                              <m:ctrlPr>
                                <a:rPr lang="en-AU" sz="2000" i="1">
                                  <a:latin typeface="Cambria Math" panose="02040503050406030204" pitchFamily="18" charset="0"/>
                                </a:rPr>
                              </m:ctrlPr>
                            </m:dPr>
                            <m:e>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e>
                                <m:e>
                                  <m:r>
                                    <a:rPr lang="en-AU" sz="2000" i="1">
                                      <a:latin typeface="Cambria Math" panose="02040503050406030204" pitchFamily="18" charset="0"/>
                                    </a:rPr>
                                    <m:t>𝑧</m:t>
                                  </m:r>
                                </m:e>
                              </m:d>
                            </m:e>
                          </m:d>
                        </m:e>
                      </m:d>
                      <m:r>
                        <a:rPr lang="en-AU" sz="2000" b="0" i="1" smtClean="0">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ea typeface="Cambria Math" panose="02040503050406030204" pitchFamily="18" charset="0"/>
                            </a:rPr>
                            <m:t>𝔼</m:t>
                          </m:r>
                        </m:e>
                        <m:sub>
                          <m:r>
                            <a:rPr lang="en-AU" sz="2000" b="1" i="1">
                              <a:solidFill>
                                <a:srgbClr val="FF0000"/>
                              </a:solidFill>
                              <a:latin typeface="Cambria Math" panose="02040503050406030204" pitchFamily="18" charset="0"/>
                            </a:rPr>
                            <m:t>𝒛</m:t>
                          </m:r>
                        </m:sub>
                      </m:sSub>
                      <m:d>
                        <m:dPr>
                          <m:begChr m:val="["/>
                          <m:endChr m:val="]"/>
                          <m:ctrlPr>
                            <a:rPr lang="en-AU" sz="2000" i="1">
                              <a:latin typeface="Cambria Math" panose="02040503050406030204" pitchFamily="18" charset="0"/>
                            </a:rPr>
                          </m:ctrlPr>
                        </m:dPr>
                        <m:e>
                          <m:r>
                            <m:rPr>
                              <m:sty m:val="p"/>
                            </m:rPr>
                            <a:rPr lang="en-AU" sz="2000">
                              <a:latin typeface="Cambria Math" panose="02040503050406030204" pitchFamily="18" charset="0"/>
                            </a:rPr>
                            <m:t>log</m:t>
                          </m:r>
                          <m:d>
                            <m:dPr>
                              <m:ctrlPr>
                                <a:rPr lang="en-AU" sz="2000" i="1">
                                  <a:latin typeface="Cambria Math" panose="02040503050406030204" pitchFamily="18" charset="0"/>
                                </a:rPr>
                              </m:ctrlPr>
                            </m:dPr>
                            <m:e>
                              <m:sSub>
                                <m:sSubPr>
                                  <m:ctrlPr>
                                    <a:rPr lang="en-US" sz="2000" i="1">
                                      <a:latin typeface="Cambria Math" panose="02040503050406030204" pitchFamily="18" charset="0"/>
                                    </a:rPr>
                                  </m:ctrlPr>
                                </m:sSubPr>
                                <m:e>
                                  <m:r>
                                    <a:rPr lang="en-AU" sz="2000" i="1">
                                      <a:latin typeface="Cambria Math" panose="02040503050406030204" pitchFamily="18" charset="0"/>
                                    </a:rPr>
                                    <m:t>𝑞</m:t>
                                  </m:r>
                                </m:e>
                                <m:sub>
                                  <m:r>
                                    <a:rPr lang="en-US" sz="2000" i="1">
                                      <a:latin typeface="Cambria Math" panose="02040503050406030204" pitchFamily="18" charset="0"/>
                                      <a:ea typeface="Cambria Math" panose="02040503050406030204" pitchFamily="18" charset="0"/>
                                    </a:rPr>
                                    <m:t>𝜙</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e>
                                  <m:r>
                                    <a:rPr lang="en-AU" sz="2000" i="1">
                                      <a:latin typeface="Cambria Math" panose="02040503050406030204" pitchFamily="18" charset="0"/>
                                    </a:rPr>
                                    <m:t>𝑥</m:t>
                                  </m:r>
                                </m:e>
                              </m:d>
                            </m:e>
                          </m:d>
                          <m:r>
                            <a:rPr lang="en-AU" sz="2000" i="1">
                              <a:latin typeface="Cambria Math" panose="02040503050406030204" pitchFamily="18" charset="0"/>
                            </a:rPr>
                            <m:t>−</m:t>
                          </m:r>
                          <m:r>
                            <m:rPr>
                              <m:sty m:val="p"/>
                            </m:rPr>
                            <a:rPr lang="en-AU" sz="2000">
                              <a:latin typeface="Cambria Math" panose="02040503050406030204" pitchFamily="18" charset="0"/>
                            </a:rPr>
                            <m:t>log</m:t>
                          </m:r>
                          <m:d>
                            <m:dPr>
                              <m:ctrlPr>
                                <a:rPr lang="en-AU" sz="2000" i="1">
                                  <a:latin typeface="Cambria Math" panose="02040503050406030204" pitchFamily="18" charset="0"/>
                                </a:rPr>
                              </m:ctrlPr>
                            </m:dPr>
                            <m:e>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d>
                            </m:e>
                          </m:d>
                        </m:e>
                      </m:d>
                    </m:oMath>
                    <m:oMath xmlns:m="http://schemas.openxmlformats.org/officeDocument/2006/math">
                      <m:r>
                        <a:rPr lang="en-AU" sz="2000" i="1">
                          <a:latin typeface="Cambria Math" panose="02040503050406030204" pitchFamily="18" charset="0"/>
                          <a:ea typeface="Cambria Math" panose="02040503050406030204" pitchFamily="18" charset="0"/>
                        </a:rPr>
                        <m:t>ℒ</m:t>
                      </m:r>
                      <m:r>
                        <a:rPr lang="en-AU" sz="2000" b="0" i="0" smtClean="0">
                          <a:latin typeface="Cambria Math" panose="02040503050406030204" pitchFamily="18" charset="0"/>
                        </a:rPr>
                        <m:t>(</m:t>
                      </m:r>
                      <m:r>
                        <m:rPr>
                          <m:sty m:val="p"/>
                        </m:rPr>
                        <a:rPr lang="el-GR" sz="2000" b="0" i="1" smtClean="0">
                          <a:latin typeface="Cambria Math" panose="02040503050406030204" pitchFamily="18" charset="0"/>
                          <a:ea typeface="Cambria Math" panose="02040503050406030204" pitchFamily="18" charset="0"/>
                        </a:rPr>
                        <m:t>θ</m:t>
                      </m:r>
                      <m:r>
                        <a:rPr lang="en-AU" sz="2000" b="0" i="0" smtClean="0">
                          <a:latin typeface="Cambria Math" panose="02040503050406030204" pitchFamily="18" charset="0"/>
                          <a:ea typeface="Cambria Math" panose="02040503050406030204" pitchFamily="18" charset="0"/>
                        </a:rPr>
                        <m:t>,</m:t>
                      </m:r>
                      <m:r>
                        <m:rPr>
                          <m:sty m:val="p"/>
                        </m:rPr>
                        <a:rPr lang="el-GR" sz="2000" b="0" i="1" smtClean="0">
                          <a:latin typeface="Cambria Math" panose="02040503050406030204" pitchFamily="18" charset="0"/>
                          <a:ea typeface="Cambria Math" panose="02040503050406030204" pitchFamily="18" charset="0"/>
                        </a:rPr>
                        <m:t>ϕ</m:t>
                      </m:r>
                      <m:r>
                        <a:rPr lang="en-AU" sz="2000" b="0" i="0" smtClean="0">
                          <a:latin typeface="Cambria Math" panose="02040503050406030204" pitchFamily="18" charset="0"/>
                        </a:rPr>
                        <m:t>)</m:t>
                      </m:r>
                      <m:r>
                        <m:rPr>
                          <m:aln/>
                        </m:rPr>
                        <a:rPr lang="en-AU" sz="2000" b="0" i="1" smtClean="0">
                          <a:latin typeface="Cambria Math" panose="02040503050406030204" pitchFamily="18" charset="0"/>
                        </a:rPr>
                        <m:t>=</m:t>
                      </m:r>
                      <m:r>
                        <a:rPr lang="en-AU" sz="2000" b="0" i="1" smtClean="0">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ea typeface="Cambria Math" panose="02040503050406030204" pitchFamily="18" charset="0"/>
                            </a:rPr>
                            <m:t>𝔼</m:t>
                          </m:r>
                        </m:e>
                        <m:sub>
                          <m:r>
                            <a:rPr lang="en-AU" sz="2000" b="1" i="1">
                              <a:solidFill>
                                <a:srgbClr val="FF0000"/>
                              </a:solidFill>
                              <a:latin typeface="Cambria Math" panose="02040503050406030204" pitchFamily="18" charset="0"/>
                            </a:rPr>
                            <m:t>𝒛</m:t>
                          </m:r>
                        </m:sub>
                      </m:sSub>
                      <m:d>
                        <m:dPr>
                          <m:begChr m:val="["/>
                          <m:endChr m:val="]"/>
                          <m:ctrlPr>
                            <a:rPr lang="en-AU" sz="2000" i="1">
                              <a:latin typeface="Cambria Math" panose="02040503050406030204" pitchFamily="18" charset="0"/>
                            </a:rPr>
                          </m:ctrlPr>
                        </m:dPr>
                        <m:e>
                          <m:r>
                            <m:rPr>
                              <m:sty m:val="p"/>
                            </m:rPr>
                            <a:rPr lang="en-AU" sz="2000">
                              <a:latin typeface="Cambria Math" panose="02040503050406030204" pitchFamily="18" charset="0"/>
                            </a:rPr>
                            <m:t>log</m:t>
                          </m:r>
                          <m:d>
                            <m:dPr>
                              <m:ctrlPr>
                                <a:rPr lang="en-AU" sz="2000" i="1">
                                  <a:latin typeface="Cambria Math" panose="02040503050406030204" pitchFamily="18" charset="0"/>
                                </a:rPr>
                              </m:ctrlPr>
                            </m:dPr>
                            <m:e>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e>
                                <m:e>
                                  <m:r>
                                    <a:rPr lang="en-AU" sz="2000" i="1">
                                      <a:latin typeface="Cambria Math" panose="02040503050406030204" pitchFamily="18" charset="0"/>
                                    </a:rPr>
                                    <m:t>𝑧</m:t>
                                  </m:r>
                                </m:e>
                              </m:d>
                            </m:e>
                          </m:d>
                        </m:e>
                      </m:d>
                      <m:r>
                        <a:rPr lang="en-AU" sz="2000" b="0" i="1" smtClean="0">
                          <a:latin typeface="Cambria Math" panose="02040503050406030204" pitchFamily="18" charset="0"/>
                        </a:rPr>
                        <m:t>+</m:t>
                      </m:r>
                      <m:sSub>
                        <m:sSubPr>
                          <m:ctrlPr>
                            <a:rPr lang="en-AU" sz="2000" i="1">
                              <a:latin typeface="Cambria Math" panose="02040503050406030204" pitchFamily="18" charset="0"/>
                            </a:rPr>
                          </m:ctrlPr>
                        </m:sSubPr>
                        <m:e>
                          <m:r>
                            <a:rPr lang="en-AU" sz="2000" b="0" i="1" smtClean="0">
                              <a:latin typeface="Cambria Math" panose="02040503050406030204" pitchFamily="18" charset="0"/>
                            </a:rPr>
                            <m:t>𝐷</m:t>
                          </m:r>
                        </m:e>
                        <m:sub>
                          <m:r>
                            <a:rPr lang="en-AU" sz="2000" b="1" i="1" smtClean="0">
                              <a:latin typeface="Cambria Math" panose="02040503050406030204" pitchFamily="18" charset="0"/>
                              <a:ea typeface="Cambria Math" panose="02040503050406030204" pitchFamily="18" charset="0"/>
                            </a:rPr>
                            <m:t>𝑲𝑳</m:t>
                          </m:r>
                        </m:sub>
                      </m:sSub>
                      <m:d>
                        <m:dPr>
                          <m:begChr m:val="["/>
                          <m:endChr m:val="]"/>
                          <m:ctrlPr>
                            <a:rPr lang="en-AU" sz="2000" i="1">
                              <a:latin typeface="Cambria Math" panose="02040503050406030204" pitchFamily="18" charset="0"/>
                            </a:rPr>
                          </m:ctrlPr>
                        </m:dPr>
                        <m:e>
                          <m:sSub>
                            <m:sSubPr>
                              <m:ctrlPr>
                                <a:rPr lang="en-US" sz="2000" i="1">
                                  <a:latin typeface="Cambria Math" panose="02040503050406030204" pitchFamily="18" charset="0"/>
                                </a:rPr>
                              </m:ctrlPr>
                            </m:sSubPr>
                            <m:e>
                              <m:r>
                                <a:rPr lang="en-AU" sz="2000" i="1">
                                  <a:latin typeface="Cambria Math" panose="02040503050406030204" pitchFamily="18" charset="0"/>
                                </a:rPr>
                                <m:t>𝑞</m:t>
                              </m:r>
                            </m:e>
                            <m:sub>
                              <m:r>
                                <a:rPr lang="en-US" sz="2000" i="1">
                                  <a:latin typeface="Cambria Math" panose="02040503050406030204" pitchFamily="18" charset="0"/>
                                  <a:ea typeface="Cambria Math" panose="02040503050406030204" pitchFamily="18" charset="0"/>
                                </a:rPr>
                                <m:t>𝜙</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e>
                              <m:r>
                                <a:rPr lang="en-AU"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d>
                        </m:e>
                      </m:d>
                    </m:oMath>
                  </m:oMathPara>
                </a14:m>
                <a:endParaRPr lang="en-US" sz="2000" dirty="0"/>
              </a:p>
              <a:p>
                <a:r>
                  <a:rPr lang="en-US" sz="2000" dirty="0"/>
                  <a:t>This is the VAE loss function, where the first term represents the reconstruction likelihood, and the second term ensures that our learned distributions </a:t>
                </a:r>
                <a14:m>
                  <m:oMath xmlns:m="http://schemas.openxmlformats.org/officeDocument/2006/math">
                    <m:r>
                      <a:rPr lang="en-AU" sz="2000" b="1" i="1" smtClean="0">
                        <a:latin typeface="Cambria Math" panose="02040503050406030204" pitchFamily="18" charset="0"/>
                        <a:ea typeface="Cambria Math" panose="02040503050406030204" pitchFamily="18" charset="0"/>
                      </a:rPr>
                      <m:t>𝒒</m:t>
                    </m:r>
                  </m:oMath>
                </a14:m>
                <a:r>
                  <a:rPr lang="en-US" sz="2000" dirty="0"/>
                  <a:t> is similar to the prior distribution </a:t>
                </a:r>
                <a14:m>
                  <m:oMath xmlns:m="http://schemas.openxmlformats.org/officeDocument/2006/math">
                    <m:r>
                      <a:rPr lang="en-AU" sz="2000" b="1" i="1" smtClean="0">
                        <a:latin typeface="Cambria Math" panose="02040503050406030204" pitchFamily="18" charset="0"/>
                        <a:ea typeface="Cambria Math" panose="02040503050406030204" pitchFamily="18" charset="0"/>
                      </a:rPr>
                      <m:t>𝒑</m:t>
                    </m:r>
                  </m:oMath>
                </a14:m>
                <a:endParaRPr lang="en-US" sz="2000" b="1" dirty="0"/>
              </a:p>
              <a:p>
                <a:r>
                  <a:rPr lang="en-US" sz="2000" dirty="0"/>
                  <a:t>Also, we have:</a:t>
                </a:r>
              </a:p>
              <a:p>
                <a:pPr marL="0" indent="0">
                  <a:buNone/>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ea typeface="Cambria Math" panose="02040503050406030204" pitchFamily="18" charset="0"/>
                        </a:rPr>
                        <m:t>ℒ</m:t>
                      </m:r>
                      <m:r>
                        <a:rPr lang="en-AU" sz="2000" b="0" i="0" smtClean="0">
                          <a:latin typeface="Cambria Math" panose="02040503050406030204" pitchFamily="18" charset="0"/>
                        </a:rPr>
                        <m:t>(</m:t>
                      </m:r>
                      <m:r>
                        <m:rPr>
                          <m:sty m:val="p"/>
                        </m:rPr>
                        <a:rPr lang="el-GR" sz="2000" b="0" i="1" smtClean="0">
                          <a:latin typeface="Cambria Math" panose="02040503050406030204" pitchFamily="18" charset="0"/>
                          <a:ea typeface="Cambria Math" panose="02040503050406030204" pitchFamily="18" charset="0"/>
                        </a:rPr>
                        <m:t>θ</m:t>
                      </m:r>
                      <m:r>
                        <a:rPr lang="en-AU" sz="2000" b="0" i="0" smtClean="0">
                          <a:latin typeface="Cambria Math" panose="02040503050406030204" pitchFamily="18" charset="0"/>
                          <a:ea typeface="Cambria Math" panose="02040503050406030204" pitchFamily="18" charset="0"/>
                        </a:rPr>
                        <m:t>,</m:t>
                      </m:r>
                      <m:r>
                        <m:rPr>
                          <m:sty m:val="p"/>
                        </m:rPr>
                        <a:rPr lang="el-GR" sz="2000" b="0" i="1" smtClean="0">
                          <a:latin typeface="Cambria Math" panose="02040503050406030204" pitchFamily="18" charset="0"/>
                          <a:ea typeface="Cambria Math" panose="02040503050406030204" pitchFamily="18" charset="0"/>
                        </a:rPr>
                        <m:t>ϕ</m:t>
                      </m:r>
                      <m:r>
                        <a:rPr lang="en-AU" sz="2000" b="0" i="0" smtClean="0">
                          <a:latin typeface="Cambria Math" panose="02040503050406030204" pitchFamily="18" charset="0"/>
                        </a:rPr>
                        <m:t>)</m:t>
                      </m:r>
                      <m:r>
                        <m:rPr>
                          <m:aln/>
                        </m:rPr>
                        <a:rPr lang="en-AU" sz="2000" b="0" i="1" smtClean="0">
                          <a:latin typeface="Cambria Math" panose="02040503050406030204" pitchFamily="18" charset="0"/>
                        </a:rPr>
                        <m:t>=</m:t>
                      </m:r>
                      <m:sSub>
                        <m:sSubPr>
                          <m:ctrlPr>
                            <a:rPr lang="en-AU" sz="2000" i="1" dirty="0">
                              <a:latin typeface="Cambria Math" panose="02040503050406030204" pitchFamily="18" charset="0"/>
                            </a:rPr>
                          </m:ctrlPr>
                        </m:sSubPr>
                        <m:e>
                          <m:r>
                            <a:rPr lang="en-AU" sz="2000" i="1" dirty="0">
                              <a:latin typeface="Cambria Math" panose="02040503050406030204" pitchFamily="18" charset="0"/>
                            </a:rPr>
                            <m:t>𝐷</m:t>
                          </m:r>
                        </m:e>
                        <m:sub>
                          <m:r>
                            <a:rPr lang="en-AU" sz="2000" i="1" dirty="0">
                              <a:latin typeface="Cambria Math" panose="02040503050406030204" pitchFamily="18" charset="0"/>
                            </a:rPr>
                            <m:t>𝐾𝐿</m:t>
                          </m:r>
                        </m:sub>
                      </m:sSub>
                      <m:d>
                        <m:dPr>
                          <m:ctrlPr>
                            <a:rPr lang="en-AU" sz="2000" i="1" dirty="0">
                              <a:latin typeface="Cambria Math" panose="02040503050406030204" pitchFamily="18" charset="0"/>
                            </a:rPr>
                          </m:ctrlPr>
                        </m:dPr>
                        <m:e>
                          <m:sSub>
                            <m:sSubPr>
                              <m:ctrlPr>
                                <a:rPr lang="en-US" sz="2000" i="1">
                                  <a:latin typeface="Cambria Math" panose="02040503050406030204" pitchFamily="18" charset="0"/>
                                </a:rPr>
                              </m:ctrlPr>
                            </m:sSubPr>
                            <m:e>
                              <m:r>
                                <a:rPr lang="en-AU" sz="2000" i="1">
                                  <a:latin typeface="Cambria Math" panose="02040503050406030204" pitchFamily="18" charset="0"/>
                                </a:rPr>
                                <m:t>𝑞</m:t>
                              </m:r>
                            </m:e>
                            <m:sub>
                              <m:r>
                                <a:rPr lang="en-US" sz="2000" i="1">
                                  <a:latin typeface="Cambria Math" panose="02040503050406030204" pitchFamily="18" charset="0"/>
                                  <a:ea typeface="Cambria Math" panose="02040503050406030204" pitchFamily="18" charset="0"/>
                                </a:rPr>
                                <m:t>𝜙</m:t>
                              </m:r>
                            </m:sub>
                          </m:sSub>
                          <m:r>
                            <a:rPr lang="en-AU" sz="2000" i="1">
                              <a:latin typeface="Cambria Math" panose="02040503050406030204" pitchFamily="18" charset="0"/>
                            </a:rPr>
                            <m:t>(</m:t>
                          </m:r>
                          <m:r>
                            <a:rPr lang="en-AU" sz="2000" i="1">
                              <a:latin typeface="Cambria Math" panose="02040503050406030204" pitchFamily="18" charset="0"/>
                            </a:rPr>
                            <m:t>𝑧</m:t>
                          </m:r>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r>
                            <a:rPr lang="en-AU" sz="2000" i="1">
                              <a:latin typeface="Cambria Math" panose="02040503050406030204" pitchFamily="18" charset="0"/>
                            </a:rPr>
                            <m:t>(</m:t>
                          </m:r>
                          <m:r>
                            <a:rPr lang="en-AU" sz="2000" i="1">
                              <a:latin typeface="Cambria Math" panose="02040503050406030204" pitchFamily="18" charset="0"/>
                            </a:rPr>
                            <m:t>𝑧</m:t>
                          </m:r>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e>
                      </m:d>
                      <m:r>
                        <a:rPr lang="en-AU" sz="2000" i="1">
                          <a:latin typeface="Cambria Math" panose="02040503050406030204" pitchFamily="18" charset="0"/>
                        </a:rPr>
                        <m:t>−</m:t>
                      </m:r>
                      <m:r>
                        <m:rPr>
                          <m:sty m:val="p"/>
                        </m:rPr>
                        <a:rPr lang="en-AU" sz="2000">
                          <a:latin typeface="Cambria Math" panose="02040503050406030204" pitchFamily="18" charset="0"/>
                        </a:rPr>
                        <m:t>log</m:t>
                      </m:r>
                      <m:d>
                        <m:dPr>
                          <m:ctrlPr>
                            <a:rPr lang="en-AU" sz="2000" i="1">
                              <a:latin typeface="Cambria Math" panose="02040503050406030204" pitchFamily="18" charset="0"/>
                            </a:rPr>
                          </m:ctrlPr>
                        </m:dPr>
                        <m:e>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𝑥</m:t>
                              </m:r>
                            </m:e>
                          </m:d>
                        </m:e>
                      </m:d>
                    </m:oMath>
                  </m:oMathPara>
                </a14:m>
                <a:endParaRPr lang="en-US" sz="2000" dirty="0"/>
              </a:p>
            </p:txBody>
          </p:sp>
        </mc:Choice>
        <mc:Fallback xmlns="">
          <p:sp>
            <p:nvSpPr>
              <p:cNvPr id="3" name="Content Placeholder 2">
                <a:extLst>
                  <a:ext uri="{FF2B5EF4-FFF2-40B4-BE49-F238E27FC236}">
                    <a16:creationId xmlns:a16="http://schemas.microsoft.com/office/drawing/2014/main" id="{5B9AA49C-C79A-B235-DE69-15A95C7C123C}"/>
                  </a:ext>
                </a:extLst>
              </p:cNvPr>
              <p:cNvSpPr>
                <a:spLocks noGrp="1" noRot="1" noChangeAspect="1" noMove="1" noResize="1" noEditPoints="1" noAdjustHandles="1" noChangeArrowheads="1" noChangeShapeType="1" noTextEdit="1"/>
              </p:cNvSpPr>
              <p:nvPr>
                <p:ph sz="quarter" idx="12"/>
              </p:nvPr>
            </p:nvSpPr>
            <p:spPr>
              <a:blipFill>
                <a:blip r:embed="rId2"/>
                <a:stretch>
                  <a:fillRect l="-544" r="-109"/>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911660AC-9895-A5FE-8216-05F9B3CFF401}"/>
              </a:ext>
            </a:extLst>
          </p:cNvPr>
          <p:cNvSpPr>
            <a:spLocks noGrp="1"/>
          </p:cNvSpPr>
          <p:nvPr>
            <p:ph type="title"/>
          </p:nvPr>
        </p:nvSpPr>
        <p:spPr/>
        <p:txBody>
          <a:bodyPr/>
          <a:lstStyle/>
          <a:p>
            <a:r>
              <a:rPr lang="en-US" dirty="0"/>
              <a:t>Variational Inference (VI)</a:t>
            </a:r>
          </a:p>
        </p:txBody>
      </p:sp>
      <p:sp>
        <p:nvSpPr>
          <p:cNvPr id="5" name="Slide Number Placeholder 4">
            <a:extLst>
              <a:ext uri="{FF2B5EF4-FFF2-40B4-BE49-F238E27FC236}">
                <a16:creationId xmlns:a16="http://schemas.microsoft.com/office/drawing/2014/main" id="{C1249DFB-6880-98DE-A7B9-D23DC3E00887}"/>
              </a:ext>
            </a:extLst>
          </p:cNvPr>
          <p:cNvSpPr>
            <a:spLocks noGrp="1"/>
          </p:cNvSpPr>
          <p:nvPr>
            <p:ph type="sldNum" sz="quarter" idx="14"/>
          </p:nvPr>
        </p:nvSpPr>
        <p:spPr/>
        <p:txBody>
          <a:bodyPr/>
          <a:lstStyle/>
          <a:p>
            <a:fld id="{F5AEA0E0-5CC6-4BD0-905C-A0021E419432}" type="slidenum">
              <a:rPr lang="en-GB" smtClean="0"/>
              <a:pPr/>
              <a:t>40</a:t>
            </a:fld>
            <a:endParaRPr lang="en-GB"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28D5485-934A-A255-CF50-4946C0D59F2A}"/>
                  </a:ext>
                </a:extLst>
              </p:cNvPr>
              <p:cNvSpPr txBox="1"/>
              <p:nvPr/>
            </p:nvSpPr>
            <p:spPr>
              <a:xfrm>
                <a:off x="10090484" y="1490400"/>
                <a:ext cx="1860315" cy="4948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400" b="1" i="1" smtClean="0">
                          <a:solidFill>
                            <a:srgbClr val="FF0000"/>
                          </a:solidFill>
                          <a:latin typeface="Cambria Math" panose="02040503050406030204" pitchFamily="18" charset="0"/>
                        </a:rPr>
                        <m:t>𝒛</m:t>
                      </m:r>
                      <m:r>
                        <a:rPr lang="en-AU" sz="2400" b="1" i="1" smtClean="0">
                          <a:solidFill>
                            <a:srgbClr val="FF0000"/>
                          </a:solidFill>
                          <a:latin typeface="Cambria Math" panose="02040503050406030204" pitchFamily="18" charset="0"/>
                        </a:rPr>
                        <m:t>:</m:t>
                      </m:r>
                      <m:r>
                        <a:rPr lang="en-AU" sz="2400" b="1" i="1" smtClean="0">
                          <a:solidFill>
                            <a:srgbClr val="FF0000"/>
                          </a:solidFill>
                          <a:latin typeface="Cambria Math" panose="02040503050406030204" pitchFamily="18" charset="0"/>
                        </a:rPr>
                        <m:t>𝒛</m:t>
                      </m:r>
                      <m:r>
                        <a:rPr lang="en-AU" sz="2400" b="1" i="1" smtClean="0">
                          <a:solidFill>
                            <a:srgbClr val="FF0000"/>
                          </a:solidFill>
                          <a:latin typeface="Cambria Math" panose="02040503050406030204" pitchFamily="18" charset="0"/>
                        </a:rPr>
                        <m:t>~</m:t>
                      </m:r>
                      <m:sSub>
                        <m:sSubPr>
                          <m:ctrlPr>
                            <a:rPr lang="en-US" sz="2400" b="1" i="1">
                              <a:solidFill>
                                <a:srgbClr val="FF0000"/>
                              </a:solidFill>
                              <a:latin typeface="Cambria Math" panose="02040503050406030204" pitchFamily="18" charset="0"/>
                            </a:rPr>
                          </m:ctrlPr>
                        </m:sSubPr>
                        <m:e>
                          <m:r>
                            <a:rPr lang="en-AU" sz="2400" b="1" i="1">
                              <a:solidFill>
                                <a:srgbClr val="FF0000"/>
                              </a:solidFill>
                              <a:latin typeface="Cambria Math" panose="02040503050406030204" pitchFamily="18" charset="0"/>
                            </a:rPr>
                            <m:t>𝒒</m:t>
                          </m:r>
                        </m:e>
                        <m:sub>
                          <m:r>
                            <a:rPr lang="en-US" sz="2400" b="1" i="1">
                              <a:solidFill>
                                <a:srgbClr val="FF0000"/>
                              </a:solidFill>
                              <a:latin typeface="Cambria Math" panose="02040503050406030204" pitchFamily="18" charset="0"/>
                              <a:ea typeface="Cambria Math" panose="02040503050406030204" pitchFamily="18" charset="0"/>
                            </a:rPr>
                            <m:t>𝝓</m:t>
                          </m:r>
                        </m:sub>
                      </m:sSub>
                      <m:d>
                        <m:dPr>
                          <m:ctrlPr>
                            <a:rPr lang="en-AU" sz="2400" b="1" i="1">
                              <a:solidFill>
                                <a:srgbClr val="FF0000"/>
                              </a:solidFill>
                              <a:latin typeface="Cambria Math" panose="02040503050406030204" pitchFamily="18" charset="0"/>
                              <a:ea typeface="Cambria Math" panose="02040503050406030204" pitchFamily="18" charset="0"/>
                            </a:rPr>
                          </m:ctrlPr>
                        </m:dPr>
                        <m:e>
                          <m:r>
                            <a:rPr lang="en-AU" sz="2400" b="1" i="1">
                              <a:solidFill>
                                <a:srgbClr val="FF0000"/>
                              </a:solidFill>
                              <a:latin typeface="Cambria Math" panose="02040503050406030204" pitchFamily="18" charset="0"/>
                            </a:rPr>
                            <m:t>𝒛</m:t>
                          </m:r>
                        </m:e>
                        <m:e>
                          <m:r>
                            <a:rPr lang="en-AU" sz="2400" b="1" i="1">
                              <a:solidFill>
                                <a:srgbClr val="FF0000"/>
                              </a:solidFill>
                              <a:latin typeface="Cambria Math" panose="02040503050406030204" pitchFamily="18" charset="0"/>
                            </a:rPr>
                            <m:t>𝒙</m:t>
                          </m:r>
                        </m:e>
                      </m:d>
                    </m:oMath>
                  </m:oMathPara>
                </a14:m>
                <a:endParaRPr lang="en-US" sz="2400" b="1" dirty="0">
                  <a:solidFill>
                    <a:srgbClr val="FF0000"/>
                  </a:solidFill>
                </a:endParaRPr>
              </a:p>
            </p:txBody>
          </p:sp>
        </mc:Choice>
        <mc:Fallback xmlns="">
          <p:sp>
            <p:nvSpPr>
              <p:cNvPr id="7" name="TextBox 6">
                <a:extLst>
                  <a:ext uri="{FF2B5EF4-FFF2-40B4-BE49-F238E27FC236}">
                    <a16:creationId xmlns:a16="http://schemas.microsoft.com/office/drawing/2014/main" id="{E28D5485-934A-A255-CF50-4946C0D59F2A}"/>
                  </a:ext>
                </a:extLst>
              </p:cNvPr>
              <p:cNvSpPr txBox="1">
                <a:spLocks noRot="1" noChangeAspect="1" noMove="1" noResize="1" noEditPoints="1" noAdjustHandles="1" noChangeArrowheads="1" noChangeShapeType="1" noTextEdit="1"/>
              </p:cNvSpPr>
              <p:nvPr/>
            </p:nvSpPr>
            <p:spPr>
              <a:xfrm>
                <a:off x="10090484" y="1490400"/>
                <a:ext cx="1860315" cy="494815"/>
              </a:xfrm>
              <a:prstGeom prst="rect">
                <a:avLst/>
              </a:prstGeom>
              <a:blipFill>
                <a:blip r:embed="rId3"/>
                <a:stretch>
                  <a:fillRect b="-12500"/>
                </a:stretch>
              </a:blipFill>
            </p:spPr>
            <p:txBody>
              <a:bodyPr/>
              <a:lstStyle/>
              <a:p>
                <a:r>
                  <a:rPr lang="en-US">
                    <a:noFill/>
                  </a:rPr>
                  <a:t> </a:t>
                </a:r>
              </a:p>
            </p:txBody>
          </p:sp>
        </mc:Fallback>
      </mc:AlternateContent>
    </p:spTree>
    <p:extLst>
      <p:ext uri="{BB962C8B-B14F-4D97-AF65-F5344CB8AC3E}">
        <p14:creationId xmlns:p14="http://schemas.microsoft.com/office/powerpoint/2010/main" val="155383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2175DE-2A98-265D-B6B4-435E68836DC7}"/>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4A9D28-C8EF-FFDC-49E9-193A149AC5AB}"/>
                  </a:ext>
                </a:extLst>
              </p:cNvPr>
              <p:cNvSpPr>
                <a:spLocks noGrp="1"/>
              </p:cNvSpPr>
              <p:nvPr>
                <p:ph sz="quarter" idx="12"/>
              </p:nvPr>
            </p:nvSpPr>
            <p:spPr/>
            <p:txBody>
              <a:bodyPr/>
              <a:lstStyle/>
              <a:p>
                <a:pPr marL="0" indent="0">
                  <a:buNone/>
                </a:pPr>
                <a14:m>
                  <m:oMathPara xmlns:m="http://schemas.openxmlformats.org/officeDocument/2006/math">
                    <m:oMathParaPr>
                      <m:jc m:val="centerGroup"/>
                    </m:oMathParaPr>
                    <m:oMath xmlns:m="http://schemas.openxmlformats.org/officeDocument/2006/math">
                      <m:r>
                        <a:rPr lang="en-AU" sz="2800" b="0" i="1" smtClean="0">
                          <a:solidFill>
                            <a:schemeClr val="tx1"/>
                          </a:solidFill>
                          <a:latin typeface="Cambria Math" panose="02040503050406030204" pitchFamily="18" charset="0"/>
                          <a:ea typeface="Cambria Math" panose="02040503050406030204" pitchFamily="18" charset="0"/>
                        </a:rPr>
                        <m:t>ℒ</m:t>
                      </m:r>
                      <m:r>
                        <a:rPr lang="en-AU" sz="2800" b="0" i="0" smtClean="0">
                          <a:solidFill>
                            <a:schemeClr val="tx1"/>
                          </a:solidFill>
                          <a:latin typeface="Cambria Math" panose="02040503050406030204" pitchFamily="18" charset="0"/>
                        </a:rPr>
                        <m:t>(</m:t>
                      </m:r>
                      <m:r>
                        <m:rPr>
                          <m:sty m:val="p"/>
                        </m:rPr>
                        <a:rPr lang="el-GR" sz="2800" b="0" i="1" smtClean="0">
                          <a:solidFill>
                            <a:schemeClr val="tx1"/>
                          </a:solidFill>
                          <a:latin typeface="Cambria Math" panose="02040503050406030204" pitchFamily="18" charset="0"/>
                          <a:ea typeface="Cambria Math" panose="02040503050406030204" pitchFamily="18" charset="0"/>
                        </a:rPr>
                        <m:t>θ</m:t>
                      </m:r>
                      <m:r>
                        <a:rPr lang="en-AU" sz="2800" b="0" i="0" smtClean="0">
                          <a:solidFill>
                            <a:schemeClr val="tx1"/>
                          </a:solidFill>
                          <a:latin typeface="Cambria Math" panose="02040503050406030204" pitchFamily="18" charset="0"/>
                          <a:ea typeface="Cambria Math" panose="02040503050406030204" pitchFamily="18" charset="0"/>
                        </a:rPr>
                        <m:t>,</m:t>
                      </m:r>
                      <m:r>
                        <m:rPr>
                          <m:sty m:val="p"/>
                        </m:rPr>
                        <a:rPr lang="el-GR" sz="2800" b="0" i="1" smtClean="0">
                          <a:solidFill>
                            <a:schemeClr val="tx1"/>
                          </a:solidFill>
                          <a:latin typeface="Cambria Math" panose="02040503050406030204" pitchFamily="18" charset="0"/>
                          <a:ea typeface="Cambria Math" panose="02040503050406030204" pitchFamily="18" charset="0"/>
                        </a:rPr>
                        <m:t>ϕ</m:t>
                      </m:r>
                      <m:r>
                        <a:rPr lang="en-AU" sz="2800" b="0" i="0" smtClean="0">
                          <a:solidFill>
                            <a:schemeClr val="tx1"/>
                          </a:solidFill>
                          <a:latin typeface="Cambria Math" panose="02040503050406030204" pitchFamily="18" charset="0"/>
                        </a:rPr>
                        <m:t>)</m:t>
                      </m:r>
                      <m:r>
                        <m:rPr>
                          <m:aln/>
                        </m:rPr>
                        <a:rPr lang="en-AU" sz="2800" b="0" i="1" smtClean="0">
                          <a:solidFill>
                            <a:schemeClr val="tx1"/>
                          </a:solidFill>
                          <a:latin typeface="Cambria Math" panose="02040503050406030204" pitchFamily="18" charset="0"/>
                        </a:rPr>
                        <m:t>=</m:t>
                      </m:r>
                      <m:r>
                        <a:rPr lang="en-AU" sz="2800" b="0" i="1" smtClean="0">
                          <a:solidFill>
                            <a:schemeClr val="tx1"/>
                          </a:solidFill>
                          <a:latin typeface="Cambria Math" panose="02040503050406030204" pitchFamily="18" charset="0"/>
                        </a:rPr>
                        <m:t>−</m:t>
                      </m:r>
                      <m:sSub>
                        <m:sSubPr>
                          <m:ctrlPr>
                            <a:rPr lang="en-AU" sz="2800" i="1">
                              <a:solidFill>
                                <a:schemeClr val="tx1"/>
                              </a:solidFill>
                              <a:latin typeface="Cambria Math" panose="02040503050406030204" pitchFamily="18" charset="0"/>
                            </a:rPr>
                          </m:ctrlPr>
                        </m:sSubPr>
                        <m:e>
                          <m:r>
                            <a:rPr lang="en-AU" sz="2800" i="1">
                              <a:solidFill>
                                <a:schemeClr val="tx1"/>
                              </a:solidFill>
                              <a:latin typeface="Cambria Math" panose="02040503050406030204" pitchFamily="18" charset="0"/>
                              <a:ea typeface="Cambria Math" panose="02040503050406030204" pitchFamily="18" charset="0"/>
                            </a:rPr>
                            <m:t>𝔼</m:t>
                          </m:r>
                        </m:e>
                        <m:sub>
                          <m:r>
                            <a:rPr lang="en-AU" b="0" i="1">
                              <a:solidFill>
                                <a:schemeClr val="tx1"/>
                              </a:solidFill>
                              <a:latin typeface="Cambria Math" panose="02040503050406030204" pitchFamily="18" charset="0"/>
                            </a:rPr>
                            <m:t>𝑧</m:t>
                          </m:r>
                          <m:r>
                            <a:rPr lang="en-AU" b="0"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AU" b="0" i="1">
                                  <a:solidFill>
                                    <a:schemeClr val="tx1"/>
                                  </a:solidFill>
                                  <a:latin typeface="Cambria Math" panose="02040503050406030204" pitchFamily="18" charset="0"/>
                                </a:rPr>
                                <m:t>𝑞</m:t>
                              </m:r>
                            </m:e>
                            <m:sub>
                              <m:r>
                                <a:rPr lang="en-US" b="0" i="1">
                                  <a:solidFill>
                                    <a:schemeClr val="tx1"/>
                                  </a:solidFill>
                                  <a:latin typeface="Cambria Math" panose="02040503050406030204" pitchFamily="18" charset="0"/>
                                  <a:ea typeface="Cambria Math" panose="02040503050406030204" pitchFamily="18" charset="0"/>
                                </a:rPr>
                                <m:t>𝜙</m:t>
                              </m:r>
                            </m:sub>
                          </m:sSub>
                          <m:d>
                            <m:dPr>
                              <m:ctrlPr>
                                <a:rPr lang="en-AU" i="1">
                                  <a:solidFill>
                                    <a:schemeClr val="tx1"/>
                                  </a:solidFill>
                                  <a:latin typeface="Cambria Math" panose="02040503050406030204" pitchFamily="18" charset="0"/>
                                  <a:ea typeface="Cambria Math" panose="02040503050406030204" pitchFamily="18" charset="0"/>
                                </a:rPr>
                              </m:ctrlPr>
                            </m:dPr>
                            <m:e>
                              <m:r>
                                <a:rPr lang="en-AU" b="0" i="1">
                                  <a:solidFill>
                                    <a:schemeClr val="tx1"/>
                                  </a:solidFill>
                                  <a:latin typeface="Cambria Math" panose="02040503050406030204" pitchFamily="18" charset="0"/>
                                </a:rPr>
                                <m:t>𝑧</m:t>
                              </m:r>
                            </m:e>
                            <m:e>
                              <m:r>
                                <a:rPr lang="en-AU" b="0" i="1">
                                  <a:solidFill>
                                    <a:schemeClr val="tx1"/>
                                  </a:solidFill>
                                  <a:latin typeface="Cambria Math" panose="02040503050406030204" pitchFamily="18" charset="0"/>
                                </a:rPr>
                                <m:t>𝑥</m:t>
                              </m:r>
                            </m:e>
                          </m:d>
                        </m:sub>
                      </m:sSub>
                      <m:d>
                        <m:dPr>
                          <m:begChr m:val="["/>
                          <m:endChr m:val="]"/>
                          <m:ctrlPr>
                            <a:rPr lang="en-AU" sz="2800" i="1">
                              <a:solidFill>
                                <a:schemeClr val="tx1"/>
                              </a:solidFill>
                              <a:latin typeface="Cambria Math" panose="02040503050406030204" pitchFamily="18" charset="0"/>
                            </a:rPr>
                          </m:ctrlPr>
                        </m:dPr>
                        <m:e>
                          <m:r>
                            <m:rPr>
                              <m:sty m:val="p"/>
                            </m:rPr>
                            <a:rPr lang="en-AU" sz="2800">
                              <a:solidFill>
                                <a:schemeClr val="tx1"/>
                              </a:solidFill>
                              <a:latin typeface="Cambria Math" panose="02040503050406030204" pitchFamily="18" charset="0"/>
                            </a:rPr>
                            <m:t>log</m:t>
                          </m:r>
                          <m:d>
                            <m:dPr>
                              <m:ctrlPr>
                                <a:rPr lang="en-AU"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AU" sz="2800" i="1">
                                      <a:solidFill>
                                        <a:schemeClr val="tx1"/>
                                      </a:solidFill>
                                      <a:latin typeface="Cambria Math" panose="02040503050406030204" pitchFamily="18" charset="0"/>
                                    </a:rPr>
                                    <m:t>𝑝</m:t>
                                  </m:r>
                                </m:e>
                                <m:sub>
                                  <m:r>
                                    <a:rPr lang="en-US" sz="2800" i="1">
                                      <a:solidFill>
                                        <a:schemeClr val="tx1"/>
                                      </a:solidFill>
                                      <a:latin typeface="Cambria Math" panose="02040503050406030204" pitchFamily="18" charset="0"/>
                                      <a:ea typeface="Cambria Math" panose="02040503050406030204" pitchFamily="18" charset="0"/>
                                    </a:rPr>
                                    <m:t>𝜃</m:t>
                                  </m:r>
                                </m:sub>
                              </m:sSub>
                              <m:d>
                                <m:dPr>
                                  <m:ctrlPr>
                                    <a:rPr lang="en-AU" sz="2800" i="1">
                                      <a:solidFill>
                                        <a:schemeClr val="tx1"/>
                                      </a:solidFill>
                                      <a:latin typeface="Cambria Math" panose="02040503050406030204" pitchFamily="18" charset="0"/>
                                      <a:ea typeface="Cambria Math" panose="02040503050406030204" pitchFamily="18" charset="0"/>
                                    </a:rPr>
                                  </m:ctrlPr>
                                </m:dPr>
                                <m:e>
                                  <m:r>
                                    <a:rPr lang="en-AU" sz="2800" i="1">
                                      <a:solidFill>
                                        <a:schemeClr val="tx1"/>
                                      </a:solidFill>
                                      <a:latin typeface="Cambria Math" panose="02040503050406030204" pitchFamily="18" charset="0"/>
                                      <a:ea typeface="Cambria Math" panose="02040503050406030204" pitchFamily="18" charset="0"/>
                                    </a:rPr>
                                    <m:t>𝑥</m:t>
                                  </m:r>
                                </m:e>
                                <m:e>
                                  <m:r>
                                    <a:rPr lang="en-AU" sz="2800" i="1">
                                      <a:solidFill>
                                        <a:schemeClr val="tx1"/>
                                      </a:solidFill>
                                      <a:latin typeface="Cambria Math" panose="02040503050406030204" pitchFamily="18" charset="0"/>
                                    </a:rPr>
                                    <m:t>𝑧</m:t>
                                  </m:r>
                                </m:e>
                              </m:d>
                            </m:e>
                          </m:d>
                        </m:e>
                      </m:d>
                      <m:r>
                        <a:rPr lang="en-AU" sz="2800" b="0" i="1" smtClean="0">
                          <a:solidFill>
                            <a:schemeClr val="tx1"/>
                          </a:solidFill>
                          <a:latin typeface="Cambria Math" panose="02040503050406030204" pitchFamily="18" charset="0"/>
                        </a:rPr>
                        <m:t>+</m:t>
                      </m:r>
                      <m:sSub>
                        <m:sSubPr>
                          <m:ctrlPr>
                            <a:rPr lang="en-AU" sz="2800" i="1">
                              <a:solidFill>
                                <a:schemeClr val="tx1"/>
                              </a:solidFill>
                              <a:latin typeface="Cambria Math" panose="02040503050406030204" pitchFamily="18" charset="0"/>
                            </a:rPr>
                          </m:ctrlPr>
                        </m:sSubPr>
                        <m:e>
                          <m:r>
                            <a:rPr lang="en-AU" sz="2800" b="0" i="1" smtClean="0">
                              <a:solidFill>
                                <a:schemeClr val="tx1"/>
                              </a:solidFill>
                              <a:latin typeface="Cambria Math" panose="02040503050406030204" pitchFamily="18" charset="0"/>
                            </a:rPr>
                            <m:t>𝐷</m:t>
                          </m:r>
                        </m:e>
                        <m:sub>
                          <m:r>
                            <a:rPr lang="en-AU" sz="2800" b="1" i="1" smtClean="0">
                              <a:solidFill>
                                <a:schemeClr val="tx1"/>
                              </a:solidFill>
                              <a:latin typeface="Cambria Math" panose="02040503050406030204" pitchFamily="18" charset="0"/>
                              <a:ea typeface="Cambria Math" panose="02040503050406030204" pitchFamily="18" charset="0"/>
                            </a:rPr>
                            <m:t>𝑲𝑳</m:t>
                          </m:r>
                        </m:sub>
                      </m:sSub>
                      <m:d>
                        <m:dPr>
                          <m:begChr m:val="["/>
                          <m:endChr m:val="]"/>
                          <m:ctrlPr>
                            <a:rPr lang="en-AU"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AU" sz="2800" i="1">
                                  <a:solidFill>
                                    <a:schemeClr val="tx1"/>
                                  </a:solidFill>
                                  <a:latin typeface="Cambria Math" panose="02040503050406030204" pitchFamily="18" charset="0"/>
                                </a:rPr>
                                <m:t>𝑞</m:t>
                              </m:r>
                            </m:e>
                            <m:sub>
                              <m:r>
                                <a:rPr lang="en-US" sz="2800" i="1">
                                  <a:solidFill>
                                    <a:schemeClr val="tx1"/>
                                  </a:solidFill>
                                  <a:latin typeface="Cambria Math" panose="02040503050406030204" pitchFamily="18" charset="0"/>
                                  <a:ea typeface="Cambria Math" panose="02040503050406030204" pitchFamily="18" charset="0"/>
                                </a:rPr>
                                <m:t>𝜙</m:t>
                              </m:r>
                            </m:sub>
                          </m:sSub>
                          <m:d>
                            <m:dPr>
                              <m:ctrlPr>
                                <a:rPr lang="en-AU" sz="2800" i="1">
                                  <a:solidFill>
                                    <a:schemeClr val="tx1"/>
                                  </a:solidFill>
                                  <a:latin typeface="Cambria Math" panose="02040503050406030204" pitchFamily="18" charset="0"/>
                                  <a:ea typeface="Cambria Math" panose="02040503050406030204" pitchFamily="18" charset="0"/>
                                </a:rPr>
                              </m:ctrlPr>
                            </m:dPr>
                            <m:e>
                              <m:r>
                                <a:rPr lang="en-AU" sz="2800" i="1">
                                  <a:solidFill>
                                    <a:schemeClr val="tx1"/>
                                  </a:solidFill>
                                  <a:latin typeface="Cambria Math" panose="02040503050406030204" pitchFamily="18" charset="0"/>
                                </a:rPr>
                                <m:t>𝑧</m:t>
                              </m:r>
                            </m:e>
                            <m:e>
                              <m:r>
                                <a:rPr lang="en-AU" sz="2800" i="1">
                                  <a:solidFill>
                                    <a:schemeClr val="tx1"/>
                                  </a:solidFill>
                                  <a:latin typeface="Cambria Math" panose="02040503050406030204" pitchFamily="18" charset="0"/>
                                </a:rPr>
                                <m:t>𝑥</m:t>
                              </m:r>
                            </m:e>
                          </m:d>
                          <m:r>
                            <a:rPr lang="en-US" sz="2800" i="1">
                              <a:solidFill>
                                <a:schemeClr val="tx1"/>
                              </a:solidFill>
                              <a:latin typeface="Cambria Math" panose="02040503050406030204" pitchFamily="18" charset="0"/>
                              <a:ea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AU" sz="2800" i="1">
                                  <a:solidFill>
                                    <a:schemeClr val="tx1"/>
                                  </a:solidFill>
                                  <a:latin typeface="Cambria Math" panose="02040503050406030204" pitchFamily="18" charset="0"/>
                                </a:rPr>
                                <m:t>𝑝</m:t>
                              </m:r>
                            </m:e>
                            <m:sub>
                              <m:r>
                                <a:rPr lang="en-US" sz="2800" i="1">
                                  <a:solidFill>
                                    <a:schemeClr val="tx1"/>
                                  </a:solidFill>
                                  <a:latin typeface="Cambria Math" panose="02040503050406030204" pitchFamily="18" charset="0"/>
                                  <a:ea typeface="Cambria Math" panose="02040503050406030204" pitchFamily="18" charset="0"/>
                                </a:rPr>
                                <m:t>𝜃</m:t>
                              </m:r>
                            </m:sub>
                          </m:sSub>
                          <m:d>
                            <m:dPr>
                              <m:ctrlPr>
                                <a:rPr lang="en-AU" sz="2800" i="1">
                                  <a:solidFill>
                                    <a:schemeClr val="tx1"/>
                                  </a:solidFill>
                                  <a:latin typeface="Cambria Math" panose="02040503050406030204" pitchFamily="18" charset="0"/>
                                  <a:ea typeface="Cambria Math" panose="02040503050406030204" pitchFamily="18" charset="0"/>
                                </a:rPr>
                              </m:ctrlPr>
                            </m:dPr>
                            <m:e>
                              <m:r>
                                <a:rPr lang="en-AU" sz="2800" i="1">
                                  <a:solidFill>
                                    <a:schemeClr val="tx1"/>
                                  </a:solidFill>
                                  <a:latin typeface="Cambria Math" panose="02040503050406030204" pitchFamily="18" charset="0"/>
                                </a:rPr>
                                <m:t>𝑧</m:t>
                              </m:r>
                            </m:e>
                          </m:d>
                        </m:e>
                      </m:d>
                    </m:oMath>
                  </m:oMathPara>
                </a14:m>
                <a:endParaRPr lang="en-US" dirty="0">
                  <a:solidFill>
                    <a:schemeClr val="tx1"/>
                  </a:solidFill>
                </a:endParaRPr>
              </a:p>
              <a:p>
                <a:endParaRPr lang="en-US" dirty="0"/>
              </a:p>
              <a:p>
                <a:r>
                  <a:rPr lang="en-US" dirty="0"/>
                  <a:t>So, our target is to find optimal </a:t>
                </a:r>
                <a14:m>
                  <m:oMath xmlns:m="http://schemas.openxmlformats.org/officeDocument/2006/math">
                    <m:r>
                      <m:rPr>
                        <m:sty m:val="p"/>
                      </m:rPr>
                      <a:rPr lang="el-GR" sz="2800" b="0" i="1" smtClean="0">
                        <a:latin typeface="Cambria Math" panose="02040503050406030204" pitchFamily="18" charset="0"/>
                        <a:ea typeface="Cambria Math" panose="02040503050406030204" pitchFamily="18" charset="0"/>
                      </a:rPr>
                      <m:t>θ</m:t>
                    </m:r>
                    <m:r>
                      <a:rPr lang="en-AU" sz="2800" b="0" i="0" smtClean="0">
                        <a:latin typeface="Cambria Math" panose="02040503050406030204" pitchFamily="18" charset="0"/>
                        <a:ea typeface="Cambria Math" panose="02040503050406030204" pitchFamily="18" charset="0"/>
                      </a:rPr>
                      <m:t>,</m:t>
                    </m:r>
                    <m:r>
                      <m:rPr>
                        <m:sty m:val="p"/>
                      </m:rPr>
                      <a:rPr lang="el-GR" sz="2800" b="0" i="1" smtClean="0">
                        <a:latin typeface="Cambria Math" panose="02040503050406030204" pitchFamily="18" charset="0"/>
                        <a:ea typeface="Cambria Math" panose="02040503050406030204" pitchFamily="18" charset="0"/>
                      </a:rPr>
                      <m:t>ϕ</m:t>
                    </m:r>
                  </m:oMath>
                </a14:m>
                <a:r>
                  <a:rPr lang="en-US" dirty="0"/>
                  <a:t> such that</a:t>
                </a:r>
              </a:p>
              <a:p>
                <a:pPr marL="0" indent="0">
                  <a:buNone/>
                </a:pPr>
                <a14:m>
                  <m:oMathPara xmlns:m="http://schemas.openxmlformats.org/officeDocument/2006/math">
                    <m:oMathParaPr>
                      <m:jc m:val="centerGroup"/>
                    </m:oMathParaPr>
                    <m:oMath xmlns:m="http://schemas.openxmlformats.org/officeDocument/2006/math">
                      <m:sSup>
                        <m:sSupPr>
                          <m:ctrlPr>
                            <a:rPr lang="el-GR" sz="2800" b="0" i="1" smtClean="0">
                              <a:latin typeface="Cambria Math" panose="02040503050406030204" pitchFamily="18" charset="0"/>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θ</m:t>
                          </m:r>
                        </m:e>
                        <m:sup>
                          <m:r>
                            <a:rPr lang="en-AU" sz="2800" b="0" i="1" smtClean="0">
                              <a:latin typeface="Cambria Math" panose="02040503050406030204" pitchFamily="18" charset="0"/>
                              <a:ea typeface="Cambria Math" panose="02040503050406030204" pitchFamily="18" charset="0"/>
                            </a:rPr>
                            <m:t>∗</m:t>
                          </m:r>
                        </m:sup>
                      </m:sSup>
                      <m:r>
                        <a:rPr lang="en-AU" sz="2800" b="0" i="0" smtClean="0">
                          <a:latin typeface="Cambria Math" panose="02040503050406030204" pitchFamily="18" charset="0"/>
                          <a:ea typeface="Cambria Math" panose="02040503050406030204" pitchFamily="18" charset="0"/>
                        </a:rPr>
                        <m:t>,</m:t>
                      </m:r>
                      <m:r>
                        <a:rPr lang="el-GR" sz="2800" b="0" i="1" smtClean="0">
                          <a:latin typeface="Cambria Math" panose="02040503050406030204" pitchFamily="18" charset="0"/>
                          <a:ea typeface="Cambria Math" panose="02040503050406030204" pitchFamily="18" charset="0"/>
                        </a:rPr>
                        <m:t> </m:t>
                      </m:r>
                      <m:sSup>
                        <m:sSupPr>
                          <m:ctrlPr>
                            <a:rPr lang="el-GR" sz="2800" b="0" i="1" smtClean="0">
                              <a:latin typeface="Cambria Math" panose="02040503050406030204" pitchFamily="18" charset="0"/>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ϕ</m:t>
                          </m:r>
                        </m:e>
                        <m:sup>
                          <m:r>
                            <a:rPr lang="en-AU" sz="2800" b="0" i="1" smtClean="0">
                              <a:latin typeface="Cambria Math" panose="02040503050406030204" pitchFamily="18" charset="0"/>
                              <a:ea typeface="Cambria Math" panose="02040503050406030204" pitchFamily="18" charset="0"/>
                            </a:rPr>
                            <m:t>∗</m:t>
                          </m:r>
                        </m:sup>
                      </m:sSup>
                      <m:r>
                        <a:rPr lang="en-AU" sz="2800" b="0" i="1" smtClean="0">
                          <a:latin typeface="Cambria Math" panose="02040503050406030204" pitchFamily="18" charset="0"/>
                          <a:ea typeface="Cambria Math" panose="02040503050406030204" pitchFamily="18" charset="0"/>
                        </a:rPr>
                        <m:t>=</m:t>
                      </m:r>
                      <m:func>
                        <m:funcPr>
                          <m:ctrlPr>
                            <a:rPr lang="en-AU" sz="2800" b="0" i="1" smtClean="0">
                              <a:latin typeface="Cambria Math" panose="02040503050406030204" pitchFamily="18" charset="0"/>
                              <a:ea typeface="Cambria Math" panose="02040503050406030204" pitchFamily="18" charset="0"/>
                            </a:rPr>
                          </m:ctrlPr>
                        </m:funcPr>
                        <m:fName>
                          <m:limLow>
                            <m:limLowPr>
                              <m:ctrlPr>
                                <a:rPr lang="en-AU" sz="2800" b="0" i="1" smtClean="0">
                                  <a:latin typeface="Cambria Math" panose="02040503050406030204" pitchFamily="18" charset="0"/>
                                  <a:ea typeface="Cambria Math" panose="02040503050406030204" pitchFamily="18" charset="0"/>
                                </a:rPr>
                              </m:ctrlPr>
                            </m:limLowPr>
                            <m:e>
                              <m:r>
                                <m:rPr>
                                  <m:sty m:val="p"/>
                                </m:rPr>
                                <a:rPr lang="en-AU" sz="2800" b="0" i="0" smtClean="0">
                                  <a:latin typeface="Cambria Math" panose="02040503050406030204" pitchFamily="18" charset="0"/>
                                  <a:ea typeface="Cambria Math" panose="02040503050406030204" pitchFamily="18" charset="0"/>
                                </a:rPr>
                                <m:t>argmin</m:t>
                              </m:r>
                            </m:e>
                            <m:lim>
                              <m:r>
                                <m:rPr>
                                  <m:sty m:val="p"/>
                                </m:rPr>
                                <a:rPr lang="el-GR" i="1">
                                  <a:latin typeface="Cambria Math" panose="02040503050406030204" pitchFamily="18" charset="0"/>
                                  <a:ea typeface="Cambria Math" panose="02040503050406030204" pitchFamily="18" charset="0"/>
                                </a:rPr>
                                <m:t>θ</m:t>
                              </m:r>
                              <m:r>
                                <a:rPr lang="en-AU">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ϕ</m:t>
                              </m:r>
                            </m:lim>
                          </m:limLow>
                        </m:fName>
                        <m:e>
                          <m:r>
                            <a:rPr lang="en-AU" i="1">
                              <a:latin typeface="Cambria Math" panose="02040503050406030204" pitchFamily="18" charset="0"/>
                              <a:ea typeface="Cambria Math" panose="02040503050406030204" pitchFamily="18" charset="0"/>
                            </a:rPr>
                            <m:t>ℒ</m:t>
                          </m:r>
                          <m:r>
                            <a:rPr lang="en-AU">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r>
                            <a:rPr lang="en-AU">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ϕ</m:t>
                          </m:r>
                          <m:r>
                            <a:rPr lang="en-AU">
                              <a:latin typeface="Cambria Math" panose="02040503050406030204" pitchFamily="18" charset="0"/>
                            </a:rPr>
                            <m:t>)</m:t>
                          </m:r>
                        </m:e>
                      </m:func>
                    </m:oMath>
                  </m:oMathPara>
                </a14:m>
                <a:endParaRPr lang="en-US" dirty="0"/>
              </a:p>
            </p:txBody>
          </p:sp>
        </mc:Choice>
        <mc:Fallback xmlns="">
          <p:sp>
            <p:nvSpPr>
              <p:cNvPr id="3" name="Content Placeholder 2">
                <a:extLst>
                  <a:ext uri="{FF2B5EF4-FFF2-40B4-BE49-F238E27FC236}">
                    <a16:creationId xmlns:a16="http://schemas.microsoft.com/office/drawing/2014/main" id="{254A9D28-C8EF-FFDC-49E9-193A149AC5AB}"/>
                  </a:ext>
                </a:extLst>
              </p:cNvPr>
              <p:cNvSpPr>
                <a:spLocks noGrp="1" noRot="1" noChangeAspect="1" noMove="1" noResize="1" noEditPoints="1" noAdjustHandles="1" noChangeArrowheads="1" noChangeShapeType="1" noTextEdit="1"/>
              </p:cNvSpPr>
              <p:nvPr>
                <p:ph sz="quarter" idx="12"/>
              </p:nvPr>
            </p:nvSpPr>
            <p:spPr>
              <a:blipFill>
                <a:blip r:embed="rId2"/>
                <a:stretch>
                  <a:fillRect l="-979"/>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6D12D68F-F8BF-8939-F8E0-9D9B63562AF9}"/>
              </a:ext>
            </a:extLst>
          </p:cNvPr>
          <p:cNvSpPr>
            <a:spLocks noGrp="1"/>
          </p:cNvSpPr>
          <p:nvPr>
            <p:ph type="title"/>
          </p:nvPr>
        </p:nvSpPr>
        <p:spPr/>
        <p:txBody>
          <a:bodyPr/>
          <a:lstStyle/>
          <a:p>
            <a:r>
              <a:rPr lang="en-US" dirty="0"/>
              <a:t>VAE loss function</a:t>
            </a:r>
          </a:p>
        </p:txBody>
      </p:sp>
      <p:sp>
        <p:nvSpPr>
          <p:cNvPr id="5" name="Slide Number Placeholder 4">
            <a:extLst>
              <a:ext uri="{FF2B5EF4-FFF2-40B4-BE49-F238E27FC236}">
                <a16:creationId xmlns:a16="http://schemas.microsoft.com/office/drawing/2014/main" id="{6F323292-8C4A-68E1-317A-D4FE93157F42}"/>
              </a:ext>
            </a:extLst>
          </p:cNvPr>
          <p:cNvSpPr>
            <a:spLocks noGrp="1"/>
          </p:cNvSpPr>
          <p:nvPr>
            <p:ph type="sldNum" sz="quarter" idx="14"/>
          </p:nvPr>
        </p:nvSpPr>
        <p:spPr/>
        <p:txBody>
          <a:bodyPr/>
          <a:lstStyle/>
          <a:p>
            <a:fld id="{F5AEA0E0-5CC6-4BD0-905C-A0021E419432}" type="slidenum">
              <a:rPr lang="en-GB" smtClean="0"/>
              <a:pPr/>
              <a:t>41</a:t>
            </a:fld>
            <a:endParaRPr lang="en-GB" dirty="0"/>
          </a:p>
        </p:txBody>
      </p:sp>
      <p:sp>
        <p:nvSpPr>
          <p:cNvPr id="6" name="TextBox 5">
            <a:extLst>
              <a:ext uri="{FF2B5EF4-FFF2-40B4-BE49-F238E27FC236}">
                <a16:creationId xmlns:a16="http://schemas.microsoft.com/office/drawing/2014/main" id="{2E368386-D60B-BFAF-86DA-2F782B92A8FA}"/>
              </a:ext>
            </a:extLst>
          </p:cNvPr>
          <p:cNvSpPr txBox="1"/>
          <p:nvPr/>
        </p:nvSpPr>
        <p:spPr>
          <a:xfrm>
            <a:off x="8131427" y="2476392"/>
            <a:ext cx="1960793" cy="369332"/>
          </a:xfrm>
          <a:prstGeom prst="rect">
            <a:avLst/>
          </a:prstGeom>
          <a:noFill/>
        </p:spPr>
        <p:txBody>
          <a:bodyPr wrap="none" rtlCol="0">
            <a:spAutoFit/>
          </a:bodyPr>
          <a:lstStyle/>
          <a:p>
            <a:r>
              <a:rPr lang="en-US" b="1" dirty="0" err="1">
                <a:solidFill>
                  <a:srgbClr val="FF0000"/>
                </a:solidFill>
                <a:latin typeface="Book Antiqua" panose="02040602050305030304" pitchFamily="18" charset="0"/>
              </a:rPr>
              <a:t>Regularizer</a:t>
            </a:r>
            <a:r>
              <a:rPr lang="en-US" b="1" dirty="0">
                <a:solidFill>
                  <a:srgbClr val="FF0000"/>
                </a:solidFill>
                <a:latin typeface="Book Antiqua" panose="02040602050305030304" pitchFamily="18" charset="0"/>
              </a:rPr>
              <a:t> term</a:t>
            </a:r>
          </a:p>
        </p:txBody>
      </p:sp>
      <p:sp>
        <p:nvSpPr>
          <p:cNvPr id="7" name="TextBox 6">
            <a:extLst>
              <a:ext uri="{FF2B5EF4-FFF2-40B4-BE49-F238E27FC236}">
                <a16:creationId xmlns:a16="http://schemas.microsoft.com/office/drawing/2014/main" id="{23934D7B-8706-84D6-6A34-25D17C1D454D}"/>
              </a:ext>
            </a:extLst>
          </p:cNvPr>
          <p:cNvSpPr txBox="1"/>
          <p:nvPr/>
        </p:nvSpPr>
        <p:spPr>
          <a:xfrm>
            <a:off x="3894434" y="2476392"/>
            <a:ext cx="2319866" cy="369332"/>
          </a:xfrm>
          <a:prstGeom prst="rect">
            <a:avLst/>
          </a:prstGeom>
          <a:noFill/>
        </p:spPr>
        <p:txBody>
          <a:bodyPr wrap="none" rtlCol="0">
            <a:spAutoFit/>
          </a:bodyPr>
          <a:lstStyle/>
          <a:p>
            <a:r>
              <a:rPr lang="en-US" b="1" dirty="0">
                <a:solidFill>
                  <a:srgbClr val="FF0000"/>
                </a:solidFill>
                <a:latin typeface="Book Antiqua" panose="02040602050305030304" pitchFamily="18" charset="0"/>
              </a:rPr>
              <a:t>Reconstruction term</a:t>
            </a:r>
          </a:p>
        </p:txBody>
      </p:sp>
      <p:sp>
        <p:nvSpPr>
          <p:cNvPr id="8" name="Rectangle 7">
            <a:extLst>
              <a:ext uri="{FF2B5EF4-FFF2-40B4-BE49-F238E27FC236}">
                <a16:creationId xmlns:a16="http://schemas.microsoft.com/office/drawing/2014/main" id="{2B0749E9-9C21-E44A-24AB-533EB18F8B54}"/>
              </a:ext>
            </a:extLst>
          </p:cNvPr>
          <p:cNvSpPr/>
          <p:nvPr/>
        </p:nvSpPr>
        <p:spPr>
          <a:xfrm>
            <a:off x="3011648" y="1686187"/>
            <a:ext cx="4085438" cy="604007"/>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EC9507-F9C4-4898-6F2E-692C70BB10F7}"/>
              </a:ext>
            </a:extLst>
          </p:cNvPr>
          <p:cNvSpPr/>
          <p:nvPr/>
        </p:nvSpPr>
        <p:spPr>
          <a:xfrm>
            <a:off x="7477352" y="1702650"/>
            <a:ext cx="3268945" cy="604007"/>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5E2B33F-1031-CFDD-1357-29F6850F7877}"/>
              </a:ext>
            </a:extLst>
          </p:cNvPr>
          <p:cNvCxnSpPr>
            <a:cxnSpLocks/>
            <a:stCxn id="7" idx="0"/>
            <a:endCxn id="8" idx="2"/>
          </p:cNvCxnSpPr>
          <p:nvPr/>
        </p:nvCxnSpPr>
        <p:spPr>
          <a:xfrm flipV="1">
            <a:off x="5054367" y="2290194"/>
            <a:ext cx="0" cy="186198"/>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14" name="Straight Arrow Connector 13">
            <a:extLst>
              <a:ext uri="{FF2B5EF4-FFF2-40B4-BE49-F238E27FC236}">
                <a16:creationId xmlns:a16="http://schemas.microsoft.com/office/drawing/2014/main" id="{F297A948-5500-C721-AF95-5885623A4784}"/>
              </a:ext>
            </a:extLst>
          </p:cNvPr>
          <p:cNvCxnSpPr>
            <a:cxnSpLocks/>
            <a:stCxn id="6" idx="0"/>
            <a:endCxn id="9" idx="2"/>
          </p:cNvCxnSpPr>
          <p:nvPr/>
        </p:nvCxnSpPr>
        <p:spPr>
          <a:xfrm flipV="1">
            <a:off x="9111824" y="2306657"/>
            <a:ext cx="1" cy="169735"/>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637524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5ADF86-8857-DC48-7E1C-C8ABF7FE73AC}"/>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1D61FE-12D5-65D9-9663-0CD097212078}"/>
                  </a:ext>
                </a:extLst>
              </p:cNvPr>
              <p:cNvSpPr>
                <a:spLocks noGrp="1"/>
              </p:cNvSpPr>
              <p:nvPr>
                <p:ph sz="quarter" idx="12"/>
              </p:nvPr>
            </p:nvSpPr>
            <p:spPr>
              <a:xfrm>
                <a:off x="241200" y="1490400"/>
                <a:ext cx="11667599" cy="1052739"/>
              </a:xfrm>
            </p:spPr>
            <p:txBody>
              <a:bodyPr/>
              <a:lstStyle/>
              <a:p>
                <a:pPr marL="0" indent="0">
                  <a:buNone/>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ea typeface="Cambria Math" panose="02040503050406030204" pitchFamily="18" charset="0"/>
                        </a:rPr>
                        <m:t>ℒ</m:t>
                      </m:r>
                      <m:r>
                        <a:rPr lang="en-AU">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r>
                        <a:rPr lang="en-AU">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ϕ</m:t>
                      </m:r>
                      <m:r>
                        <a:rPr lang="en-AU">
                          <a:latin typeface="Cambria Math" panose="02040503050406030204" pitchFamily="18" charset="0"/>
                        </a:rPr>
                        <m:t>)</m:t>
                      </m:r>
                      <m:r>
                        <m:rPr>
                          <m:aln/>
                        </m:rPr>
                        <a:rPr lang="en-AU" i="1">
                          <a:latin typeface="Cambria Math" panose="02040503050406030204" pitchFamily="18" charset="0"/>
                        </a:rPr>
                        <m:t>=</m:t>
                      </m:r>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ea typeface="Cambria Math" panose="02040503050406030204" pitchFamily="18" charset="0"/>
                            </a:rPr>
                            <m:t>𝔼</m:t>
                          </m:r>
                        </m:e>
                        <m:sub>
                          <m:r>
                            <a:rPr lang="en-AU" i="1">
                              <a:latin typeface="Cambria Math" panose="02040503050406030204" pitchFamily="18" charset="0"/>
                            </a:rPr>
                            <m:t>𝑧</m:t>
                          </m:r>
                          <m:r>
                            <a:rPr lang="en-AU" i="1">
                              <a:latin typeface="Cambria Math" panose="02040503050406030204" pitchFamily="18" charset="0"/>
                            </a:rPr>
                            <m:t>~</m:t>
                          </m:r>
                          <m:sSub>
                            <m:sSubPr>
                              <m:ctrlPr>
                                <a:rPr lang="en-US" i="1">
                                  <a:latin typeface="Cambria Math" panose="02040503050406030204" pitchFamily="18" charset="0"/>
                                </a:rPr>
                              </m:ctrlPr>
                            </m:sSubPr>
                            <m:e>
                              <m:r>
                                <a:rPr lang="en-AU"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𝜙</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e>
                              <m:r>
                                <a:rPr lang="en-AU" i="1">
                                  <a:latin typeface="Cambria Math" panose="02040503050406030204" pitchFamily="18" charset="0"/>
                                </a:rPr>
                                <m:t>𝑥</m:t>
                              </m:r>
                            </m:e>
                          </m:d>
                        </m:sub>
                      </m:sSub>
                      <m:d>
                        <m:dPr>
                          <m:begChr m:val="["/>
                          <m:endChr m:val="]"/>
                          <m:ctrlPr>
                            <a:rPr lang="en-AU" i="1">
                              <a:latin typeface="Cambria Math" panose="02040503050406030204" pitchFamily="18" charset="0"/>
                            </a:rPr>
                          </m:ctrlPr>
                        </m:dPr>
                        <m:e>
                          <m:r>
                            <m:rPr>
                              <m:sty m:val="p"/>
                            </m:rPr>
                            <a:rPr lang="en-AU">
                              <a:latin typeface="Cambria Math" panose="02040503050406030204" pitchFamily="18" charset="0"/>
                            </a:rPr>
                            <m:t>log</m:t>
                          </m:r>
                          <m:d>
                            <m:dPr>
                              <m:ctrlPr>
                                <a:rPr lang="en-AU" i="1">
                                  <a:latin typeface="Cambria Math" panose="02040503050406030204" pitchFamily="18" charset="0"/>
                                </a:rPr>
                              </m:ctrlPr>
                            </m:dPr>
                            <m:e>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e>
                                <m:e>
                                  <m:r>
                                    <a:rPr lang="en-AU" i="1">
                                      <a:latin typeface="Cambria Math" panose="02040503050406030204" pitchFamily="18" charset="0"/>
                                    </a:rPr>
                                    <m:t>𝑧</m:t>
                                  </m:r>
                                </m:e>
                              </m:d>
                            </m:e>
                          </m:d>
                        </m:e>
                      </m:d>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𝐷</m:t>
                          </m:r>
                        </m:e>
                        <m:sub>
                          <m:r>
                            <a:rPr lang="en-AU" b="1" i="1">
                              <a:latin typeface="Cambria Math" panose="02040503050406030204" pitchFamily="18" charset="0"/>
                              <a:ea typeface="Cambria Math" panose="02040503050406030204" pitchFamily="18" charset="0"/>
                            </a:rPr>
                            <m:t>𝑲𝑳</m:t>
                          </m:r>
                        </m:sub>
                      </m:sSub>
                      <m:d>
                        <m:dPr>
                          <m:begChr m:val="["/>
                          <m:endChr m:val="]"/>
                          <m:ctrlPr>
                            <a:rPr lang="en-AU" i="1">
                              <a:latin typeface="Cambria Math" panose="02040503050406030204" pitchFamily="18" charset="0"/>
                            </a:rPr>
                          </m:ctrlPr>
                        </m:dPr>
                        <m:e>
                          <m:sSub>
                            <m:sSubPr>
                              <m:ctrlPr>
                                <a:rPr lang="en-US" i="1">
                                  <a:latin typeface="Cambria Math" panose="02040503050406030204" pitchFamily="18" charset="0"/>
                                </a:rPr>
                              </m:ctrlPr>
                            </m:sSubPr>
                            <m:e>
                              <m:r>
                                <a:rPr lang="en-AU"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𝜙</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e>
                              <m:r>
                                <a:rPr lang="en-AU" i="1">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d>
                        </m:e>
                      </m:d>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41D61FE-12D5-65D9-9663-0CD097212078}"/>
                  </a:ext>
                </a:extLst>
              </p:cNvPr>
              <p:cNvSpPr>
                <a:spLocks noGrp="1" noRot="1" noChangeAspect="1" noMove="1" noResize="1" noEditPoints="1" noAdjustHandles="1" noChangeArrowheads="1" noChangeShapeType="1" noTextEdit="1"/>
              </p:cNvSpPr>
              <p:nvPr>
                <p:ph sz="quarter" idx="12"/>
              </p:nvPr>
            </p:nvSpPr>
            <p:spPr>
              <a:xfrm>
                <a:off x="241200" y="1490400"/>
                <a:ext cx="11667599" cy="1052739"/>
              </a:xfrm>
              <a:blipFill>
                <a:blip r:embed="rId2"/>
                <a:stretch>
                  <a:fillRect/>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33CAA29A-C9B5-844C-F957-8BE3B118C805}"/>
              </a:ext>
            </a:extLst>
          </p:cNvPr>
          <p:cNvSpPr>
            <a:spLocks noGrp="1"/>
          </p:cNvSpPr>
          <p:nvPr>
            <p:ph type="title"/>
          </p:nvPr>
        </p:nvSpPr>
        <p:spPr/>
        <p:txBody>
          <a:bodyPr/>
          <a:lstStyle/>
          <a:p>
            <a:r>
              <a:rPr lang="en-US" dirty="0"/>
              <a:t>Intuition about the loss function</a:t>
            </a:r>
          </a:p>
        </p:txBody>
      </p:sp>
      <p:sp>
        <p:nvSpPr>
          <p:cNvPr id="5" name="Slide Number Placeholder 4">
            <a:extLst>
              <a:ext uri="{FF2B5EF4-FFF2-40B4-BE49-F238E27FC236}">
                <a16:creationId xmlns:a16="http://schemas.microsoft.com/office/drawing/2014/main" id="{85A8C5BE-8481-2B1F-C2FF-BDD921357F20}"/>
              </a:ext>
            </a:extLst>
          </p:cNvPr>
          <p:cNvSpPr>
            <a:spLocks noGrp="1"/>
          </p:cNvSpPr>
          <p:nvPr>
            <p:ph type="sldNum" sz="quarter" idx="14"/>
          </p:nvPr>
        </p:nvSpPr>
        <p:spPr/>
        <p:txBody>
          <a:bodyPr/>
          <a:lstStyle/>
          <a:p>
            <a:fld id="{F5AEA0E0-5CC6-4BD0-905C-A0021E419432}" type="slidenum">
              <a:rPr lang="en-GB" smtClean="0"/>
              <a:pPr/>
              <a:t>42</a:t>
            </a:fld>
            <a:endParaRPr lang="en-GB"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6881E5E-A77A-4B20-33DC-FA5B341E9987}"/>
                  </a:ext>
                </a:extLst>
              </p:cNvPr>
              <p:cNvSpPr/>
              <p:nvPr/>
            </p:nvSpPr>
            <p:spPr>
              <a:xfrm>
                <a:off x="86407" y="2623507"/>
                <a:ext cx="2399619" cy="34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US" dirty="0"/>
              </a:p>
            </p:txBody>
          </p:sp>
        </mc:Choice>
        <mc:Fallback xmlns="">
          <p:sp>
            <p:nvSpPr>
              <p:cNvPr id="7" name="Rectangle 6">
                <a:extLst>
                  <a:ext uri="{FF2B5EF4-FFF2-40B4-BE49-F238E27FC236}">
                    <a16:creationId xmlns:a16="http://schemas.microsoft.com/office/drawing/2014/main" id="{E6881E5E-A77A-4B20-33DC-FA5B341E9987}"/>
                  </a:ext>
                </a:extLst>
              </p:cNvPr>
              <p:cNvSpPr>
                <a:spLocks noRot="1" noChangeAspect="1" noMove="1" noResize="1" noEditPoints="1" noAdjustHandles="1" noChangeArrowheads="1" noChangeShapeType="1" noTextEdit="1"/>
              </p:cNvSpPr>
              <p:nvPr/>
            </p:nvSpPr>
            <p:spPr>
              <a:xfrm>
                <a:off x="86407" y="2623507"/>
                <a:ext cx="2399619" cy="3492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rapezium 7">
                <a:extLst>
                  <a:ext uri="{FF2B5EF4-FFF2-40B4-BE49-F238E27FC236}">
                    <a16:creationId xmlns:a16="http://schemas.microsoft.com/office/drawing/2014/main" id="{7486FBF2-B599-3258-F3A3-AA05355A99F3}"/>
                  </a:ext>
                </a:extLst>
              </p:cNvPr>
              <p:cNvSpPr/>
              <p:nvPr/>
            </p:nvSpPr>
            <p:spPr>
              <a:xfrm>
                <a:off x="74765" y="4474974"/>
                <a:ext cx="2399620" cy="1152851"/>
              </a:xfrm>
              <a:prstGeom prst="trapezoid">
                <a:avLst/>
              </a:prstGeom>
            </p:spPr>
            <p:style>
              <a:lnRef idx="1">
                <a:schemeClr val="accent4"/>
              </a:lnRef>
              <a:fillRef idx="2">
                <a:schemeClr val="accent4"/>
              </a:fillRef>
              <a:effectRef idx="1">
                <a:schemeClr val="accent4"/>
              </a:effectRef>
              <a:fontRef idx="minor">
                <a:schemeClr val="dk1"/>
              </a:fontRef>
            </p:style>
            <p:txBody>
              <a:bodyPr vert="horz" lIns="0" tIns="0" rIns="0" bIns="0" rtlCol="0" anchor="ctr"/>
              <a:lstStyle/>
              <a:p>
                <a:pPr algn="ctr"/>
                <a:r>
                  <a:rPr lang="en-US" sz="2400" b="1" dirty="0"/>
                  <a:t>Probabilistic Decoder</a:t>
                </a:r>
              </a:p>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𝜃</m:t>
                          </m:r>
                        </m:sub>
                      </m:sSub>
                      <m:r>
                        <a:rPr lang="en-AU" sz="2400" i="1">
                          <a:latin typeface="Cambria Math" panose="02040503050406030204" pitchFamily="18" charset="0"/>
                        </a:rPr>
                        <m:t>(</m:t>
                      </m:r>
                      <m:r>
                        <a:rPr lang="en-AU" sz="2400" i="1">
                          <a:latin typeface="Cambria Math" panose="02040503050406030204" pitchFamily="18" charset="0"/>
                        </a:rPr>
                        <m:t>𝑥</m:t>
                      </m:r>
                      <m:r>
                        <a:rPr lang="en-AU" sz="2400" i="1">
                          <a:latin typeface="Cambria Math" panose="02040503050406030204" pitchFamily="18" charset="0"/>
                        </a:rPr>
                        <m:t>|</m:t>
                      </m:r>
                      <m:r>
                        <a:rPr lang="en-AU" sz="2400" i="1">
                          <a:latin typeface="Cambria Math" panose="02040503050406030204" pitchFamily="18" charset="0"/>
                        </a:rPr>
                        <m:t>𝑧</m:t>
                      </m:r>
                      <m:r>
                        <a:rPr lang="en-AU" sz="2400" i="1">
                          <a:latin typeface="Cambria Math" panose="02040503050406030204" pitchFamily="18" charset="0"/>
                        </a:rPr>
                        <m:t>)</m:t>
                      </m:r>
                    </m:oMath>
                  </m:oMathPara>
                </a14:m>
                <a:endParaRPr lang="en-US" sz="2400" dirty="0"/>
              </a:p>
            </p:txBody>
          </p:sp>
        </mc:Choice>
        <mc:Fallback xmlns="">
          <p:sp>
            <p:nvSpPr>
              <p:cNvPr id="8" name="Trapezium 7">
                <a:extLst>
                  <a:ext uri="{FF2B5EF4-FFF2-40B4-BE49-F238E27FC236}">
                    <a16:creationId xmlns:a16="http://schemas.microsoft.com/office/drawing/2014/main" id="{7486FBF2-B599-3258-F3A3-AA05355A99F3}"/>
                  </a:ext>
                </a:extLst>
              </p:cNvPr>
              <p:cNvSpPr>
                <a:spLocks noRot="1" noChangeAspect="1" noMove="1" noResize="1" noEditPoints="1" noAdjustHandles="1" noChangeArrowheads="1" noChangeShapeType="1" noTextEdit="1"/>
              </p:cNvSpPr>
              <p:nvPr/>
            </p:nvSpPr>
            <p:spPr>
              <a:xfrm>
                <a:off x="74765" y="4474974"/>
                <a:ext cx="2399620" cy="1152851"/>
              </a:xfrm>
              <a:prstGeom prst="trapezoid">
                <a:avLst/>
              </a:prstGeom>
              <a:blipFill>
                <a:blip r:embed="rId4"/>
                <a:stretch>
                  <a:fillRect t="-2174" b="-11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4BDC909-63AD-DE6A-0B9A-592D1A38784E}"/>
                  </a:ext>
                </a:extLst>
              </p:cNvPr>
              <p:cNvSpPr/>
              <p:nvPr/>
            </p:nvSpPr>
            <p:spPr>
              <a:xfrm>
                <a:off x="83154" y="5636867"/>
                <a:ext cx="2399620" cy="3498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oMath>
                  </m:oMathPara>
                </a14:m>
                <a:endParaRPr lang="en-US" dirty="0"/>
              </a:p>
            </p:txBody>
          </p:sp>
        </mc:Choice>
        <mc:Fallback xmlns="">
          <p:sp>
            <p:nvSpPr>
              <p:cNvPr id="9" name="Rectangle 8">
                <a:extLst>
                  <a:ext uri="{FF2B5EF4-FFF2-40B4-BE49-F238E27FC236}">
                    <a16:creationId xmlns:a16="http://schemas.microsoft.com/office/drawing/2014/main" id="{F4BDC909-63AD-DE6A-0B9A-592D1A38784E}"/>
                  </a:ext>
                </a:extLst>
              </p:cNvPr>
              <p:cNvSpPr>
                <a:spLocks noRot="1" noChangeAspect="1" noMove="1" noResize="1" noEditPoints="1" noAdjustHandles="1" noChangeArrowheads="1" noChangeShapeType="1" noTextEdit="1"/>
              </p:cNvSpPr>
              <p:nvPr/>
            </p:nvSpPr>
            <p:spPr>
              <a:xfrm>
                <a:off x="83154" y="5636867"/>
                <a:ext cx="2399620" cy="3498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D402D79-EBD4-77B1-4F9F-D94DDBD45167}"/>
                  </a:ext>
                </a:extLst>
              </p:cNvPr>
              <p:cNvSpPr/>
              <p:nvPr/>
            </p:nvSpPr>
            <p:spPr>
              <a:xfrm>
                <a:off x="359438" y="4136399"/>
                <a:ext cx="1820002" cy="32953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3200" b="0" i="1" smtClean="0">
                          <a:latin typeface="Cambria Math" panose="02040503050406030204" pitchFamily="18" charset="0"/>
                        </a:rPr>
                        <m:t>𝑧</m:t>
                      </m:r>
                    </m:oMath>
                  </m:oMathPara>
                </a14:m>
                <a:endParaRPr lang="en-US" sz="3200" dirty="0"/>
              </a:p>
            </p:txBody>
          </p:sp>
        </mc:Choice>
        <mc:Fallback xmlns="">
          <p:sp>
            <p:nvSpPr>
              <p:cNvPr id="10" name="Rectangle 9">
                <a:extLst>
                  <a:ext uri="{FF2B5EF4-FFF2-40B4-BE49-F238E27FC236}">
                    <a16:creationId xmlns:a16="http://schemas.microsoft.com/office/drawing/2014/main" id="{4D402D79-EBD4-77B1-4F9F-D94DDBD45167}"/>
                  </a:ext>
                </a:extLst>
              </p:cNvPr>
              <p:cNvSpPr>
                <a:spLocks noRot="1" noChangeAspect="1" noMove="1" noResize="1" noEditPoints="1" noAdjustHandles="1" noChangeArrowheads="1" noChangeShapeType="1" noTextEdit="1"/>
              </p:cNvSpPr>
              <p:nvPr/>
            </p:nvSpPr>
            <p:spPr>
              <a:xfrm>
                <a:off x="359438" y="4136399"/>
                <a:ext cx="1820002" cy="329533"/>
              </a:xfrm>
              <a:prstGeom prst="rect">
                <a:avLst/>
              </a:prstGeom>
              <a:blipFill>
                <a:blip r:embed="rId6"/>
                <a:stretch>
                  <a:fillRect b="-17857"/>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590A368D-263B-4301-5B12-E9066E19EA73}"/>
              </a:ext>
            </a:extLst>
          </p:cNvPr>
          <p:cNvGrpSpPr/>
          <p:nvPr/>
        </p:nvGrpSpPr>
        <p:grpSpPr>
          <a:xfrm>
            <a:off x="74765" y="2973602"/>
            <a:ext cx="2399620" cy="1233223"/>
            <a:chOff x="4761781" y="2504373"/>
            <a:chExt cx="2399620" cy="1233223"/>
          </a:xfrm>
        </p:grpSpPr>
        <p:sp>
          <p:nvSpPr>
            <p:cNvPr id="6" name="Trapezium 5">
              <a:extLst>
                <a:ext uri="{FF2B5EF4-FFF2-40B4-BE49-F238E27FC236}">
                  <a16:creationId xmlns:a16="http://schemas.microsoft.com/office/drawing/2014/main" id="{22631B1A-37F9-1187-1326-6E43E82FF525}"/>
                </a:ext>
              </a:extLst>
            </p:cNvPr>
            <p:cNvSpPr/>
            <p:nvPr/>
          </p:nvSpPr>
          <p:spPr>
            <a:xfrm rot="10800000">
              <a:off x="4761781" y="2504374"/>
              <a:ext cx="2399620" cy="1152853"/>
            </a:xfrm>
            <a:prstGeom prst="trapezoid">
              <a:avLst/>
            </a:prstGeom>
          </p:spPr>
          <p:style>
            <a:lnRef idx="1">
              <a:schemeClr val="accent1"/>
            </a:lnRef>
            <a:fillRef idx="2">
              <a:schemeClr val="accent1"/>
            </a:fillRef>
            <a:effectRef idx="1">
              <a:schemeClr val="accent1"/>
            </a:effectRef>
            <a:fontRef idx="minor">
              <a:schemeClr val="dk1"/>
            </a:fontRef>
          </p:style>
          <p:txBody>
            <a:bodyPr vert="vert" lIns="0" tIns="0" rIns="0" bIns="0" rtlCol="0" anchor="ctr"/>
            <a:lstStyle/>
            <a:p>
              <a:pPr algn="ctr"/>
              <a:endParaRPr lang="en-US" sz="24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1AB8E07-386C-780E-34E3-BAA7D7E62D4D}"/>
                    </a:ext>
                  </a:extLst>
                </p:cNvPr>
                <p:cNvSpPr txBox="1"/>
                <p:nvPr/>
              </p:nvSpPr>
              <p:spPr>
                <a:xfrm>
                  <a:off x="5046454" y="2504373"/>
                  <a:ext cx="1820002" cy="1233223"/>
                </a:xfrm>
                <a:prstGeom prst="rect">
                  <a:avLst/>
                </a:prstGeom>
                <a:noFill/>
              </p:spPr>
              <p:txBody>
                <a:bodyPr wrap="square">
                  <a:spAutoFit/>
                </a:bodyPr>
                <a:lstStyle/>
                <a:p>
                  <a:pPr algn="ctr"/>
                  <a:r>
                    <a:rPr lang="en-US" sz="2400" b="1" dirty="0"/>
                    <a:t>Probabilistic Encoder</a:t>
                  </a:r>
                </a:p>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AU" sz="2400" b="0" i="1" smtClean="0">
                                <a:latin typeface="Cambria Math" panose="02040503050406030204" pitchFamily="18" charset="0"/>
                              </a:rPr>
                              <m:t>𝑞</m:t>
                            </m:r>
                          </m:e>
                          <m:sub>
                            <m:r>
                              <a:rPr lang="en-US" sz="2400" i="1" smtClean="0">
                                <a:latin typeface="Cambria Math" panose="02040503050406030204" pitchFamily="18" charset="0"/>
                                <a:ea typeface="Cambria Math" panose="02040503050406030204" pitchFamily="18" charset="0"/>
                              </a:rPr>
                              <m:t>𝜙</m:t>
                            </m:r>
                          </m:sub>
                        </m:sSub>
                        <m:r>
                          <a:rPr lang="en-AU" sz="2400" b="0" i="1" smtClean="0">
                            <a:latin typeface="Cambria Math" panose="02040503050406030204" pitchFamily="18" charset="0"/>
                          </a:rPr>
                          <m:t>(</m:t>
                        </m:r>
                        <m:r>
                          <a:rPr lang="en-AU" sz="2400" b="0" i="1" smtClean="0">
                            <a:latin typeface="Cambria Math" panose="02040503050406030204" pitchFamily="18" charset="0"/>
                          </a:rPr>
                          <m:t>𝑧</m:t>
                        </m:r>
                        <m:r>
                          <a:rPr lang="en-AU" sz="2400" b="0" i="1" smtClean="0">
                            <a:latin typeface="Cambria Math" panose="02040503050406030204" pitchFamily="18" charset="0"/>
                          </a:rPr>
                          <m:t>|</m:t>
                        </m:r>
                        <m:r>
                          <a:rPr lang="en-AU" sz="2400" b="0" i="1" smtClean="0">
                            <a:latin typeface="Cambria Math" panose="02040503050406030204" pitchFamily="18" charset="0"/>
                          </a:rPr>
                          <m:t>𝑥</m:t>
                        </m:r>
                        <m:r>
                          <a:rPr lang="en-AU" sz="2400" b="0" i="1" smtClean="0">
                            <a:latin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C1AB8E07-386C-780E-34E3-BAA7D7E62D4D}"/>
                    </a:ext>
                  </a:extLst>
                </p:cNvPr>
                <p:cNvSpPr txBox="1">
                  <a:spLocks noRot="1" noChangeAspect="1" noMove="1" noResize="1" noEditPoints="1" noAdjustHandles="1" noChangeArrowheads="1" noChangeShapeType="1" noTextEdit="1"/>
                </p:cNvSpPr>
                <p:nvPr/>
              </p:nvSpPr>
              <p:spPr>
                <a:xfrm>
                  <a:off x="5046454" y="2504373"/>
                  <a:ext cx="1820002" cy="1233223"/>
                </a:xfrm>
                <a:prstGeom prst="rect">
                  <a:avLst/>
                </a:prstGeom>
                <a:blipFill>
                  <a:blip r:embed="rId7"/>
                  <a:stretch>
                    <a:fillRect l="-2778" t="-4082" r="-6944" b="-4082"/>
                  </a:stretch>
                </a:blipFill>
              </p:spPr>
              <p:txBody>
                <a:bodyPr/>
                <a:lstStyle/>
                <a:p>
                  <a:r>
                    <a:rPr lang="en-US">
                      <a:noFill/>
                    </a:rPr>
                    <a:t> </a:t>
                  </a:r>
                </a:p>
              </p:txBody>
            </p:sp>
          </mc:Fallback>
        </mc:AlternateContent>
      </p:grpSp>
      <p:cxnSp>
        <p:nvCxnSpPr>
          <p:cNvPr id="18" name="Straight Connector 17">
            <a:extLst>
              <a:ext uri="{FF2B5EF4-FFF2-40B4-BE49-F238E27FC236}">
                <a16:creationId xmlns:a16="http://schemas.microsoft.com/office/drawing/2014/main" id="{474E5B8F-1284-C845-A9F7-3CA0645F70EB}"/>
              </a:ext>
            </a:extLst>
          </p:cNvPr>
          <p:cNvCxnSpPr/>
          <p:nvPr/>
        </p:nvCxnSpPr>
        <p:spPr>
          <a:xfrm>
            <a:off x="2768367" y="2543139"/>
            <a:ext cx="0" cy="4050608"/>
          </a:xfrm>
          <a:prstGeom prst="line">
            <a:avLst/>
          </a:prstGeom>
          <a:ln w="28575">
            <a:prstDash val="dashDot"/>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6CBCF43-9557-A21E-89CA-0E03549A627C}"/>
              </a:ext>
            </a:extLst>
          </p:cNvPr>
          <p:cNvCxnSpPr/>
          <p:nvPr/>
        </p:nvCxnSpPr>
        <p:spPr>
          <a:xfrm>
            <a:off x="7257875" y="2543139"/>
            <a:ext cx="0" cy="4050608"/>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5818DB8C-302F-83E2-F5C6-249CCE77296F}"/>
              </a:ext>
            </a:extLst>
          </p:cNvPr>
          <p:cNvSpPr txBox="1"/>
          <p:nvPr/>
        </p:nvSpPr>
        <p:spPr>
          <a:xfrm>
            <a:off x="8131427" y="2473454"/>
            <a:ext cx="1960793" cy="369332"/>
          </a:xfrm>
          <a:prstGeom prst="rect">
            <a:avLst/>
          </a:prstGeom>
          <a:noFill/>
        </p:spPr>
        <p:txBody>
          <a:bodyPr wrap="none" rtlCol="0">
            <a:spAutoFit/>
          </a:bodyPr>
          <a:lstStyle/>
          <a:p>
            <a:r>
              <a:rPr lang="en-US" b="1" dirty="0" err="1">
                <a:solidFill>
                  <a:srgbClr val="FF0000"/>
                </a:solidFill>
                <a:latin typeface="Book Antiqua" panose="02040602050305030304" pitchFamily="18" charset="0"/>
              </a:rPr>
              <a:t>Regularizer</a:t>
            </a:r>
            <a:r>
              <a:rPr lang="en-US" b="1" dirty="0">
                <a:solidFill>
                  <a:srgbClr val="FF0000"/>
                </a:solidFill>
                <a:latin typeface="Book Antiqua" panose="02040602050305030304" pitchFamily="18" charset="0"/>
              </a:rPr>
              <a:t> term</a:t>
            </a:r>
          </a:p>
        </p:txBody>
      </p:sp>
      <p:sp>
        <p:nvSpPr>
          <p:cNvPr id="21" name="TextBox 20">
            <a:extLst>
              <a:ext uri="{FF2B5EF4-FFF2-40B4-BE49-F238E27FC236}">
                <a16:creationId xmlns:a16="http://schemas.microsoft.com/office/drawing/2014/main" id="{C3CF2D5C-FB44-CD9E-5789-C3441C581FF3}"/>
              </a:ext>
            </a:extLst>
          </p:cNvPr>
          <p:cNvSpPr txBox="1"/>
          <p:nvPr/>
        </p:nvSpPr>
        <p:spPr>
          <a:xfrm>
            <a:off x="3894434" y="2473454"/>
            <a:ext cx="2319866" cy="369332"/>
          </a:xfrm>
          <a:prstGeom prst="rect">
            <a:avLst/>
          </a:prstGeom>
          <a:noFill/>
        </p:spPr>
        <p:txBody>
          <a:bodyPr wrap="none" rtlCol="0">
            <a:spAutoFit/>
          </a:bodyPr>
          <a:lstStyle/>
          <a:p>
            <a:r>
              <a:rPr lang="en-US" b="1" dirty="0">
                <a:solidFill>
                  <a:srgbClr val="FF0000"/>
                </a:solidFill>
                <a:latin typeface="Book Antiqua" panose="02040602050305030304" pitchFamily="18" charset="0"/>
              </a:rPr>
              <a:t>Reconstruction term</a:t>
            </a:r>
          </a:p>
        </p:txBody>
      </p:sp>
      <p:sp>
        <p:nvSpPr>
          <p:cNvPr id="22" name="Rectangle 21">
            <a:extLst>
              <a:ext uri="{FF2B5EF4-FFF2-40B4-BE49-F238E27FC236}">
                <a16:creationId xmlns:a16="http://schemas.microsoft.com/office/drawing/2014/main" id="{847529FD-1865-6765-1E8E-E32BCE36D3F7}"/>
              </a:ext>
            </a:extLst>
          </p:cNvPr>
          <p:cNvSpPr/>
          <p:nvPr/>
        </p:nvSpPr>
        <p:spPr>
          <a:xfrm>
            <a:off x="3011648" y="1686187"/>
            <a:ext cx="4085438" cy="604007"/>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27C4240-510E-81A2-A864-CA4E5AC1A931}"/>
              </a:ext>
            </a:extLst>
          </p:cNvPr>
          <p:cNvSpPr/>
          <p:nvPr/>
        </p:nvSpPr>
        <p:spPr>
          <a:xfrm>
            <a:off x="7477352" y="1702650"/>
            <a:ext cx="3268945" cy="604007"/>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E66D18DE-6263-D251-A85A-B7EC8AD4BD99}"/>
              </a:ext>
            </a:extLst>
          </p:cNvPr>
          <p:cNvCxnSpPr>
            <a:cxnSpLocks/>
            <a:stCxn id="21" idx="0"/>
            <a:endCxn id="22" idx="2"/>
          </p:cNvCxnSpPr>
          <p:nvPr/>
        </p:nvCxnSpPr>
        <p:spPr>
          <a:xfrm flipV="1">
            <a:off x="5054367" y="2290194"/>
            <a:ext cx="0" cy="18326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id="{80151900-E6A6-5FD1-EDDB-AA2D493049D9}"/>
              </a:ext>
            </a:extLst>
          </p:cNvPr>
          <p:cNvCxnSpPr>
            <a:cxnSpLocks/>
            <a:stCxn id="20" idx="0"/>
            <a:endCxn id="23" idx="2"/>
          </p:cNvCxnSpPr>
          <p:nvPr/>
        </p:nvCxnSpPr>
        <p:spPr>
          <a:xfrm flipV="1">
            <a:off x="9111824" y="2306657"/>
            <a:ext cx="1" cy="166797"/>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E1A1AB9-16E0-2A34-340A-C9A2449F768E}"/>
                  </a:ext>
                </a:extLst>
              </p:cNvPr>
              <p:cNvSpPr txBox="1"/>
              <p:nvPr/>
            </p:nvSpPr>
            <p:spPr>
              <a:xfrm>
                <a:off x="3137487" y="2967335"/>
                <a:ext cx="3826405" cy="27251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AU" sz="2400" i="1">
                              <a:latin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𝜃</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e>
                          <m:r>
                            <a:rPr lang="en-AU" sz="2400" i="1">
                              <a:latin typeface="Cambria Math" panose="02040503050406030204" pitchFamily="18" charset="0"/>
                            </a:rPr>
                            <m:t>𝑧</m:t>
                          </m:r>
                        </m:e>
                      </m:d>
                      <m:r>
                        <a:rPr lang="en-AU" sz="2400" b="0" i="1" smtClean="0">
                          <a:latin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𝒩</m:t>
                      </m:r>
                      <m:d>
                        <m:dPr>
                          <m:ctrlPr>
                            <a:rPr lang="en-AU" sz="2400" b="0" i="1" smtClean="0">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𝜃</m:t>
                              </m:r>
                            </m:sub>
                          </m:sSub>
                          <m:d>
                            <m:dPr>
                              <m:ctrlPr>
                                <a:rPr lang="en-AU" sz="2400" b="0" i="1" smtClean="0">
                                  <a:latin typeface="Cambria Math" panose="02040503050406030204" pitchFamily="18" charset="0"/>
                                  <a:ea typeface="Cambria Math" panose="02040503050406030204" pitchFamily="18" charset="0"/>
                                </a:rPr>
                              </m:ctrlPr>
                            </m:dPr>
                            <m:e>
                              <m:r>
                                <a:rPr lang="en-AU" sz="2400" b="0" i="1" smtClean="0">
                                  <a:latin typeface="Cambria Math" panose="02040503050406030204" pitchFamily="18" charset="0"/>
                                  <a:ea typeface="Cambria Math" panose="02040503050406030204" pitchFamily="18" charset="0"/>
                                </a:rPr>
                                <m:t>𝑧</m:t>
                              </m:r>
                            </m:e>
                          </m:d>
                          <m:r>
                            <a:rPr lang="en-AU"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m:rPr>
                                  <m:sty m:val="p"/>
                                </m:rPr>
                                <a:rPr lang="el-GR" sz="2400" i="1" smtClean="0">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𝜃</m:t>
                              </m:r>
                            </m:sub>
                          </m:sSub>
                          <m:d>
                            <m:dPr>
                              <m:ctrlPr>
                                <a:rPr lang="en-AU" sz="2400" b="0" i="1" smtClean="0">
                                  <a:latin typeface="Cambria Math" panose="02040503050406030204" pitchFamily="18" charset="0"/>
                                  <a:ea typeface="Cambria Math" panose="02040503050406030204" pitchFamily="18" charset="0"/>
                                </a:rPr>
                              </m:ctrlPr>
                            </m:dPr>
                            <m:e>
                              <m:r>
                                <a:rPr lang="en-AU" sz="2400" b="0" i="1" smtClean="0">
                                  <a:latin typeface="Cambria Math" panose="02040503050406030204" pitchFamily="18" charset="0"/>
                                  <a:ea typeface="Cambria Math" panose="02040503050406030204" pitchFamily="18" charset="0"/>
                                </a:rPr>
                                <m:t>𝑧</m:t>
                              </m:r>
                            </m:e>
                          </m:d>
                        </m:e>
                      </m:d>
                    </m:oMath>
                  </m:oMathPara>
                </a14:m>
                <a:endParaRPr lang="en-AU" sz="2400" b="0" dirty="0">
                  <a:ea typeface="Cambria Math" panose="02040503050406030204" pitchFamily="18" charset="0"/>
                </a:endParaRPr>
              </a:p>
              <a:p>
                <a:endParaRPr lang="en-US" sz="2400" dirty="0"/>
              </a:p>
              <a:p>
                <a:r>
                  <a:rPr lang="en-US" sz="2400" dirty="0">
                    <a:latin typeface="Book Antiqua" panose="02040602050305030304" pitchFamily="18" charset="0"/>
                  </a:rPr>
                  <a:t>So, we take log of Gaussian we get a square error between the data sample </a:t>
                </a:r>
                <a14:m>
                  <m:oMath xmlns:m="http://schemas.openxmlformats.org/officeDocument/2006/math">
                    <m:r>
                      <a:rPr lang="en-AU" sz="2400" i="1" smtClean="0">
                        <a:latin typeface="Cambria Math" panose="02040503050406030204" pitchFamily="18" charset="0"/>
                        <a:ea typeface="Cambria Math" panose="02040503050406030204" pitchFamily="18" charset="0"/>
                      </a:rPr>
                      <m:t>𝑥</m:t>
                    </m:r>
                  </m:oMath>
                </a14:m>
                <a:r>
                  <a:rPr lang="en-US" sz="2400" dirty="0">
                    <a:latin typeface="Book Antiqua" panose="02040602050305030304" pitchFamily="18" charset="0"/>
                  </a:rPr>
                  <a:t> and mean of the Gaussian distribution  </a:t>
                </a:r>
              </a:p>
            </p:txBody>
          </p:sp>
        </mc:Choice>
        <mc:Fallback xmlns="">
          <p:sp>
            <p:nvSpPr>
              <p:cNvPr id="26" name="TextBox 25">
                <a:extLst>
                  <a:ext uri="{FF2B5EF4-FFF2-40B4-BE49-F238E27FC236}">
                    <a16:creationId xmlns:a16="http://schemas.microsoft.com/office/drawing/2014/main" id="{2E1A1AB9-16E0-2A34-340A-C9A2449F768E}"/>
                  </a:ext>
                </a:extLst>
              </p:cNvPr>
              <p:cNvSpPr txBox="1">
                <a:spLocks noRot="1" noChangeAspect="1" noMove="1" noResize="1" noEditPoints="1" noAdjustHandles="1" noChangeArrowheads="1" noChangeShapeType="1" noTextEdit="1"/>
              </p:cNvSpPr>
              <p:nvPr/>
            </p:nvSpPr>
            <p:spPr>
              <a:xfrm>
                <a:off x="3137487" y="2967335"/>
                <a:ext cx="3826405" cy="2725170"/>
              </a:xfrm>
              <a:prstGeom prst="rect">
                <a:avLst/>
              </a:prstGeom>
              <a:blipFill>
                <a:blip r:embed="rId8"/>
                <a:stretch>
                  <a:fillRect l="-2649" b="-4167"/>
                </a:stretch>
              </a:blipFill>
            </p:spPr>
            <p:txBody>
              <a:bodyPr/>
              <a:lstStyle/>
              <a:p>
                <a:r>
                  <a:rPr lang="en-US">
                    <a:noFill/>
                  </a:rPr>
                  <a:t> </a:t>
                </a:r>
              </a:p>
            </p:txBody>
          </p:sp>
        </mc:Fallback>
      </mc:AlternateContent>
      <p:pic>
        <p:nvPicPr>
          <p:cNvPr id="1026" name="Picture 2" descr="Two Normal distribution curves | Download Scientific Diagram">
            <a:extLst>
              <a:ext uri="{FF2B5EF4-FFF2-40B4-BE49-F238E27FC236}">
                <a16:creationId xmlns:a16="http://schemas.microsoft.com/office/drawing/2014/main" id="{4503BD92-CC35-714A-0C4D-F8C594428B81}"/>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477352" y="2924330"/>
            <a:ext cx="4431445" cy="10908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08D5268-CBF2-D641-7F75-E3D64AAA2C24}"/>
                  </a:ext>
                </a:extLst>
              </p:cNvPr>
              <p:cNvSpPr txBox="1"/>
              <p:nvPr/>
            </p:nvSpPr>
            <p:spPr>
              <a:xfrm>
                <a:off x="7436490" y="3121105"/>
                <a:ext cx="1141954" cy="4274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AU" sz="2000" i="1">
                              <a:latin typeface="Cambria Math" panose="02040503050406030204" pitchFamily="18" charset="0"/>
                            </a:rPr>
                            <m:t>𝑞</m:t>
                          </m:r>
                        </m:e>
                        <m:sub>
                          <m:r>
                            <a:rPr lang="en-US" sz="2000" i="1">
                              <a:latin typeface="Cambria Math" panose="02040503050406030204" pitchFamily="18" charset="0"/>
                              <a:ea typeface="Cambria Math" panose="02040503050406030204" pitchFamily="18" charset="0"/>
                            </a:rPr>
                            <m:t>𝜙</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e>
                          <m:r>
                            <a:rPr lang="en-AU" sz="2000" i="1">
                              <a:latin typeface="Cambria Math" panose="02040503050406030204" pitchFamily="18" charset="0"/>
                            </a:rPr>
                            <m:t>𝑥</m:t>
                          </m:r>
                        </m:e>
                      </m:d>
                    </m:oMath>
                  </m:oMathPara>
                </a14:m>
                <a:endParaRPr lang="en-US" sz="2000" dirty="0"/>
              </a:p>
            </p:txBody>
          </p:sp>
        </mc:Choice>
        <mc:Fallback xmlns="">
          <p:sp>
            <p:nvSpPr>
              <p:cNvPr id="28" name="TextBox 27">
                <a:extLst>
                  <a:ext uri="{FF2B5EF4-FFF2-40B4-BE49-F238E27FC236}">
                    <a16:creationId xmlns:a16="http://schemas.microsoft.com/office/drawing/2014/main" id="{E08D5268-CBF2-D641-7F75-E3D64AAA2C24}"/>
                  </a:ext>
                </a:extLst>
              </p:cNvPr>
              <p:cNvSpPr txBox="1">
                <a:spLocks noRot="1" noChangeAspect="1" noMove="1" noResize="1" noEditPoints="1" noAdjustHandles="1" noChangeArrowheads="1" noChangeShapeType="1" noTextEdit="1"/>
              </p:cNvSpPr>
              <p:nvPr/>
            </p:nvSpPr>
            <p:spPr>
              <a:xfrm>
                <a:off x="7436490" y="3121105"/>
                <a:ext cx="1141954" cy="427425"/>
              </a:xfrm>
              <a:prstGeom prst="rect">
                <a:avLst/>
              </a:prstGeom>
              <a:blipFill>
                <a:blip r:embed="rId10"/>
                <a:stretch>
                  <a:fillRect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24CDA6A-84F2-2A0C-52D4-530A5F2D7F97}"/>
                  </a:ext>
                </a:extLst>
              </p:cNvPr>
              <p:cNvSpPr txBox="1"/>
              <p:nvPr/>
            </p:nvSpPr>
            <p:spPr>
              <a:xfrm>
                <a:off x="10848771" y="3121105"/>
                <a:ext cx="983791"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d>
                    </m:oMath>
                  </m:oMathPara>
                </a14:m>
                <a:endParaRPr lang="en-US" sz="2000" dirty="0"/>
              </a:p>
            </p:txBody>
          </p:sp>
        </mc:Choice>
        <mc:Fallback xmlns="">
          <p:sp>
            <p:nvSpPr>
              <p:cNvPr id="30" name="TextBox 29">
                <a:extLst>
                  <a:ext uri="{FF2B5EF4-FFF2-40B4-BE49-F238E27FC236}">
                    <a16:creationId xmlns:a16="http://schemas.microsoft.com/office/drawing/2014/main" id="{B24CDA6A-84F2-2A0C-52D4-530A5F2D7F97}"/>
                  </a:ext>
                </a:extLst>
              </p:cNvPr>
              <p:cNvSpPr txBox="1">
                <a:spLocks noRot="1" noChangeAspect="1" noMove="1" noResize="1" noEditPoints="1" noAdjustHandles="1" noChangeArrowheads="1" noChangeShapeType="1" noTextEdit="1"/>
              </p:cNvSpPr>
              <p:nvPr/>
            </p:nvSpPr>
            <p:spPr>
              <a:xfrm>
                <a:off x="10848771" y="3121105"/>
                <a:ext cx="983791" cy="400110"/>
              </a:xfrm>
              <a:prstGeom prst="rect">
                <a:avLst/>
              </a:prstGeom>
              <a:blipFill>
                <a:blip r:embed="rId11"/>
                <a:stretch>
                  <a:fillRect b="-6061"/>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C28F372E-F983-098C-514A-46CF0BF41BBF}"/>
              </a:ext>
            </a:extLst>
          </p:cNvPr>
          <p:cNvSpPr txBox="1"/>
          <p:nvPr/>
        </p:nvSpPr>
        <p:spPr>
          <a:xfrm>
            <a:off x="8578444" y="3991366"/>
            <a:ext cx="2134650" cy="338554"/>
          </a:xfrm>
          <a:prstGeom prst="rect">
            <a:avLst/>
          </a:prstGeom>
          <a:noFill/>
        </p:spPr>
        <p:txBody>
          <a:bodyPr wrap="square">
            <a:spAutoFit/>
          </a:bodyPr>
          <a:lstStyle/>
          <a:p>
            <a:pPr algn="ctr"/>
            <a:r>
              <a:rPr lang="en-AU" sz="1600" dirty="0">
                <a:latin typeface="Book Antiqua" panose="02040602050305030304" pitchFamily="18" charset="0"/>
              </a:rPr>
              <a:t>Latent variable space</a:t>
            </a:r>
            <a:endParaRPr lang="en-US" sz="1600"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04F3076-0A60-49A3-D77E-57AD0F80DDE0}"/>
                  </a:ext>
                </a:extLst>
              </p:cNvPr>
              <p:cNvSpPr txBox="1"/>
              <p:nvPr/>
            </p:nvSpPr>
            <p:spPr>
              <a:xfrm>
                <a:off x="7486005" y="4458051"/>
                <a:ext cx="4481709" cy="1971886"/>
              </a:xfrm>
              <a:prstGeom prst="rect">
                <a:avLst/>
              </a:prstGeom>
              <a:noFill/>
            </p:spPr>
            <p:txBody>
              <a:bodyPr wrap="square">
                <a:spAutoFit/>
              </a:bodyPr>
              <a:lstStyle/>
              <a:p>
                <a:r>
                  <a:rPr lang="en-AU" sz="2400" dirty="0">
                    <a:latin typeface="Book Antiqua" panose="02040602050305030304" pitchFamily="18" charset="0"/>
                  </a:rPr>
                  <a:t>KL divergence ensures that the pdf of latent variables </a:t>
                </a:r>
                <a14:m>
                  <m:oMath xmlns:m="http://schemas.openxmlformats.org/officeDocument/2006/math">
                    <m:sSub>
                      <m:sSubPr>
                        <m:ctrlPr>
                          <a:rPr lang="en-US" sz="2400" i="1">
                            <a:latin typeface="Cambria Math" panose="02040503050406030204" pitchFamily="18" charset="0"/>
                          </a:rPr>
                        </m:ctrlPr>
                      </m:sSubPr>
                      <m:e>
                        <m:r>
                          <a:rPr lang="en-AU" sz="2400" i="1">
                            <a:latin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𝑧</m:t>
                        </m:r>
                      </m:e>
                      <m:e>
                        <m:r>
                          <a:rPr lang="en-AU" sz="2400" i="1">
                            <a:latin typeface="Cambria Math" panose="02040503050406030204" pitchFamily="18" charset="0"/>
                          </a:rPr>
                          <m:t>𝑥</m:t>
                        </m:r>
                      </m:e>
                    </m:d>
                  </m:oMath>
                </a14:m>
                <a:r>
                  <a:rPr lang="en-AU" sz="2400" dirty="0">
                    <a:latin typeface="Book Antiqua" panose="02040602050305030304" pitchFamily="18" charset="0"/>
                  </a:rPr>
                  <a:t> does not collapse with zero variance but penalizes if deviates from </a:t>
                </a:r>
                <a14:m>
                  <m:oMath xmlns:m="http://schemas.openxmlformats.org/officeDocument/2006/math">
                    <m:r>
                      <a:rPr lang="en-AU" sz="2400" b="0" i="1" smtClean="0">
                        <a:latin typeface="Cambria Math" panose="02040503050406030204" pitchFamily="18" charset="0"/>
                        <a:ea typeface="Cambria Math" panose="02040503050406030204" pitchFamily="18" charset="0"/>
                      </a:rPr>
                      <m:t>𝒩</m:t>
                    </m:r>
                    <m:d>
                      <m:dPr>
                        <m:ctrlPr>
                          <a:rPr lang="en-AU" sz="2400" b="0" i="1" smtClean="0">
                            <a:latin typeface="Cambria Math" panose="02040503050406030204" pitchFamily="18" charset="0"/>
                            <a:ea typeface="Cambria Math" panose="02040503050406030204" pitchFamily="18" charset="0"/>
                          </a:rPr>
                        </m:ctrlPr>
                      </m:dPr>
                      <m:e>
                        <m:r>
                          <a:rPr lang="en-AU" sz="2400" i="1" smtClean="0">
                            <a:latin typeface="Cambria Math" panose="02040503050406030204" pitchFamily="18" charset="0"/>
                          </a:rPr>
                          <m:t>0</m:t>
                        </m:r>
                        <m:r>
                          <a:rPr lang="en-AU" sz="2400" b="0" i="1" smtClean="0">
                            <a:latin typeface="Cambria Math" panose="02040503050406030204" pitchFamily="18" charset="0"/>
                            <a:ea typeface="Cambria Math" panose="02040503050406030204" pitchFamily="18" charset="0"/>
                          </a:rPr>
                          <m:t>,</m:t>
                        </m:r>
                        <m:r>
                          <a:rPr lang="en-AU" sz="2400" i="1" smtClean="0">
                            <a:latin typeface="Cambria Math" panose="02040503050406030204" pitchFamily="18" charset="0"/>
                          </a:rPr>
                          <m:t>1</m:t>
                        </m:r>
                      </m:e>
                    </m:d>
                    <m:r>
                      <a:rPr lang="en-AU"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𝜃</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𝑧</m:t>
                        </m:r>
                      </m:e>
                    </m:d>
                  </m:oMath>
                </a14:m>
                <a:r>
                  <a:rPr lang="en-AU" sz="2400" dirty="0">
                    <a:latin typeface="Book Antiqua" panose="02040602050305030304" pitchFamily="18" charset="0"/>
                  </a:rPr>
                  <a:t> </a:t>
                </a:r>
                <a:endParaRPr lang="en-US" sz="2400" dirty="0">
                  <a:latin typeface="Book Antiqua" panose="02040602050305030304" pitchFamily="18" charset="0"/>
                </a:endParaRPr>
              </a:p>
            </p:txBody>
          </p:sp>
        </mc:Choice>
        <mc:Fallback xmlns="">
          <p:sp>
            <p:nvSpPr>
              <p:cNvPr id="32" name="TextBox 31">
                <a:extLst>
                  <a:ext uri="{FF2B5EF4-FFF2-40B4-BE49-F238E27FC236}">
                    <a16:creationId xmlns:a16="http://schemas.microsoft.com/office/drawing/2014/main" id="{504F3076-0A60-49A3-D77E-57AD0F80DDE0}"/>
                  </a:ext>
                </a:extLst>
              </p:cNvPr>
              <p:cNvSpPr txBox="1">
                <a:spLocks noRot="1" noChangeAspect="1" noMove="1" noResize="1" noEditPoints="1" noAdjustHandles="1" noChangeArrowheads="1" noChangeShapeType="1" noTextEdit="1"/>
              </p:cNvSpPr>
              <p:nvPr/>
            </p:nvSpPr>
            <p:spPr>
              <a:xfrm>
                <a:off x="7486005" y="4458051"/>
                <a:ext cx="4481709" cy="1971886"/>
              </a:xfrm>
              <a:prstGeom prst="rect">
                <a:avLst/>
              </a:prstGeom>
              <a:blipFill>
                <a:blip r:embed="rId12"/>
                <a:stretch>
                  <a:fillRect l="-2260" t="-1911" r="-1412" b="-6369"/>
                </a:stretch>
              </a:blipFill>
            </p:spPr>
            <p:txBody>
              <a:bodyPr/>
              <a:lstStyle/>
              <a:p>
                <a:r>
                  <a:rPr lang="en-US">
                    <a:noFill/>
                  </a:rPr>
                  <a:t> </a:t>
                </a:r>
              </a:p>
            </p:txBody>
          </p:sp>
        </mc:Fallback>
      </mc:AlternateContent>
    </p:spTree>
    <p:extLst>
      <p:ext uri="{BB962C8B-B14F-4D97-AF65-F5344CB8AC3E}">
        <p14:creationId xmlns:p14="http://schemas.microsoft.com/office/powerpoint/2010/main" val="3502991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D4F3E7-0014-00B7-272C-E830CF50146C}"/>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D967D7-F8F8-A24C-3C17-1CD61E93DB43}"/>
                  </a:ext>
                </a:extLst>
              </p:cNvPr>
              <p:cNvSpPr>
                <a:spLocks noGrp="1"/>
              </p:cNvSpPr>
              <p:nvPr>
                <p:ph sz="quarter" idx="12"/>
              </p:nvPr>
            </p:nvSpPr>
            <p:spPr/>
            <p:txBody>
              <a:bodyPr>
                <a:normAutofit fontScale="85000" lnSpcReduction="10000"/>
              </a:bodyPr>
              <a:lstStyle/>
              <a:p>
                <a:r>
                  <a:rPr lang="en-US" dirty="0"/>
                  <a:t>We assume that the probabilistic decoder is is modeled as a Gaussian for regression (multivariate Bernoulli for classification):</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e>
                        <m:e>
                          <m:r>
                            <a:rPr lang="en-AU" i="1">
                              <a:latin typeface="Cambria Math" panose="02040503050406030204" pitchFamily="18" charset="0"/>
                            </a:rPr>
                            <m:t>𝑧</m:t>
                          </m:r>
                        </m:e>
                      </m:d>
                      <m:r>
                        <a:rPr lang="en-AU" i="1">
                          <a:latin typeface="Cambria Math" panose="02040503050406030204" pitchFamily="18" charset="0"/>
                        </a:rPr>
                        <m:t>=</m:t>
                      </m:r>
                      <m:r>
                        <a:rPr lang="en-AU" i="1">
                          <a:latin typeface="Cambria Math" panose="02040503050406030204" pitchFamily="18" charset="0"/>
                          <a:ea typeface="Cambria Math" panose="02040503050406030204" pitchFamily="18" charset="0"/>
                        </a:rPr>
                        <m:t>𝒩</m:t>
                      </m:r>
                      <m:d>
                        <m:dPr>
                          <m:ctrlPr>
                            <a:rPr lang="en-AU" i="1">
                              <a:latin typeface="Cambria Math" panose="02040503050406030204" pitchFamily="18" charset="0"/>
                              <a:ea typeface="Cambria Math" panose="02040503050406030204" pitchFamily="18" charset="0"/>
                            </a:rPr>
                          </m:ctrlPr>
                        </m:dPr>
                        <m:e>
                          <m:sSub>
                            <m:sSubPr>
                              <m:ctrlPr>
                                <a:rPr lang="en-AU" i="1" smtClean="0">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𝑧</m:t>
                              </m:r>
                            </m:e>
                          </m:d>
                          <m:r>
                            <a:rPr lang="en-AU" i="1">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 </m:t>
                          </m:r>
                          <m:sSub>
                            <m:sSubPr>
                              <m:ctrlPr>
                                <a:rPr lang="en-AU"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𝑧</m:t>
                              </m:r>
                            </m:e>
                          </m:d>
                        </m:e>
                      </m:d>
                    </m:oMath>
                  </m:oMathPara>
                </a14:m>
                <a:endParaRPr lang="en-AU" dirty="0">
                  <a:ea typeface="Cambria Math" panose="02040503050406030204" pitchFamily="18" charset="0"/>
                </a:endParaRPr>
              </a:p>
              <a:p>
                <a:r>
                  <a:rPr lang="en-AU" dirty="0">
                    <a:ea typeface="Cambria Math" panose="02040503050406030204" pitchFamily="18" charset="0"/>
                  </a:rPr>
                  <a:t>Furthermore, we assume that the components of the Gaussian are independent. Hence, we have:</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e>
                        <m:e>
                          <m:r>
                            <a:rPr lang="en-AU" i="1">
                              <a:latin typeface="Cambria Math" panose="02040503050406030204" pitchFamily="18" charset="0"/>
                            </a:rPr>
                            <m:t>𝑧</m:t>
                          </m:r>
                        </m:e>
                      </m:d>
                      <m:r>
                        <a:rPr lang="en-AU" i="1">
                          <a:latin typeface="Cambria Math" panose="02040503050406030204" pitchFamily="18" charset="0"/>
                        </a:rPr>
                        <m:t>=</m:t>
                      </m:r>
                      <m:r>
                        <a:rPr lang="en-AU" i="1">
                          <a:latin typeface="Cambria Math" panose="02040503050406030204" pitchFamily="18" charset="0"/>
                          <a:ea typeface="Cambria Math" panose="02040503050406030204" pitchFamily="18" charset="0"/>
                        </a:rPr>
                        <m:t>𝒩</m:t>
                      </m:r>
                      <m:d>
                        <m:dPr>
                          <m:ctrlPr>
                            <a:rPr lang="en-AU"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𝑧</m:t>
                              </m:r>
                            </m:e>
                          </m:d>
                          <m:r>
                            <a:rPr lang="en-AU"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 </m:t>
                          </m:r>
                          <m:sSub>
                            <m:sSubPr>
                              <m:ctrlPr>
                                <a:rPr lang="en-AU"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𝑧</m:t>
                              </m:r>
                            </m:e>
                          </m:d>
                        </m:e>
                      </m:d>
                      <m:r>
                        <a:rPr lang="en-AU" b="0" i="1" smtClean="0">
                          <a:latin typeface="Cambria Math" panose="02040503050406030204" pitchFamily="18" charset="0"/>
                          <a:ea typeface="Cambria Math" panose="02040503050406030204" pitchFamily="18" charset="0"/>
                        </a:rPr>
                        <m:t>=</m:t>
                      </m:r>
                      <m:nary>
                        <m:naryPr>
                          <m:chr m:val="∏"/>
                          <m:ctrlPr>
                            <a:rPr lang="en-AU" b="0" i="1" smtClean="0">
                              <a:latin typeface="Cambria Math" panose="02040503050406030204" pitchFamily="18" charset="0"/>
                              <a:ea typeface="Cambria Math" panose="02040503050406030204" pitchFamily="18" charset="0"/>
                            </a:rPr>
                          </m:ctrlPr>
                        </m:naryPr>
                        <m:sub>
                          <m:r>
                            <m:rPr>
                              <m:brk m:alnAt="23"/>
                            </m:rPr>
                            <a:rPr lang="en-AU" b="0" i="1" smtClean="0">
                              <a:latin typeface="Cambria Math" panose="02040503050406030204" pitchFamily="18" charset="0"/>
                              <a:ea typeface="Cambria Math" panose="02040503050406030204" pitchFamily="18" charset="0"/>
                            </a:rPr>
                            <m:t>𝑖</m:t>
                          </m:r>
                          <m:r>
                            <a:rPr lang="en-AU" b="0" i="1" smtClean="0">
                              <a:latin typeface="Cambria Math" panose="02040503050406030204" pitchFamily="18" charset="0"/>
                              <a:ea typeface="Cambria Math" panose="02040503050406030204" pitchFamily="18" charset="0"/>
                            </a:rPr>
                            <m:t>=0</m:t>
                          </m:r>
                        </m:sub>
                        <m:sup>
                          <m:r>
                            <a:rPr lang="en-AU" b="0" i="1" smtClean="0">
                              <a:latin typeface="Cambria Math" panose="02040503050406030204" pitchFamily="18" charset="0"/>
                              <a:ea typeface="Cambria Math" panose="02040503050406030204" pitchFamily="18" charset="0"/>
                            </a:rPr>
                            <m:t>𝑘</m:t>
                          </m:r>
                        </m:sup>
                        <m:e>
                          <m:r>
                            <a:rPr lang="en-AU" i="1">
                              <a:latin typeface="Cambria Math" panose="02040503050406030204" pitchFamily="18" charset="0"/>
                              <a:ea typeface="Cambria Math" panose="02040503050406030204" pitchFamily="18" charset="0"/>
                            </a:rPr>
                            <m:t>𝒩</m:t>
                          </m:r>
                          <m:d>
                            <m:dPr>
                              <m:ctrlPr>
                                <a:rPr lang="en-AU"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b="0" i="1" smtClean="0">
                                      <a:latin typeface="Cambria Math" panose="02040503050406030204" pitchFamily="18" charset="0"/>
                                      <a:ea typeface="Cambria Math" panose="02040503050406030204" pitchFamily="18" charset="0"/>
                                    </a:rPr>
                                    <m:t>𝑖</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𝑧</m:t>
                                  </m:r>
                                </m:e>
                              </m:d>
                              <m:r>
                                <a:rPr lang="en-AU"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AU" i="1">
                                      <a:latin typeface="Cambria Math" panose="02040503050406030204" pitchFamily="18" charset="0"/>
                                      <a:ea typeface="Cambria Math" panose="02040503050406030204" pitchFamily="18" charset="0"/>
                                    </a:rPr>
                                    <m:t>𝜎</m:t>
                                  </m:r>
                                </m:e>
                                <m:sub>
                                  <m:r>
                                    <a:rPr lang="en-AU" b="0" i="1" smtClean="0">
                                      <a:latin typeface="Cambria Math" panose="02040503050406030204" pitchFamily="18" charset="0"/>
                                      <a:ea typeface="Cambria Math" panose="02040503050406030204" pitchFamily="18" charset="0"/>
                                    </a:rPr>
                                    <m:t>𝑖</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𝑧</m:t>
                                  </m:r>
                                </m:e>
                              </m:d>
                            </m:e>
                          </m:d>
                        </m:e>
                      </m:nary>
                      <m:r>
                        <a:rPr lang="en-AU" b="0" i="1" smtClean="0">
                          <a:latin typeface="Cambria Math" panose="02040503050406030204" pitchFamily="18" charset="0"/>
                          <a:ea typeface="Cambria Math" panose="02040503050406030204" pitchFamily="18" charset="0"/>
                        </a:rPr>
                        <m:t>=</m:t>
                      </m:r>
                      <m:nary>
                        <m:naryPr>
                          <m:chr m:val="∏"/>
                          <m:ctrlPr>
                            <a:rPr lang="en-AU" i="1">
                              <a:latin typeface="Cambria Math" panose="02040503050406030204" pitchFamily="18" charset="0"/>
                              <a:ea typeface="Cambria Math" panose="02040503050406030204" pitchFamily="18" charset="0"/>
                            </a:rPr>
                          </m:ctrlPr>
                        </m:naryPr>
                        <m:sub>
                          <m:r>
                            <m:rPr>
                              <m:brk m:alnAt="23"/>
                            </m:rPr>
                            <a:rPr lang="en-AU" i="1">
                              <a:latin typeface="Cambria Math" panose="02040503050406030204" pitchFamily="18" charset="0"/>
                              <a:ea typeface="Cambria Math" panose="02040503050406030204" pitchFamily="18" charset="0"/>
                            </a:rPr>
                            <m:t>𝑖</m:t>
                          </m:r>
                          <m:r>
                            <a:rPr lang="en-AU" i="1">
                              <a:latin typeface="Cambria Math" panose="02040503050406030204" pitchFamily="18" charset="0"/>
                              <a:ea typeface="Cambria Math" panose="02040503050406030204" pitchFamily="18" charset="0"/>
                            </a:rPr>
                            <m:t>=0</m:t>
                          </m:r>
                        </m:sub>
                        <m:sup>
                          <m:r>
                            <a:rPr lang="en-AU" i="1">
                              <a:latin typeface="Cambria Math" panose="02040503050406030204" pitchFamily="18" charset="0"/>
                              <a:ea typeface="Cambria Math" panose="02040503050406030204" pitchFamily="18" charset="0"/>
                            </a:rPr>
                            <m:t>𝑘</m:t>
                          </m:r>
                        </m:sup>
                        <m:e>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ad>
                                <m:radPr>
                                  <m:degHide m:val="on"/>
                                  <m:ctrlPr>
                                    <a:rPr lang="en-AU" i="1">
                                      <a:latin typeface="Cambria Math" panose="02040503050406030204" pitchFamily="18" charset="0"/>
                                      <a:ea typeface="Cambria Math" panose="02040503050406030204" pitchFamily="18" charset="0"/>
                                    </a:rPr>
                                  </m:ctrlPr>
                                </m:radPr>
                                <m:deg/>
                                <m:e>
                                  <m:r>
                                    <a:rPr lang="en-AU" i="1">
                                      <a:latin typeface="Cambria Math" panose="02040503050406030204" pitchFamily="18" charset="0"/>
                                      <a:ea typeface="Cambria Math" panose="02040503050406030204" pitchFamily="18" charset="0"/>
                                    </a:rPr>
                                    <m:t>2</m:t>
                                  </m:r>
                                  <m:r>
                                    <a:rPr lang="en-AU" i="1">
                                      <a:latin typeface="Cambria Math" panose="02040503050406030204" pitchFamily="18" charset="0"/>
                                      <a:ea typeface="Cambria Math" panose="02040503050406030204" pitchFamily="18" charset="0"/>
                                    </a:rPr>
                                    <m:t>𝜋</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𝜎</m:t>
                                      </m:r>
                                    </m:e>
                                    <m:sub>
                                      <m:r>
                                        <a:rPr lang="en-AU" i="1">
                                          <a:latin typeface="Cambria Math" panose="02040503050406030204" pitchFamily="18" charset="0"/>
                                          <a:ea typeface="Cambria Math" panose="02040503050406030204" pitchFamily="18" charset="0"/>
                                        </a:rPr>
                                        <m:t>𝑖</m:t>
                                      </m:r>
                                    </m:sub>
                                  </m:sSub>
                                </m:e>
                              </m:rad>
                            </m:den>
                          </m:f>
                          <m:r>
                            <m:rPr>
                              <m:nor/>
                            </m:rPr>
                            <a:rPr lang="en-AU">
                              <a:latin typeface="Cambria Math" panose="02040503050406030204" pitchFamily="18" charset="0"/>
                              <a:ea typeface="Cambria Math" panose="02040503050406030204" pitchFamily="18" charset="0"/>
                            </a:rPr>
                            <m:t>exp</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sSup>
                                    <m:sSupPr>
                                      <m:ctrlPr>
                                        <a:rPr lang="en-AU" i="1">
                                          <a:latin typeface="Cambria Math" panose="02040503050406030204" pitchFamily="18" charset="0"/>
                                          <a:ea typeface="Cambria Math" panose="02040503050406030204" pitchFamily="18" charset="0"/>
                                        </a:rPr>
                                      </m:ctrlPr>
                                    </m:sSupPr>
                                    <m:e>
                                      <m:d>
                                        <m:dPr>
                                          <m:ctrlPr>
                                            <a:rPr lang="en-AU"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𝑥</m:t>
                                              </m:r>
                                            </m:e>
                                            <m:sub>
                                              <m:r>
                                                <a:rPr lang="en-AU" i="1">
                                                  <a:latin typeface="Cambria Math" panose="02040503050406030204" pitchFamily="18" charset="0"/>
                                                  <a:ea typeface="Cambria Math" panose="02040503050406030204" pitchFamily="18" charset="0"/>
                                                </a:rPr>
                                                <m:t>𝑖</m:t>
                                              </m:r>
                                            </m:sub>
                                          </m:sSub>
                                          <m:r>
                                            <a:rPr lang="en-AU"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𝑖</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𝑧</m:t>
                                              </m:r>
                                            </m:e>
                                          </m:d>
                                        </m:e>
                                      </m:d>
                                    </m:e>
                                    <m:sup>
                                      <m:r>
                                        <a:rPr lang="en-AU" i="1">
                                          <a:latin typeface="Cambria Math" panose="02040503050406030204" pitchFamily="18" charset="0"/>
                                          <a:ea typeface="Cambria Math" panose="02040503050406030204" pitchFamily="18" charset="0"/>
                                        </a:rPr>
                                        <m:t>2</m:t>
                                      </m:r>
                                    </m:sup>
                                  </m:sSup>
                                </m:num>
                                <m:den>
                                  <m:r>
                                    <a:rPr lang="en-AU" i="1">
                                      <a:latin typeface="Cambria Math" panose="02040503050406030204" pitchFamily="18" charset="0"/>
                                      <a:ea typeface="Cambria Math" panose="02040503050406030204" pitchFamily="18" charset="0"/>
                                    </a:rPr>
                                    <m:t>2</m:t>
                                  </m:r>
                                  <m:sSup>
                                    <m:sSupPr>
                                      <m:ctrlPr>
                                        <a:rPr lang="en-AU" i="1">
                                          <a:latin typeface="Cambria Math" panose="02040503050406030204" pitchFamily="18" charset="0"/>
                                          <a:ea typeface="Cambria Math" panose="02040503050406030204" pitchFamily="18" charset="0"/>
                                        </a:rPr>
                                      </m:ctrlPr>
                                    </m:sSupPr>
                                    <m:e>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𝜎</m:t>
                                          </m:r>
                                        </m:e>
                                        <m:sub>
                                          <m:r>
                                            <a:rPr lang="en-AU" i="1">
                                              <a:latin typeface="Cambria Math" panose="02040503050406030204" pitchFamily="18" charset="0"/>
                                              <a:ea typeface="Cambria Math" panose="02040503050406030204" pitchFamily="18" charset="0"/>
                                            </a:rPr>
                                            <m:t>𝑖</m:t>
                                          </m:r>
                                        </m:sub>
                                      </m:sSub>
                                    </m:e>
                                    <m:sup>
                                      <m:r>
                                        <a:rPr lang="en-AU" i="1">
                                          <a:latin typeface="Cambria Math" panose="02040503050406030204" pitchFamily="18" charset="0"/>
                                          <a:ea typeface="Cambria Math" panose="02040503050406030204" pitchFamily="18" charset="0"/>
                                        </a:rPr>
                                        <m:t>2</m:t>
                                      </m:r>
                                    </m:sup>
                                  </m:sSup>
                                </m:den>
                              </m:f>
                            </m:e>
                          </m:d>
                        </m:e>
                      </m:nary>
                    </m:oMath>
                  </m:oMathPara>
                </a14:m>
                <a:endParaRPr lang="en-AU" dirty="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17D967D7-F8F8-A24C-3C17-1CD61E93DB43}"/>
                  </a:ext>
                </a:extLst>
              </p:cNvPr>
              <p:cNvSpPr>
                <a:spLocks noGrp="1" noRot="1" noChangeAspect="1" noMove="1" noResize="1" noEditPoints="1" noAdjustHandles="1" noChangeArrowheads="1" noChangeShapeType="1" noTextEdit="1"/>
              </p:cNvSpPr>
              <p:nvPr>
                <p:ph sz="quarter" idx="12"/>
              </p:nvPr>
            </p:nvSpPr>
            <p:spPr>
              <a:blipFill>
                <a:blip r:embed="rId2"/>
                <a:stretch>
                  <a:fillRect l="-762" b="-30541"/>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8849B373-7980-0B95-10E9-46F97C8EF381}"/>
              </a:ext>
            </a:extLst>
          </p:cNvPr>
          <p:cNvSpPr>
            <a:spLocks noGrp="1"/>
          </p:cNvSpPr>
          <p:nvPr>
            <p:ph type="title"/>
          </p:nvPr>
        </p:nvSpPr>
        <p:spPr/>
        <p:txBody>
          <a:bodyPr/>
          <a:lstStyle/>
          <a:p>
            <a:r>
              <a:rPr lang="en-US" dirty="0"/>
              <a:t>VAE loss function: reconstruction term 1/2</a:t>
            </a:r>
          </a:p>
        </p:txBody>
      </p:sp>
      <p:sp>
        <p:nvSpPr>
          <p:cNvPr id="5" name="Slide Number Placeholder 4">
            <a:extLst>
              <a:ext uri="{FF2B5EF4-FFF2-40B4-BE49-F238E27FC236}">
                <a16:creationId xmlns:a16="http://schemas.microsoft.com/office/drawing/2014/main" id="{B351A045-C872-61E6-2642-7D5C1DB8661E}"/>
              </a:ext>
            </a:extLst>
          </p:cNvPr>
          <p:cNvSpPr>
            <a:spLocks noGrp="1"/>
          </p:cNvSpPr>
          <p:nvPr>
            <p:ph type="sldNum" sz="quarter" idx="14"/>
          </p:nvPr>
        </p:nvSpPr>
        <p:spPr/>
        <p:txBody>
          <a:bodyPr/>
          <a:lstStyle/>
          <a:p>
            <a:fld id="{F5AEA0E0-5CC6-4BD0-905C-A0021E419432}" type="slidenum">
              <a:rPr lang="en-GB" smtClean="0"/>
              <a:pPr/>
              <a:t>43</a:t>
            </a:fld>
            <a:endParaRPr lang="en-GB" dirty="0"/>
          </a:p>
        </p:txBody>
      </p:sp>
    </p:spTree>
    <p:extLst>
      <p:ext uri="{BB962C8B-B14F-4D97-AF65-F5344CB8AC3E}">
        <p14:creationId xmlns:p14="http://schemas.microsoft.com/office/powerpoint/2010/main" val="172354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FB97C9-C1BE-F7DE-276A-4E2C2F5CE7A8}"/>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61376B6-ABB1-EEBC-187C-1F003AFB4227}"/>
                  </a:ext>
                </a:extLst>
              </p:cNvPr>
              <p:cNvSpPr>
                <a:spLocks noGrp="1"/>
              </p:cNvSpPr>
              <p:nvPr>
                <p:ph sz="quarter" idx="12"/>
              </p:nvPr>
            </p:nvSpPr>
            <p:spPr/>
            <p:txBody>
              <a:bodyPr>
                <a:normAutofit/>
              </a:bodyPr>
              <a:lstStyle/>
              <a:p>
                <a:r>
                  <a:rPr lang="en-AU" sz="1800" dirty="0">
                    <a:ea typeface="Cambria Math" panose="02040503050406030204" pitchFamily="18" charset="0"/>
                  </a:rPr>
                  <a:t>Taking the logarithm, we get:</a:t>
                </a:r>
              </a:p>
              <a:p>
                <a:pPr marL="0" indent="0">
                  <a:buNone/>
                </a:pPr>
                <a14:m>
                  <m:oMathPara xmlns:m="http://schemas.openxmlformats.org/officeDocument/2006/math">
                    <m:oMathParaPr>
                      <m:jc m:val="centerGroup"/>
                    </m:oMathParaPr>
                    <m:oMath xmlns:m="http://schemas.openxmlformats.org/officeDocument/2006/math">
                      <m:r>
                        <m:rPr>
                          <m:sty m:val="p"/>
                        </m:rPr>
                        <a:rPr lang="en-AU" sz="1800" smtClean="0">
                          <a:latin typeface="Cambria Math" panose="02040503050406030204" pitchFamily="18" charset="0"/>
                        </a:rPr>
                        <m:t>log</m:t>
                      </m:r>
                      <m:d>
                        <m:dPr>
                          <m:ctrlPr>
                            <a:rPr lang="en-AU"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e>
                            <m:e>
                              <m:r>
                                <a:rPr lang="en-AU" sz="1800" i="1">
                                  <a:latin typeface="Cambria Math" panose="02040503050406030204" pitchFamily="18" charset="0"/>
                                </a:rPr>
                                <m:t>𝑧</m:t>
                              </m:r>
                            </m:e>
                          </m:d>
                        </m:e>
                      </m:d>
                      <m:r>
                        <m:rPr>
                          <m:aln/>
                        </m:rPr>
                        <a:rPr lang="en-AU" sz="1800" i="1">
                          <a:latin typeface="Cambria Math" panose="02040503050406030204" pitchFamily="18" charset="0"/>
                        </a:rPr>
                        <m:t>=</m:t>
                      </m:r>
                      <m:r>
                        <m:rPr>
                          <m:sty m:val="p"/>
                        </m:rPr>
                        <a:rPr lang="en-AU" sz="1800">
                          <a:latin typeface="Cambria Math" panose="02040503050406030204" pitchFamily="18" charset="0"/>
                        </a:rPr>
                        <m:t>log</m:t>
                      </m:r>
                      <m:nary>
                        <m:naryPr>
                          <m:chr m:val="∏"/>
                          <m:ctrlPr>
                            <a:rPr lang="en-AU" sz="1800" i="1">
                              <a:latin typeface="Cambria Math" panose="02040503050406030204" pitchFamily="18" charset="0"/>
                              <a:ea typeface="Cambria Math" panose="02040503050406030204" pitchFamily="18" charset="0"/>
                            </a:rPr>
                          </m:ctrlPr>
                        </m:naryPr>
                        <m:sub>
                          <m:r>
                            <m:rPr>
                              <m:brk m:alnAt="23"/>
                            </m:rPr>
                            <a:rPr lang="en-AU" sz="1800" i="1">
                              <a:latin typeface="Cambria Math" panose="02040503050406030204" pitchFamily="18" charset="0"/>
                              <a:ea typeface="Cambria Math" panose="02040503050406030204" pitchFamily="18" charset="0"/>
                            </a:rPr>
                            <m:t>𝑖</m:t>
                          </m:r>
                          <m:r>
                            <a:rPr lang="en-AU" sz="1800" i="1">
                              <a:latin typeface="Cambria Math" panose="02040503050406030204" pitchFamily="18" charset="0"/>
                              <a:ea typeface="Cambria Math" panose="02040503050406030204" pitchFamily="18" charset="0"/>
                            </a:rPr>
                            <m:t>=0</m:t>
                          </m:r>
                        </m:sub>
                        <m:sup>
                          <m:r>
                            <a:rPr lang="en-AU" sz="1800" i="1">
                              <a:latin typeface="Cambria Math" panose="02040503050406030204" pitchFamily="18" charset="0"/>
                              <a:ea typeface="Cambria Math" panose="02040503050406030204" pitchFamily="18" charset="0"/>
                            </a:rPr>
                            <m:t>𝑘</m:t>
                          </m:r>
                        </m:sup>
                        <m:e>
                          <m:f>
                            <m:fPr>
                              <m:ctrlPr>
                                <a:rPr lang="en-AU" sz="1800" i="1">
                                  <a:latin typeface="Cambria Math" panose="02040503050406030204" pitchFamily="18" charset="0"/>
                                  <a:ea typeface="Cambria Math" panose="02040503050406030204" pitchFamily="18" charset="0"/>
                                </a:rPr>
                              </m:ctrlPr>
                            </m:fPr>
                            <m:num>
                              <m:r>
                                <a:rPr lang="en-AU" sz="1800" i="1">
                                  <a:latin typeface="Cambria Math" panose="02040503050406030204" pitchFamily="18" charset="0"/>
                                  <a:ea typeface="Cambria Math" panose="02040503050406030204" pitchFamily="18" charset="0"/>
                                </a:rPr>
                                <m:t>1</m:t>
                              </m:r>
                            </m:num>
                            <m:den>
                              <m:rad>
                                <m:radPr>
                                  <m:degHide m:val="on"/>
                                  <m:ctrlPr>
                                    <a:rPr lang="en-AU" sz="1800" i="1">
                                      <a:latin typeface="Cambria Math" panose="02040503050406030204" pitchFamily="18" charset="0"/>
                                      <a:ea typeface="Cambria Math" panose="02040503050406030204" pitchFamily="18" charset="0"/>
                                    </a:rPr>
                                  </m:ctrlPr>
                                </m:radPr>
                                <m:deg/>
                                <m:e>
                                  <m:r>
                                    <a:rPr lang="en-AU" sz="1800" i="1">
                                      <a:latin typeface="Cambria Math" panose="02040503050406030204" pitchFamily="18" charset="0"/>
                                      <a:ea typeface="Cambria Math" panose="02040503050406030204" pitchFamily="18" charset="0"/>
                                    </a:rPr>
                                    <m:t>2</m:t>
                                  </m:r>
                                  <m:r>
                                    <a:rPr lang="en-AU" sz="1800" i="1">
                                      <a:latin typeface="Cambria Math" panose="02040503050406030204" pitchFamily="18" charset="0"/>
                                      <a:ea typeface="Cambria Math" panose="02040503050406030204" pitchFamily="18" charset="0"/>
                                    </a:rPr>
                                    <m:t>𝜋</m:t>
                                  </m:r>
                                  <m:sSub>
                                    <m:sSubPr>
                                      <m:ctrlPr>
                                        <a:rPr lang="en-AU" sz="1800" i="1">
                                          <a:latin typeface="Cambria Math" panose="02040503050406030204" pitchFamily="18" charset="0"/>
                                          <a:ea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𝜎</m:t>
                                      </m:r>
                                    </m:e>
                                    <m:sub>
                                      <m:r>
                                        <a:rPr lang="en-AU" sz="1800" i="1">
                                          <a:latin typeface="Cambria Math" panose="02040503050406030204" pitchFamily="18" charset="0"/>
                                          <a:ea typeface="Cambria Math" panose="02040503050406030204" pitchFamily="18" charset="0"/>
                                        </a:rPr>
                                        <m:t>𝑖</m:t>
                                      </m:r>
                                    </m:sub>
                                  </m:sSub>
                                </m:e>
                              </m:rad>
                            </m:den>
                          </m:f>
                          <m:r>
                            <m:rPr>
                              <m:nor/>
                            </m:rPr>
                            <a:rPr lang="en-AU" sz="1800">
                              <a:latin typeface="Cambria Math" panose="02040503050406030204" pitchFamily="18" charset="0"/>
                              <a:ea typeface="Cambria Math" panose="02040503050406030204" pitchFamily="18" charset="0"/>
                            </a:rPr>
                            <m:t>exp</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m:t>
                              </m:r>
                              <m:f>
                                <m:fPr>
                                  <m:ctrlPr>
                                    <a:rPr lang="en-AU" sz="1800" i="1">
                                      <a:latin typeface="Cambria Math" panose="02040503050406030204" pitchFamily="18" charset="0"/>
                                      <a:ea typeface="Cambria Math" panose="02040503050406030204" pitchFamily="18" charset="0"/>
                                    </a:rPr>
                                  </m:ctrlPr>
                                </m:fPr>
                                <m:num>
                                  <m:sSup>
                                    <m:sSupPr>
                                      <m:ctrlPr>
                                        <a:rPr lang="en-AU" sz="1800" i="1">
                                          <a:latin typeface="Cambria Math" panose="02040503050406030204" pitchFamily="18" charset="0"/>
                                          <a:ea typeface="Cambria Math" panose="02040503050406030204" pitchFamily="18" charset="0"/>
                                        </a:rPr>
                                      </m:ctrlPr>
                                    </m:sSupPr>
                                    <m:e>
                                      <m:d>
                                        <m:dPr>
                                          <m:ctrlPr>
                                            <a:rPr lang="en-AU" sz="1800" i="1">
                                              <a:latin typeface="Cambria Math" panose="02040503050406030204" pitchFamily="18" charset="0"/>
                                              <a:ea typeface="Cambria Math" panose="02040503050406030204" pitchFamily="18" charset="0"/>
                                            </a:rPr>
                                          </m:ctrlPr>
                                        </m:dPr>
                                        <m:e>
                                          <m:sSub>
                                            <m:sSubPr>
                                              <m:ctrlPr>
                                                <a:rPr lang="en-AU" sz="1800" i="1">
                                                  <a:latin typeface="Cambria Math" panose="02040503050406030204" pitchFamily="18" charset="0"/>
                                                  <a:ea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𝑥</m:t>
                                              </m:r>
                                            </m:e>
                                            <m:sub>
                                              <m:r>
                                                <a:rPr lang="en-AU" sz="1800" i="1">
                                                  <a:latin typeface="Cambria Math" panose="02040503050406030204" pitchFamily="18" charset="0"/>
                                                  <a:ea typeface="Cambria Math" panose="02040503050406030204" pitchFamily="18" charset="0"/>
                                                </a:rPr>
                                                <m:t>𝑖</m:t>
                                              </m:r>
                                            </m:sub>
                                          </m:sSub>
                                          <m:r>
                                            <a:rPr lang="en-AU"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l-GR" sz="1800" i="1">
                                                  <a:latin typeface="Cambria Math" panose="02040503050406030204" pitchFamily="18" charset="0"/>
                                                  <a:ea typeface="Cambria Math" panose="02040503050406030204" pitchFamily="18" charset="0"/>
                                                </a:rPr>
                                                <m:t>𝜇</m:t>
                                              </m:r>
                                            </m:e>
                                            <m:sub>
                                              <m:r>
                                                <a:rPr lang="en-AU" sz="1800" i="1">
                                                  <a:latin typeface="Cambria Math" panose="02040503050406030204" pitchFamily="18" charset="0"/>
                                                  <a:ea typeface="Cambria Math" panose="02040503050406030204" pitchFamily="18" charset="0"/>
                                                </a:rPr>
                                                <m:t>𝑖</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𝑧</m:t>
                                              </m:r>
                                            </m:e>
                                          </m:d>
                                        </m:e>
                                      </m:d>
                                    </m:e>
                                    <m:sup>
                                      <m:r>
                                        <a:rPr lang="en-AU" sz="1800" i="1">
                                          <a:latin typeface="Cambria Math" panose="02040503050406030204" pitchFamily="18" charset="0"/>
                                          <a:ea typeface="Cambria Math" panose="02040503050406030204" pitchFamily="18" charset="0"/>
                                        </a:rPr>
                                        <m:t>2</m:t>
                                      </m:r>
                                    </m:sup>
                                  </m:sSup>
                                </m:num>
                                <m:den>
                                  <m:r>
                                    <a:rPr lang="en-AU" sz="1800" i="1">
                                      <a:latin typeface="Cambria Math" panose="02040503050406030204" pitchFamily="18" charset="0"/>
                                      <a:ea typeface="Cambria Math" panose="02040503050406030204" pitchFamily="18" charset="0"/>
                                    </a:rPr>
                                    <m:t>2</m:t>
                                  </m:r>
                                  <m:sSup>
                                    <m:sSupPr>
                                      <m:ctrlPr>
                                        <a:rPr lang="en-AU" sz="1800" i="1">
                                          <a:latin typeface="Cambria Math" panose="02040503050406030204" pitchFamily="18" charset="0"/>
                                          <a:ea typeface="Cambria Math" panose="02040503050406030204" pitchFamily="18" charset="0"/>
                                        </a:rPr>
                                      </m:ctrlPr>
                                    </m:sSupPr>
                                    <m:e>
                                      <m:sSub>
                                        <m:sSubPr>
                                          <m:ctrlPr>
                                            <a:rPr lang="en-AU" sz="1800" i="1">
                                              <a:latin typeface="Cambria Math" panose="02040503050406030204" pitchFamily="18" charset="0"/>
                                              <a:ea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𝜎</m:t>
                                          </m:r>
                                        </m:e>
                                        <m:sub>
                                          <m:r>
                                            <a:rPr lang="en-AU" sz="1800" i="1">
                                              <a:latin typeface="Cambria Math" panose="02040503050406030204" pitchFamily="18" charset="0"/>
                                              <a:ea typeface="Cambria Math" panose="02040503050406030204" pitchFamily="18" charset="0"/>
                                            </a:rPr>
                                            <m:t>𝑖</m:t>
                                          </m:r>
                                        </m:sub>
                                      </m:sSub>
                                    </m:e>
                                    <m:sup>
                                      <m:r>
                                        <a:rPr lang="en-AU" sz="1800" i="1">
                                          <a:latin typeface="Cambria Math" panose="02040503050406030204" pitchFamily="18" charset="0"/>
                                          <a:ea typeface="Cambria Math" panose="02040503050406030204" pitchFamily="18" charset="0"/>
                                        </a:rPr>
                                        <m:t>2</m:t>
                                      </m:r>
                                    </m:sup>
                                  </m:sSup>
                                </m:den>
                              </m:f>
                            </m:e>
                          </m:d>
                        </m:e>
                      </m:nary>
                    </m:oMath>
                  </m:oMathPara>
                </a14:m>
                <a:br>
                  <a:rPr lang="en-AU" sz="1800" i="1" dirty="0">
                    <a:latin typeface="Cambria Math" panose="02040503050406030204" pitchFamily="18" charset="0"/>
                    <a:ea typeface="Cambria Math" panose="02040503050406030204" pitchFamily="18" charset="0"/>
                  </a:rPr>
                </a:br>
                <a:br>
                  <a:rPr lang="en-AU" sz="1800" i="1" dirty="0">
                    <a:latin typeface="Cambria Math" panose="02040503050406030204" pitchFamily="18" charset="0"/>
                    <a:ea typeface="Cambria Math" panose="02040503050406030204" pitchFamily="18" charset="0"/>
                  </a:rPr>
                </a:br>
                <a:br>
                  <a:rPr lang="en-AU" sz="1800" i="1" dirty="0">
                    <a:latin typeface="Cambria Math" panose="02040503050406030204" pitchFamily="18" charset="0"/>
                    <a:ea typeface="Cambria Math" panose="02040503050406030204" pitchFamily="18" charset="0"/>
                  </a:rPr>
                </a:br>
                <a:endParaRPr lang="en-AU" sz="1800" b="0" i="1" dirty="0">
                  <a:latin typeface="Cambria Math" panose="02040503050406030204" pitchFamily="18" charset="0"/>
                  <a:ea typeface="Cambria Math" panose="02040503050406030204" pitchFamily="18" charset="0"/>
                </a:endParaRPr>
              </a:p>
            </p:txBody>
          </p:sp>
        </mc:Choice>
        <mc:Fallback>
          <p:sp>
            <p:nvSpPr>
              <p:cNvPr id="3" name="Content Placeholder 2">
                <a:extLst>
                  <a:ext uri="{FF2B5EF4-FFF2-40B4-BE49-F238E27FC236}">
                    <a16:creationId xmlns:a16="http://schemas.microsoft.com/office/drawing/2014/main" id="{961376B6-ABB1-EEBC-187C-1F003AFB4227}"/>
                  </a:ext>
                </a:extLst>
              </p:cNvPr>
              <p:cNvSpPr>
                <a:spLocks noGrp="1" noRot="1" noChangeAspect="1" noMove="1" noResize="1" noEditPoints="1" noAdjustHandles="1" noChangeArrowheads="1" noChangeShapeType="1" noTextEdit="1"/>
              </p:cNvSpPr>
              <p:nvPr>
                <p:ph sz="quarter" idx="12"/>
              </p:nvPr>
            </p:nvSpPr>
            <p:spPr>
              <a:blipFill>
                <a:blip r:embed="rId2"/>
                <a:stretch>
                  <a:fillRect l="-435" t="-811"/>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B94B06FE-9D4E-5AA4-24A8-95F51437CE29}"/>
              </a:ext>
            </a:extLst>
          </p:cNvPr>
          <p:cNvSpPr>
            <a:spLocks noGrp="1"/>
          </p:cNvSpPr>
          <p:nvPr>
            <p:ph type="title"/>
          </p:nvPr>
        </p:nvSpPr>
        <p:spPr/>
        <p:txBody>
          <a:bodyPr/>
          <a:lstStyle/>
          <a:p>
            <a:r>
              <a:rPr lang="en-US" dirty="0"/>
              <a:t>VAE loss function: reconstruction term 2/2</a:t>
            </a:r>
          </a:p>
        </p:txBody>
      </p:sp>
      <p:sp>
        <p:nvSpPr>
          <p:cNvPr id="5" name="Slide Number Placeholder 4">
            <a:extLst>
              <a:ext uri="{FF2B5EF4-FFF2-40B4-BE49-F238E27FC236}">
                <a16:creationId xmlns:a16="http://schemas.microsoft.com/office/drawing/2014/main" id="{D2794E2B-4742-686C-D72E-B36D0B39D651}"/>
              </a:ext>
            </a:extLst>
          </p:cNvPr>
          <p:cNvSpPr>
            <a:spLocks noGrp="1"/>
          </p:cNvSpPr>
          <p:nvPr>
            <p:ph type="sldNum" sz="quarter" idx="14"/>
          </p:nvPr>
        </p:nvSpPr>
        <p:spPr/>
        <p:txBody>
          <a:bodyPr/>
          <a:lstStyle/>
          <a:p>
            <a:fld id="{F5AEA0E0-5CC6-4BD0-905C-A0021E419432}" type="slidenum">
              <a:rPr lang="en-GB" smtClean="0"/>
              <a:pPr/>
              <a:t>44</a:t>
            </a:fld>
            <a:endParaRPr lang="en-GB"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6BE634B-773B-04A3-A48E-C04A371CD9F3}"/>
                  </a:ext>
                </a:extLst>
              </p:cNvPr>
              <p:cNvSpPr txBox="1"/>
              <p:nvPr/>
            </p:nvSpPr>
            <p:spPr>
              <a:xfrm>
                <a:off x="3666868" y="3157266"/>
                <a:ext cx="6098058" cy="8771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aln/>
                        </m:rPr>
                        <a:rPr lang="en-AU" i="1" smtClean="0">
                          <a:latin typeface="Cambria Math" panose="02040503050406030204" pitchFamily="18" charset="0"/>
                          <a:ea typeface="Cambria Math" panose="02040503050406030204" pitchFamily="18" charset="0"/>
                        </a:rPr>
                        <m:t>=</m:t>
                      </m:r>
                      <m:nary>
                        <m:naryPr>
                          <m:chr m:val="∑"/>
                          <m:ctrlPr>
                            <a:rPr lang="en-AU" i="1">
                              <a:latin typeface="Cambria Math" panose="02040503050406030204" pitchFamily="18" charset="0"/>
                              <a:ea typeface="Cambria Math" panose="02040503050406030204" pitchFamily="18" charset="0"/>
                            </a:rPr>
                          </m:ctrlPr>
                        </m:naryPr>
                        <m:sub>
                          <m:r>
                            <m:rPr>
                              <m:brk m:alnAt="23"/>
                            </m:rPr>
                            <a:rPr lang="en-AU" i="1">
                              <a:latin typeface="Cambria Math" panose="02040503050406030204" pitchFamily="18" charset="0"/>
                              <a:ea typeface="Cambria Math" panose="02040503050406030204" pitchFamily="18" charset="0"/>
                            </a:rPr>
                            <m:t>𝑖</m:t>
                          </m:r>
                          <m:r>
                            <a:rPr lang="en-AU" i="1">
                              <a:latin typeface="Cambria Math" panose="02040503050406030204" pitchFamily="18" charset="0"/>
                              <a:ea typeface="Cambria Math" panose="02040503050406030204" pitchFamily="18" charset="0"/>
                            </a:rPr>
                            <m:t>=0</m:t>
                          </m:r>
                        </m:sub>
                        <m:sup>
                          <m:r>
                            <a:rPr lang="en-AU" i="1">
                              <a:latin typeface="Cambria Math" panose="02040503050406030204" pitchFamily="18" charset="0"/>
                              <a:ea typeface="Cambria Math" panose="02040503050406030204" pitchFamily="18" charset="0"/>
                            </a:rPr>
                            <m:t>𝑘</m:t>
                          </m:r>
                        </m:sup>
                        <m:e>
                          <m:r>
                            <m:rPr>
                              <m:sty m:val="p"/>
                            </m:rPr>
                            <a:rPr lang="en-AU">
                              <a:latin typeface="Cambria Math" panose="02040503050406030204" pitchFamily="18" charset="0"/>
                            </a:rPr>
                            <m:t>log</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ad>
                                <m:radPr>
                                  <m:degHide m:val="on"/>
                                  <m:ctrlPr>
                                    <a:rPr lang="en-AU" i="1">
                                      <a:latin typeface="Cambria Math" panose="02040503050406030204" pitchFamily="18" charset="0"/>
                                      <a:ea typeface="Cambria Math" panose="02040503050406030204" pitchFamily="18" charset="0"/>
                                    </a:rPr>
                                  </m:ctrlPr>
                                </m:radPr>
                                <m:deg/>
                                <m:e>
                                  <m:r>
                                    <a:rPr lang="en-AU" i="1">
                                      <a:latin typeface="Cambria Math" panose="02040503050406030204" pitchFamily="18" charset="0"/>
                                      <a:ea typeface="Cambria Math" panose="02040503050406030204" pitchFamily="18" charset="0"/>
                                    </a:rPr>
                                    <m:t>2</m:t>
                                  </m:r>
                                  <m:r>
                                    <a:rPr lang="en-AU" i="1">
                                      <a:latin typeface="Cambria Math" panose="02040503050406030204" pitchFamily="18" charset="0"/>
                                      <a:ea typeface="Cambria Math" panose="02040503050406030204" pitchFamily="18" charset="0"/>
                                    </a:rPr>
                                    <m:t>𝜋</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𝜎</m:t>
                                      </m:r>
                                    </m:e>
                                    <m:sub>
                                      <m:r>
                                        <a:rPr lang="en-AU" i="1">
                                          <a:latin typeface="Cambria Math" panose="02040503050406030204" pitchFamily="18" charset="0"/>
                                          <a:ea typeface="Cambria Math" panose="02040503050406030204" pitchFamily="18" charset="0"/>
                                        </a:rPr>
                                        <m:t>𝑖</m:t>
                                      </m:r>
                                    </m:sub>
                                  </m:sSub>
                                </m:e>
                              </m:rad>
                            </m:den>
                          </m:f>
                          <m:r>
                            <m:rPr>
                              <m:nor/>
                            </m:rPr>
                            <a:rPr lang="en-AU">
                              <a:latin typeface="Cambria Math" panose="02040503050406030204" pitchFamily="18" charset="0"/>
                              <a:ea typeface="Cambria Math" panose="02040503050406030204" pitchFamily="18" charset="0"/>
                            </a:rPr>
                            <m:t>exp</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sSup>
                                    <m:sSupPr>
                                      <m:ctrlPr>
                                        <a:rPr lang="en-AU" i="1">
                                          <a:latin typeface="Cambria Math" panose="02040503050406030204" pitchFamily="18" charset="0"/>
                                          <a:ea typeface="Cambria Math" panose="02040503050406030204" pitchFamily="18" charset="0"/>
                                        </a:rPr>
                                      </m:ctrlPr>
                                    </m:sSupPr>
                                    <m:e>
                                      <m:d>
                                        <m:dPr>
                                          <m:ctrlPr>
                                            <a:rPr lang="en-AU"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𝑥</m:t>
                                              </m:r>
                                            </m:e>
                                            <m:sub>
                                              <m:r>
                                                <a:rPr lang="en-AU" i="1">
                                                  <a:latin typeface="Cambria Math" panose="02040503050406030204" pitchFamily="18" charset="0"/>
                                                  <a:ea typeface="Cambria Math" panose="02040503050406030204" pitchFamily="18" charset="0"/>
                                                </a:rPr>
                                                <m:t>𝑖</m:t>
                                              </m:r>
                                            </m:sub>
                                          </m:sSub>
                                          <m:r>
                                            <a:rPr lang="en-AU"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𝑖</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𝑧</m:t>
                                              </m:r>
                                            </m:e>
                                          </m:d>
                                        </m:e>
                                      </m:d>
                                    </m:e>
                                    <m:sup>
                                      <m:r>
                                        <a:rPr lang="en-AU" i="1">
                                          <a:latin typeface="Cambria Math" panose="02040503050406030204" pitchFamily="18" charset="0"/>
                                          <a:ea typeface="Cambria Math" panose="02040503050406030204" pitchFamily="18" charset="0"/>
                                        </a:rPr>
                                        <m:t>2</m:t>
                                      </m:r>
                                    </m:sup>
                                  </m:sSup>
                                </m:num>
                                <m:den>
                                  <m:r>
                                    <a:rPr lang="en-AU" i="1">
                                      <a:latin typeface="Cambria Math" panose="02040503050406030204" pitchFamily="18" charset="0"/>
                                      <a:ea typeface="Cambria Math" panose="02040503050406030204" pitchFamily="18" charset="0"/>
                                    </a:rPr>
                                    <m:t>2</m:t>
                                  </m:r>
                                  <m:sSup>
                                    <m:sSupPr>
                                      <m:ctrlPr>
                                        <a:rPr lang="en-AU" i="1">
                                          <a:latin typeface="Cambria Math" panose="02040503050406030204" pitchFamily="18" charset="0"/>
                                          <a:ea typeface="Cambria Math" panose="02040503050406030204" pitchFamily="18" charset="0"/>
                                        </a:rPr>
                                      </m:ctrlPr>
                                    </m:sSupPr>
                                    <m:e>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𝜎</m:t>
                                          </m:r>
                                        </m:e>
                                        <m:sub>
                                          <m:r>
                                            <a:rPr lang="en-AU" i="1">
                                              <a:latin typeface="Cambria Math" panose="02040503050406030204" pitchFamily="18" charset="0"/>
                                              <a:ea typeface="Cambria Math" panose="02040503050406030204" pitchFamily="18" charset="0"/>
                                            </a:rPr>
                                            <m:t>𝑖</m:t>
                                          </m:r>
                                        </m:sub>
                                      </m:sSub>
                                    </m:e>
                                    <m:sup>
                                      <m:r>
                                        <a:rPr lang="en-AU" i="1">
                                          <a:latin typeface="Cambria Math" panose="02040503050406030204" pitchFamily="18" charset="0"/>
                                          <a:ea typeface="Cambria Math" panose="02040503050406030204" pitchFamily="18" charset="0"/>
                                        </a:rPr>
                                        <m:t>2</m:t>
                                      </m:r>
                                    </m:sup>
                                  </m:sSup>
                                </m:den>
                              </m:f>
                            </m:e>
                          </m:d>
                        </m:e>
                      </m:nary>
                    </m:oMath>
                  </m:oMathPara>
                </a14:m>
                <a:endParaRPr lang="en-US" dirty="0"/>
              </a:p>
            </p:txBody>
          </p:sp>
        </mc:Choice>
        <mc:Fallback>
          <p:sp>
            <p:nvSpPr>
              <p:cNvPr id="7" name="TextBox 6">
                <a:extLst>
                  <a:ext uri="{FF2B5EF4-FFF2-40B4-BE49-F238E27FC236}">
                    <a16:creationId xmlns:a16="http://schemas.microsoft.com/office/drawing/2014/main" id="{26BE634B-773B-04A3-A48E-C04A371CD9F3}"/>
                  </a:ext>
                </a:extLst>
              </p:cNvPr>
              <p:cNvSpPr txBox="1">
                <a:spLocks noRot="1" noChangeAspect="1" noMove="1" noResize="1" noEditPoints="1" noAdjustHandles="1" noChangeArrowheads="1" noChangeShapeType="1" noTextEdit="1"/>
              </p:cNvSpPr>
              <p:nvPr/>
            </p:nvSpPr>
            <p:spPr>
              <a:xfrm>
                <a:off x="3666868" y="3157266"/>
                <a:ext cx="6098058" cy="877100"/>
              </a:xfrm>
              <a:prstGeom prst="rect">
                <a:avLst/>
              </a:prstGeom>
              <a:blipFill>
                <a:blip r:embed="rId3"/>
                <a:stretch>
                  <a:fillRect t="-94286" b="-14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8826B45-5C49-038E-2B7F-62761B0B7224}"/>
                  </a:ext>
                </a:extLst>
              </p:cNvPr>
              <p:cNvSpPr txBox="1"/>
              <p:nvPr/>
            </p:nvSpPr>
            <p:spPr>
              <a:xfrm>
                <a:off x="3728653" y="4034366"/>
                <a:ext cx="6098058" cy="8771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nary>
                        <m:naryPr>
                          <m:chr m:val="∑"/>
                          <m:ctrlPr>
                            <a:rPr lang="en-AU" i="1">
                              <a:latin typeface="Cambria Math" panose="02040503050406030204" pitchFamily="18" charset="0"/>
                              <a:ea typeface="Cambria Math" panose="02040503050406030204" pitchFamily="18" charset="0"/>
                            </a:rPr>
                          </m:ctrlPr>
                        </m:naryPr>
                        <m:sub>
                          <m:r>
                            <m:rPr>
                              <m:brk m:alnAt="23"/>
                            </m:rPr>
                            <a:rPr lang="en-AU" i="1">
                              <a:latin typeface="Cambria Math" panose="02040503050406030204" pitchFamily="18" charset="0"/>
                              <a:ea typeface="Cambria Math" panose="02040503050406030204" pitchFamily="18" charset="0"/>
                            </a:rPr>
                            <m:t>𝑖</m:t>
                          </m:r>
                          <m:r>
                            <a:rPr lang="en-AU" i="1">
                              <a:latin typeface="Cambria Math" panose="02040503050406030204" pitchFamily="18" charset="0"/>
                              <a:ea typeface="Cambria Math" panose="02040503050406030204" pitchFamily="18" charset="0"/>
                            </a:rPr>
                            <m:t>=0</m:t>
                          </m:r>
                        </m:sub>
                        <m:sup>
                          <m:r>
                            <a:rPr lang="en-AU" i="1">
                              <a:latin typeface="Cambria Math" panose="02040503050406030204" pitchFamily="18" charset="0"/>
                              <a:ea typeface="Cambria Math" panose="02040503050406030204" pitchFamily="18" charset="0"/>
                            </a:rPr>
                            <m:t>𝑘</m:t>
                          </m:r>
                        </m:sup>
                        <m:e>
                          <m:r>
                            <m:rPr>
                              <m:sty m:val="p"/>
                            </m:rPr>
                            <a:rPr lang="en-AU">
                              <a:latin typeface="Cambria Math" panose="02040503050406030204" pitchFamily="18" charset="0"/>
                            </a:rPr>
                            <m:t>log</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ad>
                                <m:radPr>
                                  <m:degHide m:val="on"/>
                                  <m:ctrlPr>
                                    <a:rPr lang="en-AU" i="1">
                                      <a:latin typeface="Cambria Math" panose="02040503050406030204" pitchFamily="18" charset="0"/>
                                      <a:ea typeface="Cambria Math" panose="02040503050406030204" pitchFamily="18" charset="0"/>
                                    </a:rPr>
                                  </m:ctrlPr>
                                </m:radPr>
                                <m:deg/>
                                <m:e>
                                  <m:r>
                                    <a:rPr lang="en-AU" i="1">
                                      <a:latin typeface="Cambria Math" panose="02040503050406030204" pitchFamily="18" charset="0"/>
                                      <a:ea typeface="Cambria Math" panose="02040503050406030204" pitchFamily="18" charset="0"/>
                                    </a:rPr>
                                    <m:t>2</m:t>
                                  </m:r>
                                  <m:r>
                                    <a:rPr lang="en-AU" i="1">
                                      <a:latin typeface="Cambria Math" panose="02040503050406030204" pitchFamily="18" charset="0"/>
                                      <a:ea typeface="Cambria Math" panose="02040503050406030204" pitchFamily="18" charset="0"/>
                                    </a:rPr>
                                    <m:t>𝜋</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𝜎</m:t>
                                      </m:r>
                                    </m:e>
                                    <m:sub>
                                      <m:r>
                                        <a:rPr lang="en-AU" i="1">
                                          <a:latin typeface="Cambria Math" panose="02040503050406030204" pitchFamily="18" charset="0"/>
                                          <a:ea typeface="Cambria Math" panose="02040503050406030204" pitchFamily="18" charset="0"/>
                                        </a:rPr>
                                        <m:t>𝑖</m:t>
                                      </m:r>
                                    </m:sub>
                                  </m:sSub>
                                </m:e>
                              </m:rad>
                            </m:den>
                          </m:f>
                        </m:e>
                      </m:nary>
                      <m:r>
                        <a:rPr lang="en-AU" b="0" i="1" smtClean="0">
                          <a:latin typeface="Cambria Math" panose="02040503050406030204" pitchFamily="18" charset="0"/>
                          <a:ea typeface="Cambria Math" panose="02040503050406030204" pitchFamily="18" charset="0"/>
                        </a:rPr>
                        <m:t>−</m:t>
                      </m:r>
                      <m:nary>
                        <m:naryPr>
                          <m:chr m:val="∑"/>
                          <m:ctrlPr>
                            <a:rPr lang="en-AU" i="1">
                              <a:latin typeface="Cambria Math" panose="02040503050406030204" pitchFamily="18" charset="0"/>
                              <a:ea typeface="Cambria Math" panose="02040503050406030204" pitchFamily="18" charset="0"/>
                            </a:rPr>
                          </m:ctrlPr>
                        </m:naryPr>
                        <m:sub>
                          <m:r>
                            <m:rPr>
                              <m:brk m:alnAt="23"/>
                            </m:rPr>
                            <a:rPr lang="en-AU" i="1">
                              <a:latin typeface="Cambria Math" panose="02040503050406030204" pitchFamily="18" charset="0"/>
                              <a:ea typeface="Cambria Math" panose="02040503050406030204" pitchFamily="18" charset="0"/>
                            </a:rPr>
                            <m:t>𝑖</m:t>
                          </m:r>
                          <m:r>
                            <a:rPr lang="en-AU" i="1">
                              <a:latin typeface="Cambria Math" panose="02040503050406030204" pitchFamily="18" charset="0"/>
                              <a:ea typeface="Cambria Math" panose="02040503050406030204" pitchFamily="18" charset="0"/>
                            </a:rPr>
                            <m:t>=0</m:t>
                          </m:r>
                        </m:sub>
                        <m:sup>
                          <m:r>
                            <a:rPr lang="en-AU" i="1">
                              <a:latin typeface="Cambria Math" panose="02040503050406030204" pitchFamily="18" charset="0"/>
                              <a:ea typeface="Cambria Math" panose="02040503050406030204" pitchFamily="18" charset="0"/>
                            </a:rPr>
                            <m:t>𝑘</m:t>
                          </m:r>
                        </m:sup>
                        <m:e>
                          <m:f>
                            <m:fPr>
                              <m:ctrlPr>
                                <a:rPr lang="en-AU" i="1">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sSup>
                                <m:sSupPr>
                                  <m:ctrlPr>
                                    <a:rPr lang="en-AU" i="1">
                                      <a:latin typeface="Cambria Math" panose="02040503050406030204" pitchFamily="18" charset="0"/>
                                      <a:ea typeface="Cambria Math" panose="02040503050406030204" pitchFamily="18" charset="0"/>
                                    </a:rPr>
                                  </m:ctrlPr>
                                </m:sSupPr>
                                <m:e>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𝜎</m:t>
                                      </m:r>
                                    </m:e>
                                    <m:sub>
                                      <m:r>
                                        <a:rPr lang="en-AU" i="1">
                                          <a:latin typeface="Cambria Math" panose="02040503050406030204" pitchFamily="18" charset="0"/>
                                          <a:ea typeface="Cambria Math" panose="02040503050406030204" pitchFamily="18" charset="0"/>
                                        </a:rPr>
                                        <m:t>𝑖</m:t>
                                      </m:r>
                                    </m:sub>
                                  </m:sSub>
                                </m:e>
                                <m:sup>
                                  <m:r>
                                    <a:rPr lang="en-AU" i="1">
                                      <a:latin typeface="Cambria Math" panose="02040503050406030204" pitchFamily="18" charset="0"/>
                                      <a:ea typeface="Cambria Math" panose="02040503050406030204" pitchFamily="18" charset="0"/>
                                    </a:rPr>
                                    <m:t>2</m:t>
                                  </m:r>
                                </m:sup>
                              </m:sSup>
                            </m:den>
                          </m:f>
                          <m:sSup>
                            <m:sSupPr>
                              <m:ctrlPr>
                                <a:rPr lang="en-AU" i="1">
                                  <a:latin typeface="Cambria Math" panose="02040503050406030204" pitchFamily="18" charset="0"/>
                                  <a:ea typeface="Cambria Math" panose="02040503050406030204" pitchFamily="18" charset="0"/>
                                </a:rPr>
                              </m:ctrlPr>
                            </m:sSupPr>
                            <m:e>
                              <m:d>
                                <m:dPr>
                                  <m:ctrlPr>
                                    <a:rPr lang="en-AU"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𝑥</m:t>
                                      </m:r>
                                    </m:e>
                                    <m:sub>
                                      <m:r>
                                        <a:rPr lang="en-AU" i="1">
                                          <a:latin typeface="Cambria Math" panose="02040503050406030204" pitchFamily="18" charset="0"/>
                                          <a:ea typeface="Cambria Math" panose="02040503050406030204" pitchFamily="18" charset="0"/>
                                        </a:rPr>
                                        <m:t>𝑖</m:t>
                                      </m:r>
                                    </m:sub>
                                  </m:sSub>
                                  <m:r>
                                    <a:rPr lang="en-AU"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𝑖</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𝑧</m:t>
                                      </m:r>
                                    </m:e>
                                  </m:d>
                                </m:e>
                              </m:d>
                            </m:e>
                            <m:sup>
                              <m:r>
                                <a:rPr lang="en-AU" i="1">
                                  <a:latin typeface="Cambria Math" panose="02040503050406030204" pitchFamily="18" charset="0"/>
                                  <a:ea typeface="Cambria Math" panose="02040503050406030204" pitchFamily="18" charset="0"/>
                                </a:rPr>
                                <m:t>2</m:t>
                              </m:r>
                            </m:sup>
                          </m:sSup>
                        </m:e>
                      </m:nary>
                    </m:oMath>
                  </m:oMathPara>
                </a14:m>
                <a:endParaRPr lang="en-US" dirty="0"/>
              </a:p>
            </p:txBody>
          </p:sp>
        </mc:Choice>
        <mc:Fallback>
          <p:sp>
            <p:nvSpPr>
              <p:cNvPr id="12" name="TextBox 11">
                <a:extLst>
                  <a:ext uri="{FF2B5EF4-FFF2-40B4-BE49-F238E27FC236}">
                    <a16:creationId xmlns:a16="http://schemas.microsoft.com/office/drawing/2014/main" id="{58826B45-5C49-038E-2B7F-62761B0B7224}"/>
                  </a:ext>
                </a:extLst>
              </p:cNvPr>
              <p:cNvSpPr txBox="1">
                <a:spLocks noRot="1" noChangeAspect="1" noMove="1" noResize="1" noEditPoints="1" noAdjustHandles="1" noChangeArrowheads="1" noChangeShapeType="1" noTextEdit="1"/>
              </p:cNvSpPr>
              <p:nvPr/>
            </p:nvSpPr>
            <p:spPr>
              <a:xfrm>
                <a:off x="3728653" y="4034366"/>
                <a:ext cx="6098058" cy="877100"/>
              </a:xfrm>
              <a:prstGeom prst="rect">
                <a:avLst/>
              </a:prstGeom>
              <a:blipFill>
                <a:blip r:embed="rId4"/>
                <a:stretch>
                  <a:fillRect t="-92857" b="-14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A852238D-DE10-1DCA-D588-D9324BCFB2A7}"/>
                  </a:ext>
                </a:extLst>
              </p:cNvPr>
              <p:cNvSpPr txBox="1"/>
              <p:nvPr/>
            </p:nvSpPr>
            <p:spPr>
              <a:xfrm>
                <a:off x="3864576" y="4968570"/>
                <a:ext cx="6098058" cy="877100"/>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m:rPr>
                          <m:aln/>
                        </m:rPr>
                        <a:rPr lang="en-AU"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m:t>
                      </m:r>
                      <m:nary>
                        <m:naryPr>
                          <m:chr m:val="∑"/>
                          <m:ctrlPr>
                            <a:rPr lang="en-AU" i="1">
                              <a:latin typeface="Cambria Math" panose="02040503050406030204" pitchFamily="18" charset="0"/>
                              <a:ea typeface="Cambria Math" panose="02040503050406030204" pitchFamily="18" charset="0"/>
                            </a:rPr>
                          </m:ctrlPr>
                        </m:naryPr>
                        <m:sub>
                          <m:r>
                            <m:rPr>
                              <m:brk m:alnAt="23"/>
                            </m:rPr>
                            <a:rPr lang="en-AU" i="1">
                              <a:latin typeface="Cambria Math" panose="02040503050406030204" pitchFamily="18" charset="0"/>
                              <a:ea typeface="Cambria Math" panose="02040503050406030204" pitchFamily="18" charset="0"/>
                            </a:rPr>
                            <m:t>𝑖</m:t>
                          </m:r>
                          <m:r>
                            <a:rPr lang="en-AU" i="1">
                              <a:latin typeface="Cambria Math" panose="02040503050406030204" pitchFamily="18" charset="0"/>
                              <a:ea typeface="Cambria Math" panose="02040503050406030204" pitchFamily="18" charset="0"/>
                            </a:rPr>
                            <m:t>=0</m:t>
                          </m:r>
                        </m:sub>
                        <m:sup>
                          <m:r>
                            <a:rPr lang="en-AU" i="1">
                              <a:latin typeface="Cambria Math" panose="02040503050406030204" pitchFamily="18" charset="0"/>
                              <a:ea typeface="Cambria Math" panose="02040503050406030204" pitchFamily="18" charset="0"/>
                            </a:rPr>
                            <m:t>𝑘</m:t>
                          </m:r>
                        </m:sup>
                        <m:e>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sSup>
                            <m:sSupPr>
                              <m:ctrlPr>
                                <a:rPr lang="en-AU" i="1">
                                  <a:latin typeface="Cambria Math" panose="02040503050406030204" pitchFamily="18" charset="0"/>
                                  <a:ea typeface="Cambria Math" panose="02040503050406030204" pitchFamily="18" charset="0"/>
                                </a:rPr>
                              </m:ctrlPr>
                            </m:sSupPr>
                            <m:e>
                              <m:d>
                                <m:dPr>
                                  <m:ctrlPr>
                                    <a:rPr lang="en-AU"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𝑥</m:t>
                                      </m:r>
                                    </m:e>
                                    <m:sub>
                                      <m:r>
                                        <a:rPr lang="en-AU" i="1">
                                          <a:latin typeface="Cambria Math" panose="02040503050406030204" pitchFamily="18" charset="0"/>
                                          <a:ea typeface="Cambria Math" panose="02040503050406030204" pitchFamily="18" charset="0"/>
                                        </a:rPr>
                                        <m:t>𝑖</m:t>
                                      </m:r>
                                    </m:sub>
                                  </m:sSub>
                                  <m:r>
                                    <a:rPr lang="en-AU"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𝑖</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𝑧</m:t>
                                      </m:r>
                                    </m:e>
                                  </m:d>
                                </m:e>
                              </m:d>
                            </m:e>
                            <m:sup>
                              <m:r>
                                <a:rPr lang="en-AU" i="1">
                                  <a:latin typeface="Cambria Math" panose="02040503050406030204" pitchFamily="18" charset="0"/>
                                  <a:ea typeface="Cambria Math" panose="02040503050406030204" pitchFamily="18" charset="0"/>
                                </a:rPr>
                                <m:t>2</m:t>
                              </m:r>
                            </m:sup>
                          </m:sSup>
                        </m:e>
                      </m:nary>
                      <m:r>
                        <a:rPr lang="en-AU" b="0" i="1"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sSup>
                        <m:sSupPr>
                          <m:ctrlPr>
                            <a:rPr lang="en-AU" i="1">
                              <a:latin typeface="Cambria Math" panose="02040503050406030204" pitchFamily="18" charset="0"/>
                              <a:ea typeface="Cambria Math" panose="02040503050406030204" pitchFamily="18" charset="0"/>
                            </a:rPr>
                          </m:ctrlPr>
                        </m:sSupPr>
                        <m:e>
                          <m:d>
                            <m:dPr>
                              <m:ctrlPr>
                                <a:rPr lang="en-AU" i="1">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𝑧</m:t>
                                  </m:r>
                                </m:e>
                              </m:d>
                            </m:e>
                          </m:d>
                        </m:e>
                        <m:sup>
                          <m:r>
                            <a:rPr lang="en-AU" i="1">
                              <a:latin typeface="Cambria Math" panose="02040503050406030204" pitchFamily="18" charset="0"/>
                              <a:ea typeface="Cambria Math" panose="02040503050406030204" pitchFamily="18" charset="0"/>
                            </a:rPr>
                            <m:t>2</m:t>
                          </m:r>
                        </m:sup>
                      </m:sSup>
                    </m:oMath>
                  </m:oMathPara>
                </a14:m>
                <a:endParaRPr lang="en-AU" b="0" i="1" dirty="0">
                  <a:latin typeface="Cambria Math" panose="02040503050406030204" pitchFamily="18" charset="0"/>
                  <a:ea typeface="Cambria Math" panose="02040503050406030204" pitchFamily="18" charset="0"/>
                </a:endParaRPr>
              </a:p>
            </p:txBody>
          </p:sp>
        </mc:Choice>
        <mc:Fallback>
          <p:sp>
            <p:nvSpPr>
              <p:cNvPr id="14" name="TextBox 13">
                <a:extLst>
                  <a:ext uri="{FF2B5EF4-FFF2-40B4-BE49-F238E27FC236}">
                    <a16:creationId xmlns:a16="http://schemas.microsoft.com/office/drawing/2014/main" id="{A852238D-DE10-1DCA-D588-D9324BCFB2A7}"/>
                  </a:ext>
                </a:extLst>
              </p:cNvPr>
              <p:cNvSpPr txBox="1">
                <a:spLocks noRot="1" noChangeAspect="1" noMove="1" noResize="1" noEditPoints="1" noAdjustHandles="1" noChangeArrowheads="1" noChangeShapeType="1" noTextEdit="1"/>
              </p:cNvSpPr>
              <p:nvPr/>
            </p:nvSpPr>
            <p:spPr>
              <a:xfrm>
                <a:off x="3864576" y="4968570"/>
                <a:ext cx="6098058" cy="877100"/>
              </a:xfrm>
              <a:prstGeom prst="rect">
                <a:avLst/>
              </a:prstGeom>
              <a:blipFill>
                <a:blip r:embed="rId5"/>
                <a:stretch>
                  <a:fillRect t="-94286" b="-147143"/>
                </a:stretch>
              </a:blipFill>
            </p:spPr>
            <p:txBody>
              <a:bodyPr/>
              <a:lstStyle/>
              <a:p>
                <a:r>
                  <a:rPr lang="en-US">
                    <a:noFill/>
                  </a:rPr>
                  <a:t> </a:t>
                </a:r>
              </a:p>
            </p:txBody>
          </p:sp>
        </mc:Fallback>
      </mc:AlternateContent>
    </p:spTree>
    <p:extLst>
      <p:ext uri="{BB962C8B-B14F-4D97-AF65-F5344CB8AC3E}">
        <p14:creationId xmlns:p14="http://schemas.microsoft.com/office/powerpoint/2010/main" val="35886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5ADF86-8857-DC48-7E1C-C8ABF7FE73AC}"/>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1D61FE-12D5-65D9-9663-0CD097212078}"/>
                  </a:ext>
                </a:extLst>
              </p:cNvPr>
              <p:cNvSpPr>
                <a:spLocks noGrp="1"/>
              </p:cNvSpPr>
              <p:nvPr>
                <p:ph sz="quarter" idx="12"/>
              </p:nvPr>
            </p:nvSpPr>
            <p:spPr>
              <a:xfrm>
                <a:off x="241200" y="1490400"/>
                <a:ext cx="11667599" cy="1052739"/>
              </a:xfrm>
            </p:spPr>
            <p:txBody>
              <a:bodyPr/>
              <a:lstStyle/>
              <a:p>
                <a:pPr marL="0" indent="0">
                  <a:buNone/>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ea typeface="Cambria Math" panose="02040503050406030204" pitchFamily="18" charset="0"/>
                        </a:rPr>
                        <m:t>ℒ</m:t>
                      </m:r>
                      <m:r>
                        <a:rPr lang="en-AU">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r>
                        <a:rPr lang="en-AU">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ϕ</m:t>
                      </m:r>
                      <m:r>
                        <a:rPr lang="en-AU">
                          <a:latin typeface="Cambria Math" panose="02040503050406030204" pitchFamily="18" charset="0"/>
                        </a:rPr>
                        <m:t>)</m:t>
                      </m:r>
                      <m:r>
                        <m:rPr>
                          <m:aln/>
                        </m:rPr>
                        <a:rPr lang="en-AU" i="1">
                          <a:latin typeface="Cambria Math" panose="02040503050406030204" pitchFamily="18" charset="0"/>
                        </a:rPr>
                        <m:t>=</m:t>
                      </m:r>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ea typeface="Cambria Math" panose="02040503050406030204" pitchFamily="18" charset="0"/>
                            </a:rPr>
                            <m:t>𝔼</m:t>
                          </m:r>
                        </m:e>
                        <m:sub>
                          <m:r>
                            <a:rPr lang="en-AU" i="1">
                              <a:latin typeface="Cambria Math" panose="02040503050406030204" pitchFamily="18" charset="0"/>
                            </a:rPr>
                            <m:t>𝑧</m:t>
                          </m:r>
                          <m:r>
                            <a:rPr lang="en-AU" i="1">
                              <a:latin typeface="Cambria Math" panose="02040503050406030204" pitchFamily="18" charset="0"/>
                            </a:rPr>
                            <m:t>~</m:t>
                          </m:r>
                          <m:sSub>
                            <m:sSubPr>
                              <m:ctrlPr>
                                <a:rPr lang="en-US" i="1">
                                  <a:latin typeface="Cambria Math" panose="02040503050406030204" pitchFamily="18" charset="0"/>
                                </a:rPr>
                              </m:ctrlPr>
                            </m:sSubPr>
                            <m:e>
                              <m:r>
                                <a:rPr lang="en-AU"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𝜙</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e>
                              <m:r>
                                <a:rPr lang="en-AU" i="1">
                                  <a:latin typeface="Cambria Math" panose="02040503050406030204" pitchFamily="18" charset="0"/>
                                </a:rPr>
                                <m:t>𝑥</m:t>
                              </m:r>
                            </m:e>
                          </m:d>
                        </m:sub>
                      </m:sSub>
                      <m:d>
                        <m:dPr>
                          <m:begChr m:val="["/>
                          <m:endChr m:val="]"/>
                          <m:ctrlPr>
                            <a:rPr lang="en-AU" i="1">
                              <a:latin typeface="Cambria Math" panose="02040503050406030204" pitchFamily="18" charset="0"/>
                            </a:rPr>
                          </m:ctrlPr>
                        </m:dPr>
                        <m:e>
                          <m:r>
                            <m:rPr>
                              <m:sty m:val="p"/>
                            </m:rPr>
                            <a:rPr lang="en-AU">
                              <a:latin typeface="Cambria Math" panose="02040503050406030204" pitchFamily="18" charset="0"/>
                            </a:rPr>
                            <m:t>log</m:t>
                          </m:r>
                          <m:d>
                            <m:dPr>
                              <m:ctrlPr>
                                <a:rPr lang="en-AU" i="1">
                                  <a:latin typeface="Cambria Math" panose="02040503050406030204" pitchFamily="18" charset="0"/>
                                </a:rPr>
                              </m:ctrlPr>
                            </m:dPr>
                            <m:e>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e>
                                <m:e>
                                  <m:r>
                                    <a:rPr lang="en-AU" i="1">
                                      <a:latin typeface="Cambria Math" panose="02040503050406030204" pitchFamily="18" charset="0"/>
                                    </a:rPr>
                                    <m:t>𝑧</m:t>
                                  </m:r>
                                </m:e>
                              </m:d>
                            </m:e>
                          </m:d>
                        </m:e>
                      </m:d>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𝐷</m:t>
                          </m:r>
                        </m:e>
                        <m:sub>
                          <m:r>
                            <a:rPr lang="en-AU" b="1" i="1">
                              <a:latin typeface="Cambria Math" panose="02040503050406030204" pitchFamily="18" charset="0"/>
                              <a:ea typeface="Cambria Math" panose="02040503050406030204" pitchFamily="18" charset="0"/>
                            </a:rPr>
                            <m:t>𝑲𝑳</m:t>
                          </m:r>
                        </m:sub>
                      </m:sSub>
                      <m:d>
                        <m:dPr>
                          <m:begChr m:val="["/>
                          <m:endChr m:val="]"/>
                          <m:ctrlPr>
                            <a:rPr lang="en-AU" i="1">
                              <a:latin typeface="Cambria Math" panose="02040503050406030204" pitchFamily="18" charset="0"/>
                            </a:rPr>
                          </m:ctrlPr>
                        </m:dPr>
                        <m:e>
                          <m:sSub>
                            <m:sSubPr>
                              <m:ctrlPr>
                                <a:rPr lang="en-US" i="1">
                                  <a:latin typeface="Cambria Math" panose="02040503050406030204" pitchFamily="18" charset="0"/>
                                </a:rPr>
                              </m:ctrlPr>
                            </m:sSubPr>
                            <m:e>
                              <m:r>
                                <a:rPr lang="en-AU"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𝜙</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e>
                              <m:r>
                                <a:rPr lang="en-AU" i="1">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d>
                        </m:e>
                      </m:d>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41D61FE-12D5-65D9-9663-0CD097212078}"/>
                  </a:ext>
                </a:extLst>
              </p:cNvPr>
              <p:cNvSpPr>
                <a:spLocks noGrp="1" noRot="1" noChangeAspect="1" noMove="1" noResize="1" noEditPoints="1" noAdjustHandles="1" noChangeArrowheads="1" noChangeShapeType="1" noTextEdit="1"/>
              </p:cNvSpPr>
              <p:nvPr>
                <p:ph sz="quarter" idx="12"/>
              </p:nvPr>
            </p:nvSpPr>
            <p:spPr>
              <a:xfrm>
                <a:off x="241200" y="1490400"/>
                <a:ext cx="11667599" cy="1052739"/>
              </a:xfrm>
              <a:blipFill>
                <a:blip r:embed="rId2"/>
                <a:stretch>
                  <a:fillRect/>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33CAA29A-C9B5-844C-F957-8BE3B118C805}"/>
              </a:ext>
            </a:extLst>
          </p:cNvPr>
          <p:cNvSpPr>
            <a:spLocks noGrp="1"/>
          </p:cNvSpPr>
          <p:nvPr>
            <p:ph type="title"/>
          </p:nvPr>
        </p:nvSpPr>
        <p:spPr/>
        <p:txBody>
          <a:bodyPr/>
          <a:lstStyle/>
          <a:p>
            <a:r>
              <a:rPr lang="en-US" dirty="0"/>
              <a:t>Intuition about the loss function</a:t>
            </a:r>
          </a:p>
        </p:txBody>
      </p:sp>
      <p:sp>
        <p:nvSpPr>
          <p:cNvPr id="5" name="Slide Number Placeholder 4">
            <a:extLst>
              <a:ext uri="{FF2B5EF4-FFF2-40B4-BE49-F238E27FC236}">
                <a16:creationId xmlns:a16="http://schemas.microsoft.com/office/drawing/2014/main" id="{85A8C5BE-8481-2B1F-C2FF-BDD921357F20}"/>
              </a:ext>
            </a:extLst>
          </p:cNvPr>
          <p:cNvSpPr>
            <a:spLocks noGrp="1"/>
          </p:cNvSpPr>
          <p:nvPr>
            <p:ph type="sldNum" sz="quarter" idx="14"/>
          </p:nvPr>
        </p:nvSpPr>
        <p:spPr/>
        <p:txBody>
          <a:bodyPr/>
          <a:lstStyle/>
          <a:p>
            <a:fld id="{F5AEA0E0-5CC6-4BD0-905C-A0021E419432}" type="slidenum">
              <a:rPr lang="en-GB" smtClean="0"/>
              <a:pPr/>
              <a:t>45</a:t>
            </a:fld>
            <a:endParaRPr lang="en-GB"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6881E5E-A77A-4B20-33DC-FA5B341E9987}"/>
                  </a:ext>
                </a:extLst>
              </p:cNvPr>
              <p:cNvSpPr/>
              <p:nvPr/>
            </p:nvSpPr>
            <p:spPr>
              <a:xfrm>
                <a:off x="86407" y="2623507"/>
                <a:ext cx="2399619" cy="34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US" dirty="0"/>
              </a:p>
            </p:txBody>
          </p:sp>
        </mc:Choice>
        <mc:Fallback xmlns="">
          <p:sp>
            <p:nvSpPr>
              <p:cNvPr id="7" name="Rectangle 6">
                <a:extLst>
                  <a:ext uri="{FF2B5EF4-FFF2-40B4-BE49-F238E27FC236}">
                    <a16:creationId xmlns:a16="http://schemas.microsoft.com/office/drawing/2014/main" id="{E6881E5E-A77A-4B20-33DC-FA5B341E9987}"/>
                  </a:ext>
                </a:extLst>
              </p:cNvPr>
              <p:cNvSpPr>
                <a:spLocks noRot="1" noChangeAspect="1" noMove="1" noResize="1" noEditPoints="1" noAdjustHandles="1" noChangeArrowheads="1" noChangeShapeType="1" noTextEdit="1"/>
              </p:cNvSpPr>
              <p:nvPr/>
            </p:nvSpPr>
            <p:spPr>
              <a:xfrm>
                <a:off x="86407" y="2623507"/>
                <a:ext cx="2399619" cy="3492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rapezium 7">
                <a:extLst>
                  <a:ext uri="{FF2B5EF4-FFF2-40B4-BE49-F238E27FC236}">
                    <a16:creationId xmlns:a16="http://schemas.microsoft.com/office/drawing/2014/main" id="{7486FBF2-B599-3258-F3A3-AA05355A99F3}"/>
                  </a:ext>
                </a:extLst>
              </p:cNvPr>
              <p:cNvSpPr/>
              <p:nvPr/>
            </p:nvSpPr>
            <p:spPr>
              <a:xfrm>
                <a:off x="74765" y="4474974"/>
                <a:ext cx="2399620" cy="1152851"/>
              </a:xfrm>
              <a:prstGeom prst="trapezoid">
                <a:avLst/>
              </a:prstGeom>
            </p:spPr>
            <p:style>
              <a:lnRef idx="1">
                <a:schemeClr val="accent4"/>
              </a:lnRef>
              <a:fillRef idx="2">
                <a:schemeClr val="accent4"/>
              </a:fillRef>
              <a:effectRef idx="1">
                <a:schemeClr val="accent4"/>
              </a:effectRef>
              <a:fontRef idx="minor">
                <a:schemeClr val="dk1"/>
              </a:fontRef>
            </p:style>
            <p:txBody>
              <a:bodyPr vert="horz" lIns="0" tIns="0" rIns="0" bIns="0" rtlCol="0" anchor="ctr"/>
              <a:lstStyle/>
              <a:p>
                <a:pPr algn="ctr"/>
                <a:r>
                  <a:rPr lang="en-US" sz="2400" b="1" dirty="0"/>
                  <a:t>Probabilistic Decoder</a:t>
                </a:r>
              </a:p>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𝜃</m:t>
                          </m:r>
                        </m:sub>
                      </m:sSub>
                      <m:r>
                        <a:rPr lang="en-AU" sz="2400" i="1">
                          <a:latin typeface="Cambria Math" panose="02040503050406030204" pitchFamily="18" charset="0"/>
                        </a:rPr>
                        <m:t>(</m:t>
                      </m:r>
                      <m:r>
                        <a:rPr lang="en-AU" sz="2400" i="1">
                          <a:latin typeface="Cambria Math" panose="02040503050406030204" pitchFamily="18" charset="0"/>
                        </a:rPr>
                        <m:t>𝑥</m:t>
                      </m:r>
                      <m:r>
                        <a:rPr lang="en-AU" sz="2400" i="1">
                          <a:latin typeface="Cambria Math" panose="02040503050406030204" pitchFamily="18" charset="0"/>
                        </a:rPr>
                        <m:t>|</m:t>
                      </m:r>
                      <m:r>
                        <a:rPr lang="en-AU" sz="2400" i="1">
                          <a:latin typeface="Cambria Math" panose="02040503050406030204" pitchFamily="18" charset="0"/>
                        </a:rPr>
                        <m:t>𝑧</m:t>
                      </m:r>
                      <m:r>
                        <a:rPr lang="en-AU" sz="2400" i="1">
                          <a:latin typeface="Cambria Math" panose="02040503050406030204" pitchFamily="18" charset="0"/>
                        </a:rPr>
                        <m:t>)</m:t>
                      </m:r>
                    </m:oMath>
                  </m:oMathPara>
                </a14:m>
                <a:endParaRPr lang="en-US" sz="2400" dirty="0"/>
              </a:p>
            </p:txBody>
          </p:sp>
        </mc:Choice>
        <mc:Fallback xmlns="">
          <p:sp>
            <p:nvSpPr>
              <p:cNvPr id="8" name="Trapezium 7">
                <a:extLst>
                  <a:ext uri="{FF2B5EF4-FFF2-40B4-BE49-F238E27FC236}">
                    <a16:creationId xmlns:a16="http://schemas.microsoft.com/office/drawing/2014/main" id="{7486FBF2-B599-3258-F3A3-AA05355A99F3}"/>
                  </a:ext>
                </a:extLst>
              </p:cNvPr>
              <p:cNvSpPr>
                <a:spLocks noRot="1" noChangeAspect="1" noMove="1" noResize="1" noEditPoints="1" noAdjustHandles="1" noChangeArrowheads="1" noChangeShapeType="1" noTextEdit="1"/>
              </p:cNvSpPr>
              <p:nvPr/>
            </p:nvSpPr>
            <p:spPr>
              <a:xfrm>
                <a:off x="74765" y="4474974"/>
                <a:ext cx="2399620" cy="1152851"/>
              </a:xfrm>
              <a:prstGeom prst="trapezoid">
                <a:avLst/>
              </a:prstGeom>
              <a:blipFill>
                <a:blip r:embed="rId4"/>
                <a:stretch>
                  <a:fillRect t="-2174" b="-11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4BDC909-63AD-DE6A-0B9A-592D1A38784E}"/>
                  </a:ext>
                </a:extLst>
              </p:cNvPr>
              <p:cNvSpPr/>
              <p:nvPr/>
            </p:nvSpPr>
            <p:spPr>
              <a:xfrm>
                <a:off x="83154" y="5636867"/>
                <a:ext cx="2399620" cy="3498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oMath>
                  </m:oMathPara>
                </a14:m>
                <a:endParaRPr lang="en-US" dirty="0"/>
              </a:p>
            </p:txBody>
          </p:sp>
        </mc:Choice>
        <mc:Fallback xmlns="">
          <p:sp>
            <p:nvSpPr>
              <p:cNvPr id="9" name="Rectangle 8">
                <a:extLst>
                  <a:ext uri="{FF2B5EF4-FFF2-40B4-BE49-F238E27FC236}">
                    <a16:creationId xmlns:a16="http://schemas.microsoft.com/office/drawing/2014/main" id="{F4BDC909-63AD-DE6A-0B9A-592D1A38784E}"/>
                  </a:ext>
                </a:extLst>
              </p:cNvPr>
              <p:cNvSpPr>
                <a:spLocks noRot="1" noChangeAspect="1" noMove="1" noResize="1" noEditPoints="1" noAdjustHandles="1" noChangeArrowheads="1" noChangeShapeType="1" noTextEdit="1"/>
              </p:cNvSpPr>
              <p:nvPr/>
            </p:nvSpPr>
            <p:spPr>
              <a:xfrm>
                <a:off x="83154" y="5636867"/>
                <a:ext cx="2399620" cy="3498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D402D79-EBD4-77B1-4F9F-D94DDBD45167}"/>
                  </a:ext>
                </a:extLst>
              </p:cNvPr>
              <p:cNvSpPr/>
              <p:nvPr/>
            </p:nvSpPr>
            <p:spPr>
              <a:xfrm>
                <a:off x="359438" y="4136399"/>
                <a:ext cx="1820002" cy="32953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3200" b="0" i="1" smtClean="0">
                          <a:latin typeface="Cambria Math" panose="02040503050406030204" pitchFamily="18" charset="0"/>
                        </a:rPr>
                        <m:t>𝑧</m:t>
                      </m:r>
                    </m:oMath>
                  </m:oMathPara>
                </a14:m>
                <a:endParaRPr lang="en-US" sz="3200" dirty="0"/>
              </a:p>
            </p:txBody>
          </p:sp>
        </mc:Choice>
        <mc:Fallback xmlns="">
          <p:sp>
            <p:nvSpPr>
              <p:cNvPr id="10" name="Rectangle 9">
                <a:extLst>
                  <a:ext uri="{FF2B5EF4-FFF2-40B4-BE49-F238E27FC236}">
                    <a16:creationId xmlns:a16="http://schemas.microsoft.com/office/drawing/2014/main" id="{4D402D79-EBD4-77B1-4F9F-D94DDBD45167}"/>
                  </a:ext>
                </a:extLst>
              </p:cNvPr>
              <p:cNvSpPr>
                <a:spLocks noRot="1" noChangeAspect="1" noMove="1" noResize="1" noEditPoints="1" noAdjustHandles="1" noChangeArrowheads="1" noChangeShapeType="1" noTextEdit="1"/>
              </p:cNvSpPr>
              <p:nvPr/>
            </p:nvSpPr>
            <p:spPr>
              <a:xfrm>
                <a:off x="359438" y="4136399"/>
                <a:ext cx="1820002" cy="329533"/>
              </a:xfrm>
              <a:prstGeom prst="rect">
                <a:avLst/>
              </a:prstGeom>
              <a:blipFill>
                <a:blip r:embed="rId6"/>
                <a:stretch>
                  <a:fillRect b="-17857"/>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590A368D-263B-4301-5B12-E9066E19EA73}"/>
              </a:ext>
            </a:extLst>
          </p:cNvPr>
          <p:cNvGrpSpPr/>
          <p:nvPr/>
        </p:nvGrpSpPr>
        <p:grpSpPr>
          <a:xfrm>
            <a:off x="74765" y="2973602"/>
            <a:ext cx="2399620" cy="1233223"/>
            <a:chOff x="4761781" y="2504373"/>
            <a:chExt cx="2399620" cy="1233223"/>
          </a:xfrm>
        </p:grpSpPr>
        <p:sp>
          <p:nvSpPr>
            <p:cNvPr id="6" name="Trapezium 5">
              <a:extLst>
                <a:ext uri="{FF2B5EF4-FFF2-40B4-BE49-F238E27FC236}">
                  <a16:creationId xmlns:a16="http://schemas.microsoft.com/office/drawing/2014/main" id="{22631B1A-37F9-1187-1326-6E43E82FF525}"/>
                </a:ext>
              </a:extLst>
            </p:cNvPr>
            <p:cNvSpPr/>
            <p:nvPr/>
          </p:nvSpPr>
          <p:spPr>
            <a:xfrm rot="10800000">
              <a:off x="4761781" y="2504374"/>
              <a:ext cx="2399620" cy="1152853"/>
            </a:xfrm>
            <a:prstGeom prst="trapezoid">
              <a:avLst/>
            </a:prstGeom>
          </p:spPr>
          <p:style>
            <a:lnRef idx="1">
              <a:schemeClr val="accent1"/>
            </a:lnRef>
            <a:fillRef idx="2">
              <a:schemeClr val="accent1"/>
            </a:fillRef>
            <a:effectRef idx="1">
              <a:schemeClr val="accent1"/>
            </a:effectRef>
            <a:fontRef idx="minor">
              <a:schemeClr val="dk1"/>
            </a:fontRef>
          </p:style>
          <p:txBody>
            <a:bodyPr vert="vert" lIns="0" tIns="0" rIns="0" bIns="0" rtlCol="0" anchor="ctr"/>
            <a:lstStyle/>
            <a:p>
              <a:pPr algn="ctr"/>
              <a:endParaRPr lang="en-US" sz="24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1AB8E07-386C-780E-34E3-BAA7D7E62D4D}"/>
                    </a:ext>
                  </a:extLst>
                </p:cNvPr>
                <p:cNvSpPr txBox="1"/>
                <p:nvPr/>
              </p:nvSpPr>
              <p:spPr>
                <a:xfrm>
                  <a:off x="5046454" y="2504373"/>
                  <a:ext cx="1820002" cy="1233223"/>
                </a:xfrm>
                <a:prstGeom prst="rect">
                  <a:avLst/>
                </a:prstGeom>
                <a:noFill/>
              </p:spPr>
              <p:txBody>
                <a:bodyPr wrap="square">
                  <a:spAutoFit/>
                </a:bodyPr>
                <a:lstStyle/>
                <a:p>
                  <a:pPr algn="ctr"/>
                  <a:r>
                    <a:rPr lang="en-US" sz="2400" b="1" dirty="0"/>
                    <a:t>Probabilistic Encoder</a:t>
                  </a:r>
                </a:p>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AU" sz="2400" b="0" i="1" smtClean="0">
                                <a:latin typeface="Cambria Math" panose="02040503050406030204" pitchFamily="18" charset="0"/>
                              </a:rPr>
                              <m:t>𝑞</m:t>
                            </m:r>
                          </m:e>
                          <m:sub>
                            <m:r>
                              <a:rPr lang="en-US" sz="2400" i="1" smtClean="0">
                                <a:latin typeface="Cambria Math" panose="02040503050406030204" pitchFamily="18" charset="0"/>
                                <a:ea typeface="Cambria Math" panose="02040503050406030204" pitchFamily="18" charset="0"/>
                              </a:rPr>
                              <m:t>𝜙</m:t>
                            </m:r>
                          </m:sub>
                        </m:sSub>
                        <m:r>
                          <a:rPr lang="en-AU" sz="2400" b="0" i="1" smtClean="0">
                            <a:latin typeface="Cambria Math" panose="02040503050406030204" pitchFamily="18" charset="0"/>
                          </a:rPr>
                          <m:t>(</m:t>
                        </m:r>
                        <m:r>
                          <a:rPr lang="en-AU" sz="2400" b="0" i="1" smtClean="0">
                            <a:latin typeface="Cambria Math" panose="02040503050406030204" pitchFamily="18" charset="0"/>
                          </a:rPr>
                          <m:t>𝑧</m:t>
                        </m:r>
                        <m:r>
                          <a:rPr lang="en-AU" sz="2400" b="0" i="1" smtClean="0">
                            <a:latin typeface="Cambria Math" panose="02040503050406030204" pitchFamily="18" charset="0"/>
                          </a:rPr>
                          <m:t>|</m:t>
                        </m:r>
                        <m:r>
                          <a:rPr lang="en-AU" sz="2400" b="0" i="1" smtClean="0">
                            <a:latin typeface="Cambria Math" panose="02040503050406030204" pitchFamily="18" charset="0"/>
                          </a:rPr>
                          <m:t>𝑥</m:t>
                        </m:r>
                        <m:r>
                          <a:rPr lang="en-AU" sz="2400" b="0" i="1" smtClean="0">
                            <a:latin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C1AB8E07-386C-780E-34E3-BAA7D7E62D4D}"/>
                    </a:ext>
                  </a:extLst>
                </p:cNvPr>
                <p:cNvSpPr txBox="1">
                  <a:spLocks noRot="1" noChangeAspect="1" noMove="1" noResize="1" noEditPoints="1" noAdjustHandles="1" noChangeArrowheads="1" noChangeShapeType="1" noTextEdit="1"/>
                </p:cNvSpPr>
                <p:nvPr/>
              </p:nvSpPr>
              <p:spPr>
                <a:xfrm>
                  <a:off x="5046454" y="2504373"/>
                  <a:ext cx="1820002" cy="1233223"/>
                </a:xfrm>
                <a:prstGeom prst="rect">
                  <a:avLst/>
                </a:prstGeom>
                <a:blipFill>
                  <a:blip r:embed="rId7"/>
                  <a:stretch>
                    <a:fillRect l="-2778" t="-4082" r="-6944" b="-4082"/>
                  </a:stretch>
                </a:blipFill>
              </p:spPr>
              <p:txBody>
                <a:bodyPr/>
                <a:lstStyle/>
                <a:p>
                  <a:r>
                    <a:rPr lang="en-US">
                      <a:noFill/>
                    </a:rPr>
                    <a:t> </a:t>
                  </a:r>
                </a:p>
              </p:txBody>
            </p:sp>
          </mc:Fallback>
        </mc:AlternateContent>
      </p:grpSp>
      <p:cxnSp>
        <p:nvCxnSpPr>
          <p:cNvPr id="18" name="Straight Connector 17">
            <a:extLst>
              <a:ext uri="{FF2B5EF4-FFF2-40B4-BE49-F238E27FC236}">
                <a16:creationId xmlns:a16="http://schemas.microsoft.com/office/drawing/2014/main" id="{474E5B8F-1284-C845-A9F7-3CA0645F70EB}"/>
              </a:ext>
            </a:extLst>
          </p:cNvPr>
          <p:cNvCxnSpPr/>
          <p:nvPr/>
        </p:nvCxnSpPr>
        <p:spPr>
          <a:xfrm>
            <a:off x="2768367" y="2543139"/>
            <a:ext cx="0" cy="4050608"/>
          </a:xfrm>
          <a:prstGeom prst="line">
            <a:avLst/>
          </a:prstGeom>
          <a:ln w="28575">
            <a:prstDash val="dashDot"/>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6CBCF43-9557-A21E-89CA-0E03549A627C}"/>
              </a:ext>
            </a:extLst>
          </p:cNvPr>
          <p:cNvCxnSpPr/>
          <p:nvPr/>
        </p:nvCxnSpPr>
        <p:spPr>
          <a:xfrm>
            <a:off x="7257875" y="2543139"/>
            <a:ext cx="0" cy="4050608"/>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5818DB8C-302F-83E2-F5C6-249CCE77296F}"/>
              </a:ext>
            </a:extLst>
          </p:cNvPr>
          <p:cNvSpPr txBox="1"/>
          <p:nvPr/>
        </p:nvSpPr>
        <p:spPr>
          <a:xfrm>
            <a:off x="8131427" y="2473454"/>
            <a:ext cx="1960793" cy="369332"/>
          </a:xfrm>
          <a:prstGeom prst="rect">
            <a:avLst/>
          </a:prstGeom>
          <a:noFill/>
        </p:spPr>
        <p:txBody>
          <a:bodyPr wrap="none" rtlCol="0">
            <a:spAutoFit/>
          </a:bodyPr>
          <a:lstStyle/>
          <a:p>
            <a:r>
              <a:rPr lang="en-US" b="1" dirty="0" err="1">
                <a:solidFill>
                  <a:srgbClr val="FF0000"/>
                </a:solidFill>
                <a:latin typeface="Book Antiqua" panose="02040602050305030304" pitchFamily="18" charset="0"/>
              </a:rPr>
              <a:t>Regularizer</a:t>
            </a:r>
            <a:r>
              <a:rPr lang="en-US" b="1" dirty="0">
                <a:solidFill>
                  <a:srgbClr val="FF0000"/>
                </a:solidFill>
                <a:latin typeface="Book Antiqua" panose="02040602050305030304" pitchFamily="18" charset="0"/>
              </a:rPr>
              <a:t> term</a:t>
            </a:r>
          </a:p>
        </p:txBody>
      </p:sp>
      <p:sp>
        <p:nvSpPr>
          <p:cNvPr id="21" name="TextBox 20">
            <a:extLst>
              <a:ext uri="{FF2B5EF4-FFF2-40B4-BE49-F238E27FC236}">
                <a16:creationId xmlns:a16="http://schemas.microsoft.com/office/drawing/2014/main" id="{C3CF2D5C-FB44-CD9E-5789-C3441C581FF3}"/>
              </a:ext>
            </a:extLst>
          </p:cNvPr>
          <p:cNvSpPr txBox="1"/>
          <p:nvPr/>
        </p:nvSpPr>
        <p:spPr>
          <a:xfrm>
            <a:off x="3894434" y="2473454"/>
            <a:ext cx="2319866" cy="369332"/>
          </a:xfrm>
          <a:prstGeom prst="rect">
            <a:avLst/>
          </a:prstGeom>
          <a:noFill/>
        </p:spPr>
        <p:txBody>
          <a:bodyPr wrap="none" rtlCol="0">
            <a:spAutoFit/>
          </a:bodyPr>
          <a:lstStyle/>
          <a:p>
            <a:r>
              <a:rPr lang="en-US" b="1" dirty="0">
                <a:solidFill>
                  <a:srgbClr val="FF0000"/>
                </a:solidFill>
                <a:latin typeface="Book Antiqua" panose="02040602050305030304" pitchFamily="18" charset="0"/>
              </a:rPr>
              <a:t>Reconstruction term</a:t>
            </a:r>
          </a:p>
        </p:txBody>
      </p:sp>
      <p:sp>
        <p:nvSpPr>
          <p:cNvPr id="22" name="Rectangle 21">
            <a:extLst>
              <a:ext uri="{FF2B5EF4-FFF2-40B4-BE49-F238E27FC236}">
                <a16:creationId xmlns:a16="http://schemas.microsoft.com/office/drawing/2014/main" id="{847529FD-1865-6765-1E8E-E32BCE36D3F7}"/>
              </a:ext>
            </a:extLst>
          </p:cNvPr>
          <p:cNvSpPr/>
          <p:nvPr/>
        </p:nvSpPr>
        <p:spPr>
          <a:xfrm>
            <a:off x="3011648" y="1686187"/>
            <a:ext cx="4085438" cy="604007"/>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27C4240-510E-81A2-A864-CA4E5AC1A931}"/>
              </a:ext>
            </a:extLst>
          </p:cNvPr>
          <p:cNvSpPr/>
          <p:nvPr/>
        </p:nvSpPr>
        <p:spPr>
          <a:xfrm>
            <a:off x="7477352" y="1702650"/>
            <a:ext cx="3268945" cy="604007"/>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E66D18DE-6263-D251-A85A-B7EC8AD4BD99}"/>
              </a:ext>
            </a:extLst>
          </p:cNvPr>
          <p:cNvCxnSpPr>
            <a:cxnSpLocks/>
            <a:stCxn id="21" idx="0"/>
            <a:endCxn id="22" idx="2"/>
          </p:cNvCxnSpPr>
          <p:nvPr/>
        </p:nvCxnSpPr>
        <p:spPr>
          <a:xfrm flipV="1">
            <a:off x="5054367" y="2290194"/>
            <a:ext cx="0" cy="18326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id="{80151900-E6A6-5FD1-EDDB-AA2D493049D9}"/>
              </a:ext>
            </a:extLst>
          </p:cNvPr>
          <p:cNvCxnSpPr>
            <a:cxnSpLocks/>
            <a:stCxn id="20" idx="0"/>
            <a:endCxn id="23" idx="2"/>
          </p:cNvCxnSpPr>
          <p:nvPr/>
        </p:nvCxnSpPr>
        <p:spPr>
          <a:xfrm flipV="1">
            <a:off x="9111824" y="2306657"/>
            <a:ext cx="1" cy="166797"/>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E1A1AB9-16E0-2A34-340A-C9A2449F768E}"/>
                  </a:ext>
                </a:extLst>
              </p:cNvPr>
              <p:cNvSpPr txBox="1"/>
              <p:nvPr/>
            </p:nvSpPr>
            <p:spPr>
              <a:xfrm>
                <a:off x="3137487" y="2967335"/>
                <a:ext cx="3826405" cy="27251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AU" sz="2400" i="1">
                              <a:latin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𝜃</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e>
                          <m:r>
                            <a:rPr lang="en-AU" sz="2400" i="1">
                              <a:latin typeface="Cambria Math" panose="02040503050406030204" pitchFamily="18" charset="0"/>
                            </a:rPr>
                            <m:t>𝑧</m:t>
                          </m:r>
                        </m:e>
                      </m:d>
                      <m:r>
                        <a:rPr lang="en-AU" sz="2400" b="0" i="1" smtClean="0">
                          <a:latin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𝒩</m:t>
                      </m:r>
                      <m:d>
                        <m:dPr>
                          <m:ctrlPr>
                            <a:rPr lang="en-AU" sz="2400" b="0" i="1" smtClean="0">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𝜃</m:t>
                              </m:r>
                            </m:sub>
                          </m:sSub>
                          <m:d>
                            <m:dPr>
                              <m:ctrlPr>
                                <a:rPr lang="en-AU" sz="2400" b="0" i="1" smtClean="0">
                                  <a:latin typeface="Cambria Math" panose="02040503050406030204" pitchFamily="18" charset="0"/>
                                  <a:ea typeface="Cambria Math" panose="02040503050406030204" pitchFamily="18" charset="0"/>
                                </a:rPr>
                              </m:ctrlPr>
                            </m:dPr>
                            <m:e>
                              <m:r>
                                <a:rPr lang="en-AU" sz="2400" b="0" i="1" smtClean="0">
                                  <a:latin typeface="Cambria Math" panose="02040503050406030204" pitchFamily="18" charset="0"/>
                                  <a:ea typeface="Cambria Math" panose="02040503050406030204" pitchFamily="18" charset="0"/>
                                </a:rPr>
                                <m:t>𝑧</m:t>
                              </m:r>
                            </m:e>
                          </m:d>
                          <m:r>
                            <a:rPr lang="en-AU"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m:rPr>
                                  <m:sty m:val="p"/>
                                </m:rPr>
                                <a:rPr lang="el-GR" sz="2400" i="1" smtClean="0">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𝜃</m:t>
                              </m:r>
                            </m:sub>
                          </m:sSub>
                          <m:d>
                            <m:dPr>
                              <m:ctrlPr>
                                <a:rPr lang="en-AU" sz="2400" b="0" i="1" smtClean="0">
                                  <a:latin typeface="Cambria Math" panose="02040503050406030204" pitchFamily="18" charset="0"/>
                                  <a:ea typeface="Cambria Math" panose="02040503050406030204" pitchFamily="18" charset="0"/>
                                </a:rPr>
                              </m:ctrlPr>
                            </m:dPr>
                            <m:e>
                              <m:r>
                                <a:rPr lang="en-AU" sz="2400" b="0" i="1" smtClean="0">
                                  <a:latin typeface="Cambria Math" panose="02040503050406030204" pitchFamily="18" charset="0"/>
                                  <a:ea typeface="Cambria Math" panose="02040503050406030204" pitchFamily="18" charset="0"/>
                                </a:rPr>
                                <m:t>𝑧</m:t>
                              </m:r>
                            </m:e>
                          </m:d>
                        </m:e>
                      </m:d>
                    </m:oMath>
                  </m:oMathPara>
                </a14:m>
                <a:endParaRPr lang="en-AU" sz="2400" b="0" dirty="0">
                  <a:ea typeface="Cambria Math" panose="02040503050406030204" pitchFamily="18" charset="0"/>
                </a:endParaRPr>
              </a:p>
              <a:p>
                <a:endParaRPr lang="en-US" sz="2400" dirty="0"/>
              </a:p>
              <a:p>
                <a:r>
                  <a:rPr lang="en-US" sz="2400" dirty="0">
                    <a:latin typeface="Book Antiqua" panose="02040602050305030304" pitchFamily="18" charset="0"/>
                  </a:rPr>
                  <a:t>So, we take log of Gaussian we get a square error between the data sample </a:t>
                </a:r>
                <a14:m>
                  <m:oMath xmlns:m="http://schemas.openxmlformats.org/officeDocument/2006/math">
                    <m:r>
                      <a:rPr lang="en-AU" sz="2400" i="1" smtClean="0">
                        <a:latin typeface="Cambria Math" panose="02040503050406030204" pitchFamily="18" charset="0"/>
                        <a:ea typeface="Cambria Math" panose="02040503050406030204" pitchFamily="18" charset="0"/>
                      </a:rPr>
                      <m:t>𝑥</m:t>
                    </m:r>
                  </m:oMath>
                </a14:m>
                <a:r>
                  <a:rPr lang="en-US" sz="2400" dirty="0">
                    <a:latin typeface="Book Antiqua" panose="02040602050305030304" pitchFamily="18" charset="0"/>
                  </a:rPr>
                  <a:t> and mean of the Gaussian distribution  </a:t>
                </a:r>
              </a:p>
            </p:txBody>
          </p:sp>
        </mc:Choice>
        <mc:Fallback xmlns="">
          <p:sp>
            <p:nvSpPr>
              <p:cNvPr id="26" name="TextBox 25">
                <a:extLst>
                  <a:ext uri="{FF2B5EF4-FFF2-40B4-BE49-F238E27FC236}">
                    <a16:creationId xmlns:a16="http://schemas.microsoft.com/office/drawing/2014/main" id="{2E1A1AB9-16E0-2A34-340A-C9A2449F768E}"/>
                  </a:ext>
                </a:extLst>
              </p:cNvPr>
              <p:cNvSpPr txBox="1">
                <a:spLocks noRot="1" noChangeAspect="1" noMove="1" noResize="1" noEditPoints="1" noAdjustHandles="1" noChangeArrowheads="1" noChangeShapeType="1" noTextEdit="1"/>
              </p:cNvSpPr>
              <p:nvPr/>
            </p:nvSpPr>
            <p:spPr>
              <a:xfrm>
                <a:off x="3137487" y="2967335"/>
                <a:ext cx="3826405" cy="2725170"/>
              </a:xfrm>
              <a:prstGeom prst="rect">
                <a:avLst/>
              </a:prstGeom>
              <a:blipFill>
                <a:blip r:embed="rId8"/>
                <a:stretch>
                  <a:fillRect l="-2649" b="-4167"/>
                </a:stretch>
              </a:blipFill>
            </p:spPr>
            <p:txBody>
              <a:bodyPr/>
              <a:lstStyle/>
              <a:p>
                <a:r>
                  <a:rPr lang="en-US">
                    <a:noFill/>
                  </a:rPr>
                  <a:t> </a:t>
                </a:r>
              </a:p>
            </p:txBody>
          </p:sp>
        </mc:Fallback>
      </mc:AlternateContent>
      <p:pic>
        <p:nvPicPr>
          <p:cNvPr id="1026" name="Picture 2" descr="Two Normal distribution curves | Download Scientific Diagram">
            <a:extLst>
              <a:ext uri="{FF2B5EF4-FFF2-40B4-BE49-F238E27FC236}">
                <a16:creationId xmlns:a16="http://schemas.microsoft.com/office/drawing/2014/main" id="{4503BD92-CC35-714A-0C4D-F8C594428B81}"/>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477352" y="2924330"/>
            <a:ext cx="4431445" cy="10908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08D5268-CBF2-D641-7F75-E3D64AAA2C24}"/>
                  </a:ext>
                </a:extLst>
              </p:cNvPr>
              <p:cNvSpPr txBox="1"/>
              <p:nvPr/>
            </p:nvSpPr>
            <p:spPr>
              <a:xfrm>
                <a:off x="7436490" y="3121105"/>
                <a:ext cx="1141954" cy="4274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AU" sz="2000" i="1">
                              <a:latin typeface="Cambria Math" panose="02040503050406030204" pitchFamily="18" charset="0"/>
                            </a:rPr>
                            <m:t>𝑞</m:t>
                          </m:r>
                        </m:e>
                        <m:sub>
                          <m:r>
                            <a:rPr lang="en-US" sz="2000" i="1">
                              <a:latin typeface="Cambria Math" panose="02040503050406030204" pitchFamily="18" charset="0"/>
                              <a:ea typeface="Cambria Math" panose="02040503050406030204" pitchFamily="18" charset="0"/>
                            </a:rPr>
                            <m:t>𝜙</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e>
                          <m:r>
                            <a:rPr lang="en-AU" sz="2000" i="1">
                              <a:latin typeface="Cambria Math" panose="02040503050406030204" pitchFamily="18" charset="0"/>
                            </a:rPr>
                            <m:t>𝑥</m:t>
                          </m:r>
                        </m:e>
                      </m:d>
                    </m:oMath>
                  </m:oMathPara>
                </a14:m>
                <a:endParaRPr lang="en-US" sz="2000" dirty="0"/>
              </a:p>
            </p:txBody>
          </p:sp>
        </mc:Choice>
        <mc:Fallback xmlns="">
          <p:sp>
            <p:nvSpPr>
              <p:cNvPr id="28" name="TextBox 27">
                <a:extLst>
                  <a:ext uri="{FF2B5EF4-FFF2-40B4-BE49-F238E27FC236}">
                    <a16:creationId xmlns:a16="http://schemas.microsoft.com/office/drawing/2014/main" id="{E08D5268-CBF2-D641-7F75-E3D64AAA2C24}"/>
                  </a:ext>
                </a:extLst>
              </p:cNvPr>
              <p:cNvSpPr txBox="1">
                <a:spLocks noRot="1" noChangeAspect="1" noMove="1" noResize="1" noEditPoints="1" noAdjustHandles="1" noChangeArrowheads="1" noChangeShapeType="1" noTextEdit="1"/>
              </p:cNvSpPr>
              <p:nvPr/>
            </p:nvSpPr>
            <p:spPr>
              <a:xfrm>
                <a:off x="7436490" y="3121105"/>
                <a:ext cx="1141954" cy="427425"/>
              </a:xfrm>
              <a:prstGeom prst="rect">
                <a:avLst/>
              </a:prstGeom>
              <a:blipFill>
                <a:blip r:embed="rId10"/>
                <a:stretch>
                  <a:fillRect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24CDA6A-84F2-2A0C-52D4-530A5F2D7F97}"/>
                  </a:ext>
                </a:extLst>
              </p:cNvPr>
              <p:cNvSpPr txBox="1"/>
              <p:nvPr/>
            </p:nvSpPr>
            <p:spPr>
              <a:xfrm>
                <a:off x="10848771" y="3121105"/>
                <a:ext cx="983791"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d>
                    </m:oMath>
                  </m:oMathPara>
                </a14:m>
                <a:endParaRPr lang="en-US" sz="2000" dirty="0"/>
              </a:p>
            </p:txBody>
          </p:sp>
        </mc:Choice>
        <mc:Fallback xmlns="">
          <p:sp>
            <p:nvSpPr>
              <p:cNvPr id="30" name="TextBox 29">
                <a:extLst>
                  <a:ext uri="{FF2B5EF4-FFF2-40B4-BE49-F238E27FC236}">
                    <a16:creationId xmlns:a16="http://schemas.microsoft.com/office/drawing/2014/main" id="{B24CDA6A-84F2-2A0C-52D4-530A5F2D7F97}"/>
                  </a:ext>
                </a:extLst>
              </p:cNvPr>
              <p:cNvSpPr txBox="1">
                <a:spLocks noRot="1" noChangeAspect="1" noMove="1" noResize="1" noEditPoints="1" noAdjustHandles="1" noChangeArrowheads="1" noChangeShapeType="1" noTextEdit="1"/>
              </p:cNvSpPr>
              <p:nvPr/>
            </p:nvSpPr>
            <p:spPr>
              <a:xfrm>
                <a:off x="10848771" y="3121105"/>
                <a:ext cx="983791" cy="400110"/>
              </a:xfrm>
              <a:prstGeom prst="rect">
                <a:avLst/>
              </a:prstGeom>
              <a:blipFill>
                <a:blip r:embed="rId11"/>
                <a:stretch>
                  <a:fillRect b="-6061"/>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C28F372E-F983-098C-514A-46CF0BF41BBF}"/>
              </a:ext>
            </a:extLst>
          </p:cNvPr>
          <p:cNvSpPr txBox="1"/>
          <p:nvPr/>
        </p:nvSpPr>
        <p:spPr>
          <a:xfrm>
            <a:off x="8578444" y="3991366"/>
            <a:ext cx="2134650" cy="338554"/>
          </a:xfrm>
          <a:prstGeom prst="rect">
            <a:avLst/>
          </a:prstGeom>
          <a:noFill/>
        </p:spPr>
        <p:txBody>
          <a:bodyPr wrap="square">
            <a:spAutoFit/>
          </a:bodyPr>
          <a:lstStyle/>
          <a:p>
            <a:pPr algn="ctr"/>
            <a:r>
              <a:rPr lang="en-AU" sz="1600" dirty="0">
                <a:latin typeface="Book Antiqua" panose="02040602050305030304" pitchFamily="18" charset="0"/>
              </a:rPr>
              <a:t>Latent variable space</a:t>
            </a:r>
            <a:endParaRPr lang="en-US" sz="1600"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04F3076-0A60-49A3-D77E-57AD0F80DDE0}"/>
                  </a:ext>
                </a:extLst>
              </p:cNvPr>
              <p:cNvSpPr txBox="1"/>
              <p:nvPr/>
            </p:nvSpPr>
            <p:spPr>
              <a:xfrm>
                <a:off x="7486005" y="4458051"/>
                <a:ext cx="4481709" cy="1971886"/>
              </a:xfrm>
              <a:prstGeom prst="rect">
                <a:avLst/>
              </a:prstGeom>
              <a:noFill/>
            </p:spPr>
            <p:txBody>
              <a:bodyPr wrap="square">
                <a:spAutoFit/>
              </a:bodyPr>
              <a:lstStyle/>
              <a:p>
                <a:r>
                  <a:rPr lang="en-AU" sz="2400" dirty="0">
                    <a:latin typeface="Book Antiqua" panose="02040602050305030304" pitchFamily="18" charset="0"/>
                  </a:rPr>
                  <a:t>KL divergence ensures that the pdf of latent variables </a:t>
                </a:r>
                <a14:m>
                  <m:oMath xmlns:m="http://schemas.openxmlformats.org/officeDocument/2006/math">
                    <m:sSub>
                      <m:sSubPr>
                        <m:ctrlPr>
                          <a:rPr lang="en-US" sz="2400" i="1">
                            <a:latin typeface="Cambria Math" panose="02040503050406030204" pitchFamily="18" charset="0"/>
                          </a:rPr>
                        </m:ctrlPr>
                      </m:sSubPr>
                      <m:e>
                        <m:r>
                          <a:rPr lang="en-AU" sz="2400" i="1">
                            <a:latin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𝑧</m:t>
                        </m:r>
                      </m:e>
                      <m:e>
                        <m:r>
                          <a:rPr lang="en-AU" sz="2400" i="1">
                            <a:latin typeface="Cambria Math" panose="02040503050406030204" pitchFamily="18" charset="0"/>
                          </a:rPr>
                          <m:t>𝑥</m:t>
                        </m:r>
                      </m:e>
                    </m:d>
                  </m:oMath>
                </a14:m>
                <a:r>
                  <a:rPr lang="en-AU" sz="2400" dirty="0">
                    <a:latin typeface="Book Antiqua" panose="02040602050305030304" pitchFamily="18" charset="0"/>
                  </a:rPr>
                  <a:t> does not collapse with zero variance but penalizes if deviates from </a:t>
                </a:r>
                <a14:m>
                  <m:oMath xmlns:m="http://schemas.openxmlformats.org/officeDocument/2006/math">
                    <m:r>
                      <a:rPr lang="en-AU" sz="2400" b="0" i="1" smtClean="0">
                        <a:latin typeface="Cambria Math" panose="02040503050406030204" pitchFamily="18" charset="0"/>
                        <a:ea typeface="Cambria Math" panose="02040503050406030204" pitchFamily="18" charset="0"/>
                      </a:rPr>
                      <m:t>𝒩</m:t>
                    </m:r>
                    <m:d>
                      <m:dPr>
                        <m:ctrlPr>
                          <a:rPr lang="en-AU" sz="2400" b="0" i="1" smtClean="0">
                            <a:latin typeface="Cambria Math" panose="02040503050406030204" pitchFamily="18" charset="0"/>
                            <a:ea typeface="Cambria Math" panose="02040503050406030204" pitchFamily="18" charset="0"/>
                          </a:rPr>
                        </m:ctrlPr>
                      </m:dPr>
                      <m:e>
                        <m:r>
                          <a:rPr lang="en-AU" sz="2400" i="1" smtClean="0">
                            <a:latin typeface="Cambria Math" panose="02040503050406030204" pitchFamily="18" charset="0"/>
                          </a:rPr>
                          <m:t>0</m:t>
                        </m:r>
                        <m:r>
                          <a:rPr lang="en-AU" sz="2400" b="0" i="1" smtClean="0">
                            <a:latin typeface="Cambria Math" panose="02040503050406030204" pitchFamily="18" charset="0"/>
                            <a:ea typeface="Cambria Math" panose="02040503050406030204" pitchFamily="18" charset="0"/>
                          </a:rPr>
                          <m:t>,</m:t>
                        </m:r>
                        <m:r>
                          <a:rPr lang="en-AU" sz="2400" i="1" smtClean="0">
                            <a:latin typeface="Cambria Math" panose="02040503050406030204" pitchFamily="18" charset="0"/>
                          </a:rPr>
                          <m:t>1</m:t>
                        </m:r>
                      </m:e>
                    </m:d>
                    <m:r>
                      <a:rPr lang="en-AU"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𝜃</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𝑧</m:t>
                        </m:r>
                      </m:e>
                    </m:d>
                  </m:oMath>
                </a14:m>
                <a:r>
                  <a:rPr lang="en-AU" sz="2400" dirty="0">
                    <a:latin typeface="Book Antiqua" panose="02040602050305030304" pitchFamily="18" charset="0"/>
                  </a:rPr>
                  <a:t> </a:t>
                </a:r>
                <a:endParaRPr lang="en-US" sz="2400" dirty="0">
                  <a:latin typeface="Book Antiqua" panose="02040602050305030304" pitchFamily="18" charset="0"/>
                </a:endParaRPr>
              </a:p>
            </p:txBody>
          </p:sp>
        </mc:Choice>
        <mc:Fallback xmlns="">
          <p:sp>
            <p:nvSpPr>
              <p:cNvPr id="32" name="TextBox 31">
                <a:extLst>
                  <a:ext uri="{FF2B5EF4-FFF2-40B4-BE49-F238E27FC236}">
                    <a16:creationId xmlns:a16="http://schemas.microsoft.com/office/drawing/2014/main" id="{504F3076-0A60-49A3-D77E-57AD0F80DDE0}"/>
                  </a:ext>
                </a:extLst>
              </p:cNvPr>
              <p:cNvSpPr txBox="1">
                <a:spLocks noRot="1" noChangeAspect="1" noMove="1" noResize="1" noEditPoints="1" noAdjustHandles="1" noChangeArrowheads="1" noChangeShapeType="1" noTextEdit="1"/>
              </p:cNvSpPr>
              <p:nvPr/>
            </p:nvSpPr>
            <p:spPr>
              <a:xfrm>
                <a:off x="7486005" y="4458051"/>
                <a:ext cx="4481709" cy="1971886"/>
              </a:xfrm>
              <a:prstGeom prst="rect">
                <a:avLst/>
              </a:prstGeom>
              <a:blipFill>
                <a:blip r:embed="rId12"/>
                <a:stretch>
                  <a:fillRect l="-2260" t="-1911" r="-1412" b="-63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7AA01D2-2D0B-6C78-59BE-FC60CDAD7EC1}"/>
                  </a:ext>
                </a:extLst>
              </p:cNvPr>
              <p:cNvSpPr txBox="1"/>
              <p:nvPr/>
            </p:nvSpPr>
            <p:spPr>
              <a:xfrm>
                <a:off x="10564586" y="1241669"/>
                <a:ext cx="175716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1800" b="1" i="1" smtClean="0">
                          <a:latin typeface="Cambria Math" panose="02040503050406030204" pitchFamily="18" charset="0"/>
                          <a:ea typeface="Cambria Math" panose="02040503050406030204" pitchFamily="18" charset="0"/>
                        </a:rPr>
                        <m:t>𝓝</m:t>
                      </m:r>
                      <m:d>
                        <m:dPr>
                          <m:ctrlPr>
                            <a:rPr lang="en-AU" sz="1800" b="1" i="1" smtClean="0">
                              <a:latin typeface="Cambria Math" panose="02040503050406030204" pitchFamily="18" charset="0"/>
                              <a:ea typeface="Cambria Math" panose="02040503050406030204" pitchFamily="18" charset="0"/>
                            </a:rPr>
                          </m:ctrlPr>
                        </m:dPr>
                        <m:e>
                          <m:r>
                            <a:rPr lang="en-AU" sz="1800" b="1" i="1" smtClean="0">
                              <a:latin typeface="Cambria Math" panose="02040503050406030204" pitchFamily="18" charset="0"/>
                            </a:rPr>
                            <m:t>𝟎</m:t>
                          </m:r>
                          <m:r>
                            <a:rPr lang="en-AU" sz="1800" b="1" i="1" smtClean="0">
                              <a:latin typeface="Cambria Math" panose="02040503050406030204" pitchFamily="18" charset="0"/>
                              <a:ea typeface="Cambria Math" panose="02040503050406030204" pitchFamily="18" charset="0"/>
                            </a:rPr>
                            <m:t>,</m:t>
                          </m:r>
                          <m:r>
                            <a:rPr lang="en-AU" sz="1800" b="1" i="1" smtClean="0">
                              <a:latin typeface="Cambria Math" panose="02040503050406030204" pitchFamily="18" charset="0"/>
                            </a:rPr>
                            <m:t>𝟏</m:t>
                          </m:r>
                        </m:e>
                      </m:d>
                    </m:oMath>
                  </m:oMathPara>
                </a14:m>
                <a:endParaRPr lang="en-US" b="1" dirty="0"/>
              </a:p>
            </p:txBody>
          </p:sp>
        </mc:Choice>
        <mc:Fallback xmlns="">
          <p:sp>
            <p:nvSpPr>
              <p:cNvPr id="12" name="TextBox 11">
                <a:extLst>
                  <a:ext uri="{FF2B5EF4-FFF2-40B4-BE49-F238E27FC236}">
                    <a16:creationId xmlns:a16="http://schemas.microsoft.com/office/drawing/2014/main" id="{07AA01D2-2D0B-6C78-59BE-FC60CDAD7EC1}"/>
                  </a:ext>
                </a:extLst>
              </p:cNvPr>
              <p:cNvSpPr txBox="1">
                <a:spLocks noRot="1" noChangeAspect="1" noMove="1" noResize="1" noEditPoints="1" noAdjustHandles="1" noChangeArrowheads="1" noChangeShapeType="1" noTextEdit="1"/>
              </p:cNvSpPr>
              <p:nvPr/>
            </p:nvSpPr>
            <p:spPr>
              <a:xfrm>
                <a:off x="10564586" y="1241669"/>
                <a:ext cx="1757169" cy="369332"/>
              </a:xfrm>
              <a:prstGeom prst="rect">
                <a:avLst/>
              </a:prstGeom>
              <a:blipFill>
                <a:blip r:embed="rId13"/>
                <a:stretch>
                  <a:fillRect/>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246B150A-AFDD-234D-4185-046CA4BAA248}"/>
              </a:ext>
            </a:extLst>
          </p:cNvPr>
          <p:cNvGrpSpPr/>
          <p:nvPr/>
        </p:nvGrpSpPr>
        <p:grpSpPr>
          <a:xfrm>
            <a:off x="10535413" y="1555946"/>
            <a:ext cx="609120" cy="296640"/>
            <a:chOff x="10535413" y="1555946"/>
            <a:chExt cx="609120" cy="296640"/>
          </a:xfrm>
        </p:grpSpPr>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281E0100-0158-F049-070D-73395FB67334}"/>
                    </a:ext>
                  </a:extLst>
                </p14:cNvPr>
                <p14:cNvContentPartPr/>
                <p14:nvPr/>
              </p14:nvContentPartPr>
              <p14:xfrm>
                <a:off x="10535413" y="1559186"/>
                <a:ext cx="541440" cy="293400"/>
              </p14:xfrm>
            </p:contentPart>
          </mc:Choice>
          <mc:Fallback xmlns="">
            <p:pic>
              <p:nvPicPr>
                <p:cNvPr id="15" name="Ink 14">
                  <a:extLst>
                    <a:ext uri="{FF2B5EF4-FFF2-40B4-BE49-F238E27FC236}">
                      <a16:creationId xmlns:a16="http://schemas.microsoft.com/office/drawing/2014/main" id="{281E0100-0158-F049-070D-73395FB67334}"/>
                    </a:ext>
                  </a:extLst>
                </p:cNvPr>
                <p:cNvPicPr/>
                <p:nvPr/>
              </p:nvPicPr>
              <p:blipFill>
                <a:blip r:embed="rId15"/>
                <a:stretch>
                  <a:fillRect/>
                </a:stretch>
              </p:blipFill>
              <p:spPr>
                <a:xfrm>
                  <a:off x="10526413" y="1550186"/>
                  <a:ext cx="5590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79ED2CB7-D26C-C416-26AD-02BABF777487}"/>
                    </a:ext>
                  </a:extLst>
                </p14:cNvPr>
                <p14:cNvContentPartPr/>
                <p14:nvPr/>
              </p14:nvContentPartPr>
              <p14:xfrm>
                <a:off x="10983973" y="1555946"/>
                <a:ext cx="160560" cy="122400"/>
              </p14:xfrm>
            </p:contentPart>
          </mc:Choice>
          <mc:Fallback xmlns="">
            <p:pic>
              <p:nvPicPr>
                <p:cNvPr id="16" name="Ink 15">
                  <a:extLst>
                    <a:ext uri="{FF2B5EF4-FFF2-40B4-BE49-F238E27FC236}">
                      <a16:creationId xmlns:a16="http://schemas.microsoft.com/office/drawing/2014/main" id="{79ED2CB7-D26C-C416-26AD-02BABF777487}"/>
                    </a:ext>
                  </a:extLst>
                </p:cNvPr>
                <p:cNvPicPr/>
                <p:nvPr/>
              </p:nvPicPr>
              <p:blipFill>
                <a:blip r:embed="rId17"/>
                <a:stretch>
                  <a:fillRect/>
                </a:stretch>
              </p:blipFill>
              <p:spPr>
                <a:xfrm>
                  <a:off x="10975333" y="1546946"/>
                  <a:ext cx="178200" cy="140040"/>
                </a:xfrm>
                <a:prstGeom prst="rect">
                  <a:avLst/>
                </a:prstGeom>
              </p:spPr>
            </p:pic>
          </mc:Fallback>
        </mc:AlternateContent>
      </p:grpSp>
    </p:spTree>
    <p:extLst>
      <p:ext uri="{BB962C8B-B14F-4D97-AF65-F5344CB8AC3E}">
        <p14:creationId xmlns:p14="http://schemas.microsoft.com/office/powerpoint/2010/main" val="1494671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8A6BD7-26D0-4561-A678-73CCDC30E075}"/>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D76D4D-6563-156A-4D7C-1350A1D05274}"/>
                  </a:ext>
                </a:extLst>
              </p:cNvPr>
              <p:cNvSpPr>
                <a:spLocks noGrp="1"/>
              </p:cNvSpPr>
              <p:nvPr>
                <p:ph sz="quarter" idx="12"/>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AU" i="1" smtClean="0">
                              <a:latin typeface="Cambria Math" panose="02040503050406030204" pitchFamily="18" charset="0"/>
                            </a:rPr>
                          </m:ctrlPr>
                        </m:sSubPr>
                        <m:e>
                          <m:r>
                            <a:rPr lang="en-AU" i="1">
                              <a:latin typeface="Cambria Math" panose="02040503050406030204" pitchFamily="18" charset="0"/>
                            </a:rPr>
                            <m:t>𝐷</m:t>
                          </m:r>
                        </m:e>
                        <m:sub>
                          <m:r>
                            <a:rPr lang="en-AU" b="1" i="1">
                              <a:latin typeface="Cambria Math" panose="02040503050406030204" pitchFamily="18" charset="0"/>
                              <a:ea typeface="Cambria Math" panose="02040503050406030204" pitchFamily="18" charset="0"/>
                            </a:rPr>
                            <m:t>𝑲𝑳</m:t>
                          </m:r>
                        </m:sub>
                      </m:sSub>
                      <m:d>
                        <m:dPr>
                          <m:begChr m:val="["/>
                          <m:endChr m:val="]"/>
                          <m:ctrlPr>
                            <a:rPr lang="en-AU" i="1">
                              <a:latin typeface="Cambria Math" panose="02040503050406030204" pitchFamily="18" charset="0"/>
                            </a:rPr>
                          </m:ctrlPr>
                        </m:dPr>
                        <m:e>
                          <m:sSub>
                            <m:sSubPr>
                              <m:ctrlPr>
                                <a:rPr lang="en-US" i="1">
                                  <a:latin typeface="Cambria Math" panose="02040503050406030204" pitchFamily="18" charset="0"/>
                                </a:rPr>
                              </m:ctrlPr>
                            </m:sSubPr>
                            <m:e>
                              <m:r>
                                <a:rPr lang="en-AU"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𝜙</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e>
                              <m:r>
                                <a:rPr lang="en-AU" i="1">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d>
                        </m:e>
                      </m:d>
                    </m:oMath>
                  </m:oMathPara>
                </a14:m>
                <a:endParaRPr lang="en-US" dirty="0"/>
              </a:p>
              <a:p>
                <a:r>
                  <a:rPr lang="en-US" dirty="0"/>
                  <a:t>Here, </a:t>
                </a:r>
                <a14:m>
                  <m:oMath xmlns:m="http://schemas.openxmlformats.org/officeDocument/2006/math">
                    <m:sSub>
                      <m:sSubPr>
                        <m:ctrlPr>
                          <a:rPr lang="en-US" i="1" smtClean="0">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d>
                  </m:oMath>
                </a14:m>
                <a:r>
                  <a:rPr lang="en-US" dirty="0"/>
                  <a:t> is the latent variable distribution</a:t>
                </a:r>
              </a:p>
              <a:p>
                <a:pPr lvl="1"/>
                <a:r>
                  <a:rPr lang="en-US" dirty="0"/>
                  <a:t>The easy choice is </a:t>
                </a:r>
                <a14:m>
                  <m:oMath xmlns:m="http://schemas.openxmlformats.org/officeDocument/2006/math">
                    <m:r>
                      <a:rPr lang="en-AU" b="0" i="1" smtClean="0">
                        <a:latin typeface="Cambria Math" panose="02040503050406030204" pitchFamily="18" charset="0"/>
                        <a:ea typeface="Cambria Math" panose="02040503050406030204" pitchFamily="18" charset="0"/>
                      </a:rPr>
                      <m:t>𝒩</m:t>
                    </m:r>
                    <m:d>
                      <m:dPr>
                        <m:ctrlPr>
                          <a:rPr lang="en-AU" b="0" i="1" smtClean="0">
                            <a:latin typeface="Cambria Math" panose="02040503050406030204" pitchFamily="18" charset="0"/>
                            <a:ea typeface="Cambria Math" panose="02040503050406030204" pitchFamily="18" charset="0"/>
                          </a:rPr>
                        </m:ctrlPr>
                      </m:dPr>
                      <m:e>
                        <m:r>
                          <a:rPr lang="en-AU" i="1" smtClean="0">
                            <a:latin typeface="Cambria Math" panose="02040503050406030204" pitchFamily="18" charset="0"/>
                          </a:rPr>
                          <m:t>0</m:t>
                        </m:r>
                        <m:r>
                          <a:rPr lang="en-AU" b="0" i="1" smtClean="0">
                            <a:latin typeface="Cambria Math" panose="02040503050406030204" pitchFamily="18" charset="0"/>
                            <a:ea typeface="Cambria Math" panose="02040503050406030204" pitchFamily="18" charset="0"/>
                          </a:rPr>
                          <m:t>,</m:t>
                        </m:r>
                        <m:r>
                          <a:rPr lang="en-AU" i="1" smtClean="0">
                            <a:latin typeface="Cambria Math" panose="02040503050406030204" pitchFamily="18" charset="0"/>
                          </a:rPr>
                          <m:t>1</m:t>
                        </m:r>
                      </m:e>
                    </m:d>
                  </m:oMath>
                </a14:m>
                <a:endParaRPr lang="en-US" dirty="0"/>
              </a:p>
              <a:p>
                <a:r>
                  <a:rPr lang="en-US" dirty="0"/>
                  <a:t>We want </a:t>
                </a:r>
                <a14:m>
                  <m:oMath xmlns:m="http://schemas.openxmlformats.org/officeDocument/2006/math">
                    <m:sSub>
                      <m:sSubPr>
                        <m:ctrlPr>
                          <a:rPr lang="en-US" i="1" smtClean="0">
                            <a:latin typeface="Cambria Math" panose="02040503050406030204" pitchFamily="18" charset="0"/>
                          </a:rPr>
                        </m:ctrlPr>
                      </m:sSubPr>
                      <m:e>
                        <m:r>
                          <a:rPr lang="en-AU"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𝜙</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e>
                        <m:r>
                          <a:rPr lang="en-AU" i="1">
                            <a:latin typeface="Cambria Math" panose="02040503050406030204" pitchFamily="18" charset="0"/>
                          </a:rPr>
                          <m:t>𝑥</m:t>
                        </m:r>
                      </m:e>
                    </m:d>
                  </m:oMath>
                </a14:m>
                <a:r>
                  <a:rPr lang="en-US" dirty="0"/>
                  <a:t> to be as close as possible to </a:t>
                </a:r>
                <a14:m>
                  <m:oMath xmlns:m="http://schemas.openxmlformats.org/officeDocument/2006/math">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d>
                    <m:r>
                      <a:rPr lang="en-AU" b="0" i="1"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𝒩</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0</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1</m:t>
                        </m:r>
                      </m:e>
                    </m:d>
                  </m:oMath>
                </a14:m>
                <a:r>
                  <a:rPr lang="en-US" dirty="0"/>
                  <a:t> so that we can sample it easily</a:t>
                </a:r>
              </a:p>
              <a:p>
                <a:r>
                  <a:rPr lang="en-US" dirty="0"/>
                  <a:t>Having to </a:t>
                </a:r>
                <a14:m>
                  <m:oMath xmlns:m="http://schemas.openxmlformats.org/officeDocument/2006/math">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d>
                    <m:r>
                      <a:rPr lang="en-AU" b="0" i="1"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𝒩</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0</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1</m:t>
                        </m:r>
                      </m:e>
                    </m:d>
                  </m:oMath>
                </a14:m>
                <a:r>
                  <a:rPr lang="en-US" dirty="0"/>
                  <a:t> adds another benefit</a:t>
                </a:r>
              </a:p>
              <a:p>
                <a:pPr lvl="1"/>
                <a:r>
                  <a:rPr lang="en-US" dirty="0"/>
                  <a:t>The KL divergence has a closed form!</a:t>
                </a:r>
              </a:p>
              <a:p>
                <a:endParaRPr lang="en-US" dirty="0"/>
              </a:p>
            </p:txBody>
          </p:sp>
        </mc:Choice>
        <mc:Fallback xmlns="">
          <p:sp>
            <p:nvSpPr>
              <p:cNvPr id="3" name="Content Placeholder 2">
                <a:extLst>
                  <a:ext uri="{FF2B5EF4-FFF2-40B4-BE49-F238E27FC236}">
                    <a16:creationId xmlns:a16="http://schemas.microsoft.com/office/drawing/2014/main" id="{87D76D4D-6563-156A-4D7C-1350A1D05274}"/>
                  </a:ext>
                </a:extLst>
              </p:cNvPr>
              <p:cNvSpPr>
                <a:spLocks noGrp="1" noRot="1" noChangeAspect="1" noMove="1" noResize="1" noEditPoints="1" noAdjustHandles="1" noChangeArrowheads="1" noChangeShapeType="1" noTextEdit="1"/>
              </p:cNvSpPr>
              <p:nvPr>
                <p:ph sz="quarter" idx="12"/>
              </p:nvPr>
            </p:nvSpPr>
            <p:spPr>
              <a:blipFill>
                <a:blip r:embed="rId2"/>
                <a:stretch>
                  <a:fillRect l="-979"/>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EDF96B7F-345A-DE69-BD33-012588F3DC9E}"/>
              </a:ext>
            </a:extLst>
          </p:cNvPr>
          <p:cNvSpPr>
            <a:spLocks noGrp="1"/>
          </p:cNvSpPr>
          <p:nvPr>
            <p:ph type="title"/>
          </p:nvPr>
        </p:nvSpPr>
        <p:spPr/>
        <p:txBody>
          <a:bodyPr/>
          <a:lstStyle/>
          <a:p>
            <a:r>
              <a:rPr lang="en-US" dirty="0"/>
              <a:t>VAE loss function: </a:t>
            </a:r>
            <a:r>
              <a:rPr lang="en-US" dirty="0" err="1"/>
              <a:t>regularizer</a:t>
            </a:r>
            <a:r>
              <a:rPr lang="en-US" dirty="0"/>
              <a:t> term</a:t>
            </a:r>
          </a:p>
        </p:txBody>
      </p:sp>
      <p:sp>
        <p:nvSpPr>
          <p:cNvPr id="5" name="Slide Number Placeholder 4">
            <a:extLst>
              <a:ext uri="{FF2B5EF4-FFF2-40B4-BE49-F238E27FC236}">
                <a16:creationId xmlns:a16="http://schemas.microsoft.com/office/drawing/2014/main" id="{482550A1-0980-6AE8-C20E-C5ECF0DDB637}"/>
              </a:ext>
            </a:extLst>
          </p:cNvPr>
          <p:cNvSpPr>
            <a:spLocks noGrp="1"/>
          </p:cNvSpPr>
          <p:nvPr>
            <p:ph type="sldNum" sz="quarter" idx="14"/>
          </p:nvPr>
        </p:nvSpPr>
        <p:spPr/>
        <p:txBody>
          <a:bodyPr/>
          <a:lstStyle/>
          <a:p>
            <a:fld id="{F5AEA0E0-5CC6-4BD0-905C-A0021E419432}" type="slidenum">
              <a:rPr lang="en-GB" smtClean="0"/>
              <a:pPr/>
              <a:t>46</a:t>
            </a:fld>
            <a:endParaRPr lang="en-GB" dirty="0"/>
          </a:p>
        </p:txBody>
      </p:sp>
      <p:sp>
        <p:nvSpPr>
          <p:cNvPr id="6" name="TextBox 5">
            <a:extLst>
              <a:ext uri="{FF2B5EF4-FFF2-40B4-BE49-F238E27FC236}">
                <a16:creationId xmlns:a16="http://schemas.microsoft.com/office/drawing/2014/main" id="{2085C792-82A7-A65F-E0F2-DB3AC41B5096}"/>
              </a:ext>
            </a:extLst>
          </p:cNvPr>
          <p:cNvSpPr txBox="1"/>
          <p:nvPr/>
        </p:nvSpPr>
        <p:spPr>
          <a:xfrm>
            <a:off x="7788915" y="1791967"/>
            <a:ext cx="1960793" cy="369332"/>
          </a:xfrm>
          <a:prstGeom prst="rect">
            <a:avLst/>
          </a:prstGeom>
          <a:noFill/>
        </p:spPr>
        <p:txBody>
          <a:bodyPr wrap="none" rtlCol="0">
            <a:spAutoFit/>
          </a:bodyPr>
          <a:lstStyle/>
          <a:p>
            <a:r>
              <a:rPr lang="en-US" b="1" dirty="0" err="1">
                <a:solidFill>
                  <a:srgbClr val="FF0000"/>
                </a:solidFill>
                <a:latin typeface="Book Antiqua" panose="02040602050305030304" pitchFamily="18" charset="0"/>
              </a:rPr>
              <a:t>Regularizer</a:t>
            </a:r>
            <a:r>
              <a:rPr lang="en-US" b="1" dirty="0">
                <a:solidFill>
                  <a:srgbClr val="FF0000"/>
                </a:solidFill>
                <a:latin typeface="Book Antiqua" panose="02040602050305030304" pitchFamily="18" charset="0"/>
              </a:rPr>
              <a:t> term</a:t>
            </a:r>
          </a:p>
        </p:txBody>
      </p:sp>
    </p:spTree>
    <p:extLst>
      <p:ext uri="{BB962C8B-B14F-4D97-AF65-F5344CB8AC3E}">
        <p14:creationId xmlns:p14="http://schemas.microsoft.com/office/powerpoint/2010/main" val="12586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BE4A99-6BB3-76FD-383F-BB1FCEAEDD76}"/>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6D50327-3FC1-C207-397E-97A57D71C7C8}"/>
                  </a:ext>
                </a:extLst>
              </p:cNvPr>
              <p:cNvSpPr>
                <a:spLocks noGrp="1"/>
              </p:cNvSpPr>
              <p:nvPr>
                <p:ph sz="quarter" idx="12"/>
              </p:nvPr>
            </p:nvSpPr>
            <p:spPr/>
            <p:txBody>
              <a:bodyPr>
                <a:normAutofit fontScale="70000" lnSpcReduction="20000"/>
              </a:bodyPr>
              <a:lstStyle/>
              <a:p>
                <a:r>
                  <a:rPr lang="en-US" dirty="0"/>
                  <a:t>We have previously proved that:</a:t>
                </a:r>
              </a:p>
              <a:p>
                <a:pPr marL="0" indent="0">
                  <a:buNone/>
                </a:pPr>
                <a14:m>
                  <m:oMathPara xmlns:m="http://schemas.openxmlformats.org/officeDocument/2006/math">
                    <m:oMathParaPr>
                      <m:jc m:val="centerGroup"/>
                    </m:oMathParaPr>
                    <m:oMath xmlns:m="http://schemas.openxmlformats.org/officeDocument/2006/math">
                      <m:sSub>
                        <m:sSubPr>
                          <m:ctrlPr>
                            <a:rPr lang="en-AU" i="1" dirty="0" smtClean="0">
                              <a:latin typeface="Cambria Math" panose="02040503050406030204" pitchFamily="18" charset="0"/>
                            </a:rPr>
                          </m:ctrlPr>
                        </m:sSubPr>
                        <m:e>
                          <m:r>
                            <a:rPr lang="en-AU" i="1" dirty="0">
                              <a:latin typeface="Cambria Math" panose="02040503050406030204" pitchFamily="18" charset="0"/>
                            </a:rPr>
                            <m:t>𝐷</m:t>
                          </m:r>
                        </m:e>
                        <m:sub>
                          <m:r>
                            <a:rPr lang="en-AU" i="1" dirty="0">
                              <a:latin typeface="Cambria Math" panose="02040503050406030204" pitchFamily="18" charset="0"/>
                            </a:rPr>
                            <m:t>𝐾𝐿</m:t>
                          </m:r>
                        </m:sub>
                      </m:sSub>
                      <m:d>
                        <m:dPr>
                          <m:ctrlPr>
                            <a:rPr lang="en-AU" i="1" dirty="0">
                              <a:latin typeface="Cambria Math" panose="02040503050406030204" pitchFamily="18" charset="0"/>
                            </a:rPr>
                          </m:ctrlPr>
                        </m:dPr>
                        <m:e>
                          <m:r>
                            <a:rPr lang="en-AU" i="1" dirty="0">
                              <a:latin typeface="Cambria Math" panose="02040503050406030204" pitchFamily="18" charset="0"/>
                            </a:rPr>
                            <m:t>𝑝</m:t>
                          </m:r>
                          <m:r>
                            <a:rPr lang="en-AU" i="1">
                              <a:latin typeface="Cambria Math" panose="02040503050406030204" pitchFamily="18" charset="0"/>
                            </a:rPr>
                            <m:t>∥</m:t>
                          </m:r>
                          <m:r>
                            <a:rPr lang="en-AU" i="1">
                              <a:latin typeface="Cambria Math" panose="02040503050406030204" pitchFamily="18" charset="0"/>
                            </a:rPr>
                            <m:t>𝑞</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d>
                        <m:dPr>
                          <m:begChr m:val="["/>
                          <m:endChr m:val="]"/>
                          <m:ctrlPr>
                            <a:rPr lang="en-AU" b="0" i="1" smtClean="0">
                              <a:latin typeface="Cambria Math" panose="02040503050406030204" pitchFamily="18" charset="0"/>
                            </a:rPr>
                          </m:ctrlPr>
                        </m:dPr>
                        <m:e>
                          <m:r>
                            <m:rPr>
                              <m:nor/>
                            </m:rPr>
                            <a:rPr lang="en-AU" b="0" i="0" smtClean="0">
                              <a:latin typeface="Cambria Math" panose="02040503050406030204" pitchFamily="18" charset="0"/>
                            </a:rPr>
                            <m:t>log</m:t>
                          </m:r>
                          <m:f>
                            <m:fPr>
                              <m:ctrlPr>
                                <a:rPr lang="en-AU" i="1">
                                  <a:latin typeface="Cambria Math" panose="02040503050406030204" pitchFamily="18" charset="0"/>
                                  <a:ea typeface="Cambria Math" panose="02040503050406030204" pitchFamily="18" charset="0"/>
                                </a:rPr>
                              </m:ctrlPr>
                            </m:fPr>
                            <m:num>
                              <m:d>
                                <m:dPr>
                                  <m:begChr m:val="|"/>
                                  <m:endChr m:val="|"/>
                                  <m:ctrlPr>
                                    <a:rPr lang="en-AU" i="1">
                                      <a:latin typeface="Cambria Math" panose="02040503050406030204" pitchFamily="18" charset="0"/>
                                      <a:ea typeface="Cambria Math" panose="02040503050406030204" pitchFamily="18" charset="0"/>
                                    </a:rPr>
                                  </m:ctrlPr>
                                </m:dPr>
                                <m:e>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2</m:t>
                                      </m:r>
                                    </m:sub>
                                  </m:sSub>
                                </m:e>
                              </m:d>
                            </m:num>
                            <m:den>
                              <m:d>
                                <m:dPr>
                                  <m:begChr m:val="|"/>
                                  <m:endChr m:val="|"/>
                                  <m:ctrlPr>
                                    <a:rPr lang="en-AU" i="1">
                                      <a:latin typeface="Cambria Math" panose="02040503050406030204" pitchFamily="18" charset="0"/>
                                      <a:ea typeface="Cambria Math" panose="02040503050406030204" pitchFamily="18" charset="0"/>
                                    </a:rPr>
                                  </m:ctrlPr>
                                </m:dPr>
                                <m:e>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1</m:t>
                                      </m:r>
                                    </m:sub>
                                  </m:sSub>
                                </m:e>
                              </m:d>
                            </m:den>
                          </m:f>
                          <m:r>
                            <a:rPr lang="en-AU" b="0" i="1" smtClean="0">
                              <a:latin typeface="Cambria Math" panose="02040503050406030204" pitchFamily="18" charset="0"/>
                            </a:rPr>
                            <m:t>−</m:t>
                          </m:r>
                          <m:r>
                            <a:rPr lang="en-AU" b="0" i="1" smtClean="0">
                              <a:latin typeface="Cambria Math" panose="02040503050406030204" pitchFamily="18" charset="0"/>
                            </a:rPr>
                            <m:t>𝑘</m:t>
                          </m:r>
                          <m:r>
                            <a:rPr lang="en-AU" b="0" i="1" smtClean="0">
                              <a:latin typeface="Cambria Math" panose="02040503050406030204" pitchFamily="18" charset="0"/>
                            </a:rPr>
                            <m:t>+</m:t>
                          </m:r>
                          <m:r>
                            <a:rPr lang="en-AU" b="0" i="1" smtClean="0">
                              <a:latin typeface="Cambria Math" panose="02040503050406030204" pitchFamily="18" charset="0"/>
                            </a:rPr>
                            <m:t>𝑡𝑟</m:t>
                          </m:r>
                          <m:d>
                            <m:dPr>
                              <m:ctrlPr>
                                <a:rPr lang="en-AU" b="0" i="1" smtClean="0">
                                  <a:latin typeface="Cambria Math" panose="02040503050406030204" pitchFamily="18" charset="0"/>
                                </a:rPr>
                              </m:ctrlPr>
                            </m:dPr>
                            <m:e>
                              <m:sSubSup>
                                <m:sSubSupPr>
                                  <m:ctrlPr>
                                    <a:rPr lang="en-AU" b="0" i="1" smtClean="0">
                                      <a:latin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b="0" i="1" smtClean="0">
                                      <a:latin typeface="Cambria Math" panose="02040503050406030204" pitchFamily="18" charset="0"/>
                                    </a:rPr>
                                    <m:t>2</m:t>
                                  </m:r>
                                </m:sub>
                                <m:sup>
                                  <m:r>
                                    <a:rPr lang="en-AU" b="0" i="1" smtClean="0">
                                      <a:latin typeface="Cambria Math" panose="02040503050406030204" pitchFamily="18" charset="0"/>
                                    </a:rPr>
                                    <m:t>−1</m:t>
                                  </m:r>
                                </m:sup>
                              </m:sSubSup>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ea typeface="Cambria Math" panose="02040503050406030204" pitchFamily="18" charset="0"/>
                                    </a:rPr>
                                    <m:t>1</m:t>
                                  </m:r>
                                </m:sub>
                              </m:sSub>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r>
                                    <a:rPr lang="en-AU" b="0" i="1" smtClean="0">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b="0" i="1" smtClean="0">
                                          <a:latin typeface="Cambria Math" panose="02040503050406030204" pitchFamily="18" charset="0"/>
                                          <a:ea typeface="Cambria Math" panose="02040503050406030204" pitchFamily="18" charset="0"/>
                                        </a:rPr>
                                        <m:t>1</m:t>
                                      </m:r>
                                    </m:sub>
                                  </m:sSub>
                                </m:e>
                              </m:d>
                            </m:e>
                            <m:sup>
                              <m:r>
                                <a:rPr lang="en-AU" b="0" i="1" smtClean="0">
                                  <a:latin typeface="Cambria Math" panose="02040503050406030204" pitchFamily="18" charset="0"/>
                                </a:rPr>
                                <m:t>𝑇</m:t>
                              </m:r>
                            </m:sup>
                          </m:sSup>
                          <m:sSubSup>
                            <m:sSubSupPr>
                              <m:ctrlPr>
                                <a:rPr lang="en-AU" i="1">
                                  <a:latin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en-AU" i="1">
                                  <a:latin typeface="Cambria Math" panose="02040503050406030204" pitchFamily="18" charset="0"/>
                                </a:rPr>
                                <m:t>2</m:t>
                              </m:r>
                            </m:sub>
                            <m:sup>
                              <m:r>
                                <a:rPr lang="en-AU" i="1">
                                  <a:latin typeface="Cambria Math" panose="02040503050406030204" pitchFamily="18" charset="0"/>
                                </a:rPr>
                                <m:t>−1</m:t>
                              </m:r>
                            </m:sup>
                          </m:sSubSup>
                          <m:d>
                            <m:dPr>
                              <m:ctrlPr>
                                <a:rPr lang="en-AU" i="1">
                                  <a:latin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2</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AU" i="1">
                                      <a:latin typeface="Cambria Math" panose="02040503050406030204" pitchFamily="18" charset="0"/>
                                      <a:ea typeface="Cambria Math" panose="02040503050406030204" pitchFamily="18" charset="0"/>
                                    </a:rPr>
                                    <m:t>1</m:t>
                                  </m:r>
                                </m:sub>
                              </m:sSub>
                            </m:e>
                          </m:d>
                        </m:e>
                      </m:d>
                    </m:oMath>
                  </m:oMathPara>
                </a14:m>
                <a:endParaRPr lang="en-US" sz="3200" dirty="0"/>
              </a:p>
              <a:p>
                <a:r>
                  <a:rPr lang="en-US" sz="3200" dirty="0"/>
                  <a:t>Given the previous assumption that </a:t>
                </a:r>
                <a14:m>
                  <m:oMath xmlns:m="http://schemas.openxmlformats.org/officeDocument/2006/math">
                    <m:sSub>
                      <m:sSubPr>
                        <m:ctrlPr>
                          <a:rPr lang="en-US" sz="3200" i="1" smtClean="0">
                            <a:latin typeface="Cambria Math" panose="02040503050406030204" pitchFamily="18" charset="0"/>
                          </a:rPr>
                        </m:ctrlPr>
                      </m:sSubPr>
                      <m:e>
                        <m:r>
                          <a:rPr lang="en-AU" sz="3200" i="1">
                            <a:latin typeface="Cambria Math" panose="02040503050406030204" pitchFamily="18" charset="0"/>
                          </a:rPr>
                          <m:t>𝑝</m:t>
                        </m:r>
                      </m:e>
                      <m:sub>
                        <m:r>
                          <a:rPr lang="en-US" sz="3200" i="1">
                            <a:latin typeface="Cambria Math" panose="02040503050406030204" pitchFamily="18" charset="0"/>
                            <a:ea typeface="Cambria Math" panose="02040503050406030204" pitchFamily="18" charset="0"/>
                          </a:rPr>
                          <m:t>𝜃</m:t>
                        </m:r>
                      </m:sub>
                    </m:sSub>
                    <m:d>
                      <m:dPr>
                        <m:ctrlPr>
                          <a:rPr lang="en-AU" sz="3200" i="1">
                            <a:latin typeface="Cambria Math" panose="02040503050406030204" pitchFamily="18" charset="0"/>
                            <a:ea typeface="Cambria Math" panose="02040503050406030204" pitchFamily="18" charset="0"/>
                          </a:rPr>
                        </m:ctrlPr>
                      </m:dPr>
                      <m:e>
                        <m:r>
                          <a:rPr lang="en-AU" sz="3200" i="1">
                            <a:latin typeface="Cambria Math" panose="02040503050406030204" pitchFamily="18" charset="0"/>
                          </a:rPr>
                          <m:t>𝑧</m:t>
                        </m:r>
                      </m:e>
                    </m:d>
                    <m:r>
                      <a:rPr lang="en-AU" sz="3200" b="0" i="1" smtClean="0">
                        <a:latin typeface="Cambria Math" panose="02040503050406030204" pitchFamily="18" charset="0"/>
                      </a:rPr>
                      <m:t>=</m:t>
                    </m:r>
                    <m:r>
                      <a:rPr lang="en-AU" sz="3200" i="1">
                        <a:latin typeface="Cambria Math" panose="02040503050406030204" pitchFamily="18" charset="0"/>
                        <a:ea typeface="Cambria Math" panose="02040503050406030204" pitchFamily="18" charset="0"/>
                      </a:rPr>
                      <m:t>𝒩</m:t>
                    </m:r>
                    <m:d>
                      <m:dPr>
                        <m:ctrlPr>
                          <a:rPr lang="en-AU" sz="3200" i="1">
                            <a:latin typeface="Cambria Math" panose="02040503050406030204" pitchFamily="18" charset="0"/>
                            <a:ea typeface="Cambria Math" panose="02040503050406030204" pitchFamily="18" charset="0"/>
                          </a:rPr>
                        </m:ctrlPr>
                      </m:dPr>
                      <m:e>
                        <m:r>
                          <a:rPr lang="en-AU" sz="3200" i="1">
                            <a:latin typeface="Cambria Math" panose="02040503050406030204" pitchFamily="18" charset="0"/>
                          </a:rPr>
                          <m:t>0</m:t>
                        </m:r>
                        <m:r>
                          <a:rPr lang="en-AU" sz="3200" i="1">
                            <a:latin typeface="Cambria Math" panose="02040503050406030204" pitchFamily="18" charset="0"/>
                            <a:ea typeface="Cambria Math" panose="02040503050406030204" pitchFamily="18" charset="0"/>
                          </a:rPr>
                          <m:t>,</m:t>
                        </m:r>
                        <m:r>
                          <a:rPr lang="en-AU" sz="3200" i="1">
                            <a:latin typeface="Cambria Math" panose="02040503050406030204" pitchFamily="18" charset="0"/>
                          </a:rPr>
                          <m:t>1</m:t>
                        </m:r>
                      </m:e>
                    </m:d>
                  </m:oMath>
                </a14:m>
                <a:r>
                  <a:rPr lang="en-US" sz="3200" dirty="0"/>
                  <a:t>, we get:</a:t>
                </a:r>
              </a:p>
              <a:p>
                <a:pPr marL="0" indent="0">
                  <a:buNone/>
                </a:pPr>
                <a14:m>
                  <m:oMathPara xmlns:m="http://schemas.openxmlformats.org/officeDocument/2006/math">
                    <m:oMathParaPr>
                      <m:jc m:val="centerGroup"/>
                    </m:oMathParaPr>
                    <m:oMath xmlns:m="http://schemas.openxmlformats.org/officeDocument/2006/math">
                      <m:sSub>
                        <m:sSubPr>
                          <m:ctrlPr>
                            <a:rPr lang="en-AU" sz="3200" i="1">
                              <a:latin typeface="Cambria Math" panose="02040503050406030204" pitchFamily="18" charset="0"/>
                            </a:rPr>
                          </m:ctrlPr>
                        </m:sSubPr>
                        <m:e>
                          <m:r>
                            <a:rPr lang="en-AU" sz="3200" i="1">
                              <a:latin typeface="Cambria Math" panose="02040503050406030204" pitchFamily="18" charset="0"/>
                            </a:rPr>
                            <m:t>𝐷</m:t>
                          </m:r>
                        </m:e>
                        <m:sub>
                          <m:r>
                            <a:rPr lang="en-AU" sz="3200" b="1" i="1">
                              <a:latin typeface="Cambria Math" panose="02040503050406030204" pitchFamily="18" charset="0"/>
                              <a:ea typeface="Cambria Math" panose="02040503050406030204" pitchFamily="18" charset="0"/>
                            </a:rPr>
                            <m:t>𝑲𝑳</m:t>
                          </m:r>
                        </m:sub>
                      </m:sSub>
                      <m:d>
                        <m:dPr>
                          <m:begChr m:val="["/>
                          <m:endChr m:val="]"/>
                          <m:ctrlPr>
                            <a:rPr lang="en-AU" sz="3200" i="1" smtClean="0">
                              <a:latin typeface="Cambria Math" panose="02040503050406030204" pitchFamily="18" charset="0"/>
                            </a:rPr>
                          </m:ctrlPr>
                        </m:dPr>
                        <m:e>
                          <m:sSub>
                            <m:sSubPr>
                              <m:ctrlPr>
                                <a:rPr lang="en-US" sz="3200" i="1">
                                  <a:latin typeface="Cambria Math" panose="02040503050406030204" pitchFamily="18" charset="0"/>
                                </a:rPr>
                              </m:ctrlPr>
                            </m:sSubPr>
                            <m:e>
                              <m:r>
                                <a:rPr lang="en-AU" sz="3200" i="1">
                                  <a:latin typeface="Cambria Math" panose="02040503050406030204" pitchFamily="18" charset="0"/>
                                </a:rPr>
                                <m:t>𝑞</m:t>
                              </m:r>
                            </m:e>
                            <m:sub>
                              <m:r>
                                <a:rPr lang="en-US" sz="3200" i="1">
                                  <a:latin typeface="Cambria Math" panose="02040503050406030204" pitchFamily="18" charset="0"/>
                                  <a:ea typeface="Cambria Math" panose="02040503050406030204" pitchFamily="18" charset="0"/>
                                </a:rPr>
                                <m:t>𝜙</m:t>
                              </m:r>
                            </m:sub>
                          </m:sSub>
                          <m:d>
                            <m:dPr>
                              <m:ctrlPr>
                                <a:rPr lang="en-AU" sz="3200" i="1">
                                  <a:latin typeface="Cambria Math" panose="02040503050406030204" pitchFamily="18" charset="0"/>
                                  <a:ea typeface="Cambria Math" panose="02040503050406030204" pitchFamily="18" charset="0"/>
                                </a:rPr>
                              </m:ctrlPr>
                            </m:dPr>
                            <m:e>
                              <m:r>
                                <a:rPr lang="en-AU" sz="3200" i="1">
                                  <a:latin typeface="Cambria Math" panose="02040503050406030204" pitchFamily="18" charset="0"/>
                                </a:rPr>
                                <m:t>𝑧</m:t>
                              </m:r>
                            </m:e>
                            <m:e>
                              <m:r>
                                <a:rPr lang="en-AU" sz="3200" i="1">
                                  <a:latin typeface="Cambria Math" panose="02040503050406030204" pitchFamily="18" charset="0"/>
                                </a:rPr>
                                <m:t>𝑥</m:t>
                              </m:r>
                            </m:e>
                          </m:d>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rPr>
                              </m:ctrlPr>
                            </m:sSubPr>
                            <m:e>
                              <m:r>
                                <a:rPr lang="en-AU" sz="3200" i="1">
                                  <a:latin typeface="Cambria Math" panose="02040503050406030204" pitchFamily="18" charset="0"/>
                                </a:rPr>
                                <m:t>𝑝</m:t>
                              </m:r>
                            </m:e>
                            <m:sub>
                              <m:r>
                                <a:rPr lang="en-US" sz="3200" i="1">
                                  <a:latin typeface="Cambria Math" panose="02040503050406030204" pitchFamily="18" charset="0"/>
                                  <a:ea typeface="Cambria Math" panose="02040503050406030204" pitchFamily="18" charset="0"/>
                                </a:rPr>
                                <m:t>𝜃</m:t>
                              </m:r>
                            </m:sub>
                          </m:sSub>
                          <m:d>
                            <m:dPr>
                              <m:ctrlPr>
                                <a:rPr lang="en-AU" sz="3200" i="1">
                                  <a:latin typeface="Cambria Math" panose="02040503050406030204" pitchFamily="18" charset="0"/>
                                  <a:ea typeface="Cambria Math" panose="02040503050406030204" pitchFamily="18" charset="0"/>
                                </a:rPr>
                              </m:ctrlPr>
                            </m:dPr>
                            <m:e>
                              <m:r>
                                <a:rPr lang="en-AU" sz="3200" i="1">
                                  <a:latin typeface="Cambria Math" panose="02040503050406030204" pitchFamily="18" charset="0"/>
                                </a:rPr>
                                <m:t>𝑧</m:t>
                              </m:r>
                            </m:e>
                          </m:d>
                        </m:e>
                      </m:d>
                      <m:r>
                        <m:rPr>
                          <m:aln/>
                        </m:rPr>
                        <a:rPr lang="en-AU" sz="3200" b="0" i="1" smtClean="0">
                          <a:latin typeface="Cambria Math" panose="02040503050406030204" pitchFamily="18" charset="0"/>
                        </a:rPr>
                        <m:t>=</m:t>
                      </m:r>
                      <m:sSub>
                        <m:sSubPr>
                          <m:ctrlPr>
                            <a:rPr lang="en-AU" sz="3200" i="1">
                              <a:latin typeface="Cambria Math" panose="02040503050406030204" pitchFamily="18" charset="0"/>
                            </a:rPr>
                          </m:ctrlPr>
                        </m:sSubPr>
                        <m:e>
                          <m:r>
                            <a:rPr lang="en-AU" sz="3200" i="1">
                              <a:latin typeface="Cambria Math" panose="02040503050406030204" pitchFamily="18" charset="0"/>
                            </a:rPr>
                            <m:t>𝐷</m:t>
                          </m:r>
                        </m:e>
                        <m:sub>
                          <m:r>
                            <a:rPr lang="en-AU" sz="3200" b="1" i="1">
                              <a:latin typeface="Cambria Math" panose="02040503050406030204" pitchFamily="18" charset="0"/>
                              <a:ea typeface="Cambria Math" panose="02040503050406030204" pitchFamily="18" charset="0"/>
                            </a:rPr>
                            <m:t>𝑲𝑳</m:t>
                          </m:r>
                        </m:sub>
                      </m:sSub>
                      <m:d>
                        <m:dPr>
                          <m:begChr m:val="["/>
                          <m:endChr m:val="]"/>
                          <m:ctrlPr>
                            <a:rPr lang="en-AU" sz="3200" i="1">
                              <a:latin typeface="Cambria Math" panose="02040503050406030204" pitchFamily="18" charset="0"/>
                            </a:rPr>
                          </m:ctrlPr>
                        </m:dPr>
                        <m:e>
                          <m:sSub>
                            <m:sSubPr>
                              <m:ctrlPr>
                                <a:rPr lang="en-US" sz="3200" i="1">
                                  <a:latin typeface="Cambria Math" panose="02040503050406030204" pitchFamily="18" charset="0"/>
                                </a:rPr>
                              </m:ctrlPr>
                            </m:sSubPr>
                            <m:e>
                              <m:r>
                                <a:rPr lang="en-AU" sz="3200" i="1">
                                  <a:latin typeface="Cambria Math" panose="02040503050406030204" pitchFamily="18" charset="0"/>
                                </a:rPr>
                                <m:t>𝑞</m:t>
                              </m:r>
                            </m:e>
                            <m:sub>
                              <m:r>
                                <a:rPr lang="en-US" sz="3200" i="1">
                                  <a:latin typeface="Cambria Math" panose="02040503050406030204" pitchFamily="18" charset="0"/>
                                  <a:ea typeface="Cambria Math" panose="02040503050406030204" pitchFamily="18" charset="0"/>
                                </a:rPr>
                                <m:t>𝜙</m:t>
                              </m:r>
                            </m:sub>
                          </m:sSub>
                          <m:d>
                            <m:dPr>
                              <m:ctrlPr>
                                <a:rPr lang="en-US" sz="3200" i="1" smtClean="0">
                                  <a:latin typeface="Cambria Math" panose="02040503050406030204" pitchFamily="18" charset="0"/>
                                  <a:ea typeface="Cambria Math" panose="02040503050406030204" pitchFamily="18" charset="0"/>
                                </a:rPr>
                              </m:ctrlPr>
                            </m:dPr>
                            <m:e>
                              <m:sSub>
                                <m:sSubPr>
                                  <m:ctrlPr>
                                    <a:rPr lang="en-AU" sz="3200" i="1">
                                      <a:latin typeface="Cambria Math" panose="02040503050406030204" pitchFamily="18" charset="0"/>
                                      <a:ea typeface="Cambria Math" panose="02040503050406030204" pitchFamily="18" charset="0"/>
                                    </a:rPr>
                                  </m:ctrlPr>
                                </m:sSubPr>
                                <m:e>
                                  <m:r>
                                    <a:rPr lang="el-GR" sz="3200" i="1">
                                      <a:latin typeface="Cambria Math" panose="02040503050406030204" pitchFamily="18" charset="0"/>
                                      <a:ea typeface="Cambria Math" panose="02040503050406030204" pitchFamily="18" charset="0"/>
                                    </a:rPr>
                                    <m:t>𝜇</m:t>
                                  </m:r>
                                </m:e>
                                <m:sub>
                                  <m:r>
                                    <a:rPr lang="en-US" sz="3200" i="1">
                                      <a:latin typeface="Cambria Math" panose="02040503050406030204" pitchFamily="18" charset="0"/>
                                      <a:ea typeface="Cambria Math" panose="02040503050406030204" pitchFamily="18" charset="0"/>
                                    </a:rPr>
                                    <m:t>𝜙</m:t>
                                  </m:r>
                                </m:sub>
                              </m:sSub>
                              <m:r>
                                <a:rPr lang="en-AU" sz="3200" i="1">
                                  <a:latin typeface="Cambria Math" panose="02040503050406030204" pitchFamily="18" charset="0"/>
                                  <a:ea typeface="Cambria Math" panose="02040503050406030204" pitchFamily="18" charset="0"/>
                                </a:rPr>
                                <m:t>(</m:t>
                              </m:r>
                              <m:r>
                                <a:rPr lang="en-AU" sz="3200" i="1">
                                  <a:latin typeface="Cambria Math" panose="02040503050406030204" pitchFamily="18" charset="0"/>
                                  <a:ea typeface="Cambria Math" panose="02040503050406030204" pitchFamily="18" charset="0"/>
                                </a:rPr>
                                <m:t>𝑥</m:t>
                              </m:r>
                              <m:r>
                                <a:rPr lang="en-AU" sz="3200" i="1">
                                  <a:latin typeface="Cambria Math" panose="02040503050406030204" pitchFamily="18" charset="0"/>
                                  <a:ea typeface="Cambria Math" panose="02040503050406030204" pitchFamily="18" charset="0"/>
                                </a:rPr>
                                <m:t>),</m:t>
                              </m:r>
                              <m:sSub>
                                <m:sSubPr>
                                  <m:ctrlPr>
                                    <a:rPr lang="el-GR" sz="3200" i="1">
                                      <a:latin typeface="Cambria Math" panose="02040503050406030204" pitchFamily="18" charset="0"/>
                                      <a:ea typeface="Cambria Math" panose="02040503050406030204" pitchFamily="18" charset="0"/>
                                    </a:rPr>
                                  </m:ctrlPr>
                                </m:sSubPr>
                                <m:e>
                                  <m:r>
                                    <m:rPr>
                                      <m:sty m:val="p"/>
                                    </m:rPr>
                                    <a:rPr lang="el-GR" sz="3200" i="1">
                                      <a:latin typeface="Cambria Math" panose="02040503050406030204" pitchFamily="18" charset="0"/>
                                      <a:ea typeface="Cambria Math" panose="02040503050406030204" pitchFamily="18" charset="0"/>
                                    </a:rPr>
                                    <m:t>Σ</m:t>
                                  </m:r>
                                </m:e>
                                <m:sub>
                                  <m:r>
                                    <a:rPr lang="en-US" sz="3200" i="1">
                                      <a:latin typeface="Cambria Math" panose="02040503050406030204" pitchFamily="18" charset="0"/>
                                      <a:ea typeface="Cambria Math" panose="02040503050406030204" pitchFamily="18" charset="0"/>
                                    </a:rPr>
                                    <m:t>𝜙</m:t>
                                  </m:r>
                                </m:sub>
                              </m:sSub>
                              <m:r>
                                <a:rPr lang="en-AU" sz="3200" i="1">
                                  <a:latin typeface="Cambria Math" panose="02040503050406030204" pitchFamily="18" charset="0"/>
                                  <a:ea typeface="Cambria Math" panose="02040503050406030204" pitchFamily="18" charset="0"/>
                                </a:rPr>
                                <m:t>(</m:t>
                              </m:r>
                              <m:r>
                                <a:rPr lang="en-AU" sz="3200" i="1">
                                  <a:latin typeface="Cambria Math" panose="02040503050406030204" pitchFamily="18" charset="0"/>
                                  <a:ea typeface="Cambria Math" panose="02040503050406030204" pitchFamily="18" charset="0"/>
                                </a:rPr>
                                <m:t>𝑥</m:t>
                              </m:r>
                              <m:r>
                                <a:rPr lang="en-AU" sz="3200" i="1">
                                  <a:latin typeface="Cambria Math" panose="02040503050406030204" pitchFamily="18" charset="0"/>
                                  <a:ea typeface="Cambria Math" panose="02040503050406030204" pitchFamily="18" charset="0"/>
                                </a:rPr>
                                <m:t>)</m:t>
                              </m:r>
                            </m:e>
                          </m:d>
                          <m:r>
                            <a:rPr lang="en-US" sz="3200" i="1">
                              <a:latin typeface="Cambria Math" panose="02040503050406030204" pitchFamily="18" charset="0"/>
                              <a:ea typeface="Cambria Math" panose="02040503050406030204" pitchFamily="18" charset="0"/>
                            </a:rPr>
                            <m:t>∥</m:t>
                          </m:r>
                          <m:r>
                            <a:rPr lang="en-AU" sz="3200" i="1">
                              <a:latin typeface="Cambria Math" panose="02040503050406030204" pitchFamily="18" charset="0"/>
                              <a:ea typeface="Cambria Math" panose="02040503050406030204" pitchFamily="18" charset="0"/>
                            </a:rPr>
                            <m:t>𝒩</m:t>
                          </m:r>
                          <m:d>
                            <m:dPr>
                              <m:ctrlPr>
                                <a:rPr lang="en-AU" sz="3200" i="1">
                                  <a:latin typeface="Cambria Math" panose="02040503050406030204" pitchFamily="18" charset="0"/>
                                  <a:ea typeface="Cambria Math" panose="02040503050406030204" pitchFamily="18" charset="0"/>
                                </a:rPr>
                              </m:ctrlPr>
                            </m:dPr>
                            <m:e>
                              <m:r>
                                <a:rPr lang="en-AU" sz="3200" i="1">
                                  <a:latin typeface="Cambria Math" panose="02040503050406030204" pitchFamily="18" charset="0"/>
                                </a:rPr>
                                <m:t>0</m:t>
                              </m:r>
                              <m:r>
                                <a:rPr lang="en-AU" sz="3200" i="1">
                                  <a:latin typeface="Cambria Math" panose="02040503050406030204" pitchFamily="18" charset="0"/>
                                  <a:ea typeface="Cambria Math" panose="02040503050406030204" pitchFamily="18" charset="0"/>
                                </a:rPr>
                                <m:t>,</m:t>
                              </m:r>
                              <m:r>
                                <a:rPr lang="en-AU" sz="3200" i="1">
                                  <a:latin typeface="Cambria Math" panose="02040503050406030204" pitchFamily="18" charset="0"/>
                                </a:rPr>
                                <m:t>1</m:t>
                              </m:r>
                            </m:e>
                          </m:d>
                        </m:e>
                      </m:d>
                    </m:oMath>
                  </m:oMathPara>
                </a14:m>
                <a:endParaRPr lang="en-US" sz="3200" dirty="0"/>
              </a:p>
              <a:p>
                <a:pPr marL="0" indent="0">
                  <a:buNone/>
                </a:pPr>
                <a:r>
                  <a:rPr lang="en-AU" sz="3200" dirty="0"/>
                  <a:t>                                                                       </a:t>
                </a:r>
                <a14:m>
                  <m:oMath xmlns:m="http://schemas.openxmlformats.org/officeDocument/2006/math">
                    <m:r>
                      <m:rPr>
                        <m:aln/>
                      </m:rPr>
                      <a:rPr lang="en-AU" sz="3200" i="1">
                        <a:latin typeface="Cambria Math" panose="02040503050406030204" pitchFamily="18" charset="0"/>
                      </a:rPr>
                      <m:t>=</m:t>
                    </m:r>
                    <m:f>
                      <m:fPr>
                        <m:ctrlPr>
                          <a:rPr lang="en-AU" sz="3200" i="1">
                            <a:latin typeface="Cambria Math" panose="02040503050406030204" pitchFamily="18" charset="0"/>
                          </a:rPr>
                        </m:ctrlPr>
                      </m:fPr>
                      <m:num>
                        <m:r>
                          <a:rPr lang="en-AU" sz="3200" i="1">
                            <a:latin typeface="Cambria Math" panose="02040503050406030204" pitchFamily="18" charset="0"/>
                          </a:rPr>
                          <m:t>1</m:t>
                        </m:r>
                      </m:num>
                      <m:den>
                        <m:r>
                          <a:rPr lang="en-AU" sz="3200" i="1">
                            <a:latin typeface="Cambria Math" panose="02040503050406030204" pitchFamily="18" charset="0"/>
                          </a:rPr>
                          <m:t>2</m:t>
                        </m:r>
                      </m:den>
                    </m:f>
                    <m:d>
                      <m:dPr>
                        <m:begChr m:val="["/>
                        <m:endChr m:val="]"/>
                        <m:ctrlPr>
                          <a:rPr lang="en-AU" sz="3200" i="1">
                            <a:latin typeface="Cambria Math" panose="02040503050406030204" pitchFamily="18" charset="0"/>
                          </a:rPr>
                        </m:ctrlPr>
                      </m:dPr>
                      <m:e>
                        <m:r>
                          <a:rPr lang="en-AU" sz="3200" i="1">
                            <a:latin typeface="Cambria Math" panose="02040503050406030204" pitchFamily="18" charset="0"/>
                          </a:rPr>
                          <m:t>−</m:t>
                        </m:r>
                        <m:r>
                          <m:rPr>
                            <m:nor/>
                          </m:rPr>
                          <a:rPr lang="en-AU" sz="3200">
                            <a:latin typeface="Cambria Math" panose="02040503050406030204" pitchFamily="18" charset="0"/>
                          </a:rPr>
                          <m:t>log</m:t>
                        </m:r>
                        <m:d>
                          <m:dPr>
                            <m:ctrlPr>
                              <a:rPr lang="en-AU" sz="3200" i="1">
                                <a:latin typeface="Cambria Math" panose="02040503050406030204" pitchFamily="18" charset="0"/>
                              </a:rPr>
                            </m:ctrlPr>
                          </m:dPr>
                          <m:e>
                            <m:d>
                              <m:dPr>
                                <m:begChr m:val="|"/>
                                <m:endChr m:val="|"/>
                                <m:ctrlPr>
                                  <a:rPr lang="en-AU" sz="3200" i="1">
                                    <a:latin typeface="Cambria Math" panose="02040503050406030204" pitchFamily="18" charset="0"/>
                                    <a:ea typeface="Cambria Math" panose="02040503050406030204" pitchFamily="18" charset="0"/>
                                  </a:rPr>
                                </m:ctrlPr>
                              </m:dPr>
                              <m:e>
                                <m:sSub>
                                  <m:sSubPr>
                                    <m:ctrlPr>
                                      <a:rPr lang="el-GR" sz="3200" i="1">
                                        <a:latin typeface="Cambria Math" panose="02040503050406030204" pitchFamily="18" charset="0"/>
                                        <a:ea typeface="Cambria Math" panose="02040503050406030204" pitchFamily="18" charset="0"/>
                                      </a:rPr>
                                    </m:ctrlPr>
                                  </m:sSubPr>
                                  <m:e>
                                    <m:r>
                                      <m:rPr>
                                        <m:sty m:val="p"/>
                                      </m:rPr>
                                      <a:rPr lang="el-GR" sz="3200" i="1">
                                        <a:latin typeface="Cambria Math" panose="02040503050406030204" pitchFamily="18" charset="0"/>
                                        <a:ea typeface="Cambria Math" panose="02040503050406030204" pitchFamily="18" charset="0"/>
                                      </a:rPr>
                                      <m:t>Σ</m:t>
                                    </m:r>
                                  </m:e>
                                  <m:sub>
                                    <m:r>
                                      <a:rPr lang="en-US" sz="3200" i="1">
                                        <a:latin typeface="Cambria Math" panose="02040503050406030204" pitchFamily="18" charset="0"/>
                                        <a:ea typeface="Cambria Math" panose="02040503050406030204" pitchFamily="18" charset="0"/>
                                      </a:rPr>
                                      <m:t>𝜙</m:t>
                                    </m:r>
                                  </m:sub>
                                </m:sSub>
                                <m:r>
                                  <a:rPr lang="en-AU" sz="3200" i="1">
                                    <a:latin typeface="Cambria Math" panose="02040503050406030204" pitchFamily="18" charset="0"/>
                                    <a:ea typeface="Cambria Math" panose="02040503050406030204" pitchFamily="18" charset="0"/>
                                  </a:rPr>
                                  <m:t>(</m:t>
                                </m:r>
                                <m:r>
                                  <a:rPr lang="en-AU" sz="3200" i="1">
                                    <a:latin typeface="Cambria Math" panose="02040503050406030204" pitchFamily="18" charset="0"/>
                                    <a:ea typeface="Cambria Math" panose="02040503050406030204" pitchFamily="18" charset="0"/>
                                  </a:rPr>
                                  <m:t>𝑥</m:t>
                                </m:r>
                                <m:r>
                                  <a:rPr lang="en-AU" sz="3200" i="1">
                                    <a:latin typeface="Cambria Math" panose="02040503050406030204" pitchFamily="18" charset="0"/>
                                    <a:ea typeface="Cambria Math" panose="02040503050406030204" pitchFamily="18" charset="0"/>
                                  </a:rPr>
                                  <m:t>)</m:t>
                                </m:r>
                              </m:e>
                            </m:d>
                          </m:e>
                        </m:d>
                        <m:r>
                          <a:rPr lang="en-AU" sz="3200" i="1">
                            <a:latin typeface="Cambria Math" panose="02040503050406030204" pitchFamily="18" charset="0"/>
                          </a:rPr>
                          <m:t>−</m:t>
                        </m:r>
                        <m:r>
                          <a:rPr lang="en-AU" sz="3200" i="1">
                            <a:latin typeface="Cambria Math" panose="02040503050406030204" pitchFamily="18" charset="0"/>
                          </a:rPr>
                          <m:t>𝑘</m:t>
                        </m:r>
                        <m:r>
                          <a:rPr lang="en-AU" sz="3200" i="1">
                            <a:latin typeface="Cambria Math" panose="02040503050406030204" pitchFamily="18" charset="0"/>
                          </a:rPr>
                          <m:t>+</m:t>
                        </m:r>
                        <m:r>
                          <a:rPr lang="en-AU" sz="3200" i="1">
                            <a:latin typeface="Cambria Math" panose="02040503050406030204" pitchFamily="18" charset="0"/>
                          </a:rPr>
                          <m:t>𝑡𝑟</m:t>
                        </m:r>
                        <m:d>
                          <m:dPr>
                            <m:ctrlPr>
                              <a:rPr lang="en-AU" sz="3200" i="1">
                                <a:latin typeface="Cambria Math" panose="02040503050406030204" pitchFamily="18" charset="0"/>
                              </a:rPr>
                            </m:ctrlPr>
                          </m:dPr>
                          <m:e>
                            <m:sSub>
                              <m:sSubPr>
                                <m:ctrlPr>
                                  <a:rPr lang="el-GR" sz="3200" i="1">
                                    <a:latin typeface="Cambria Math" panose="02040503050406030204" pitchFamily="18" charset="0"/>
                                    <a:ea typeface="Cambria Math" panose="02040503050406030204" pitchFamily="18" charset="0"/>
                                  </a:rPr>
                                </m:ctrlPr>
                              </m:sSubPr>
                              <m:e>
                                <m:r>
                                  <m:rPr>
                                    <m:sty m:val="p"/>
                                  </m:rPr>
                                  <a:rPr lang="el-GR" sz="3200" i="1">
                                    <a:latin typeface="Cambria Math" panose="02040503050406030204" pitchFamily="18" charset="0"/>
                                    <a:ea typeface="Cambria Math" panose="02040503050406030204" pitchFamily="18" charset="0"/>
                                  </a:rPr>
                                  <m:t>Σ</m:t>
                                </m:r>
                              </m:e>
                              <m:sub>
                                <m:r>
                                  <a:rPr lang="en-US" sz="3200" i="1">
                                    <a:latin typeface="Cambria Math" panose="02040503050406030204" pitchFamily="18" charset="0"/>
                                    <a:ea typeface="Cambria Math" panose="02040503050406030204" pitchFamily="18" charset="0"/>
                                  </a:rPr>
                                  <m:t>𝜙</m:t>
                                </m:r>
                              </m:sub>
                            </m:sSub>
                            <m:r>
                              <a:rPr lang="en-AU" sz="3200" i="1">
                                <a:latin typeface="Cambria Math" panose="02040503050406030204" pitchFamily="18" charset="0"/>
                                <a:ea typeface="Cambria Math" panose="02040503050406030204" pitchFamily="18" charset="0"/>
                              </a:rPr>
                              <m:t>(</m:t>
                            </m:r>
                            <m:r>
                              <a:rPr lang="en-AU" sz="3200" i="1">
                                <a:latin typeface="Cambria Math" panose="02040503050406030204" pitchFamily="18" charset="0"/>
                                <a:ea typeface="Cambria Math" panose="02040503050406030204" pitchFamily="18" charset="0"/>
                              </a:rPr>
                              <m:t>𝑥</m:t>
                            </m:r>
                            <m:r>
                              <a:rPr lang="en-AU" sz="3200" i="1">
                                <a:latin typeface="Cambria Math" panose="02040503050406030204" pitchFamily="18" charset="0"/>
                                <a:ea typeface="Cambria Math" panose="02040503050406030204" pitchFamily="18" charset="0"/>
                              </a:rPr>
                              <m:t>)</m:t>
                            </m:r>
                          </m:e>
                        </m:d>
                        <m:r>
                          <a:rPr lang="en-AU" sz="3200" i="1">
                            <a:latin typeface="Cambria Math" panose="02040503050406030204" pitchFamily="18" charset="0"/>
                          </a:rPr>
                          <m:t>+</m:t>
                        </m:r>
                        <m:sSup>
                          <m:sSupPr>
                            <m:ctrlPr>
                              <a:rPr lang="en-AU" sz="3200" i="1">
                                <a:latin typeface="Cambria Math" panose="02040503050406030204" pitchFamily="18" charset="0"/>
                              </a:rPr>
                            </m:ctrlPr>
                          </m:sSupPr>
                          <m:e>
                            <m:sSub>
                              <m:sSubPr>
                                <m:ctrlPr>
                                  <a:rPr lang="en-AU" sz="3200" i="1">
                                    <a:latin typeface="Cambria Math" panose="02040503050406030204" pitchFamily="18" charset="0"/>
                                    <a:ea typeface="Cambria Math" panose="02040503050406030204" pitchFamily="18" charset="0"/>
                                  </a:rPr>
                                </m:ctrlPr>
                              </m:sSubPr>
                              <m:e>
                                <m:r>
                                  <a:rPr lang="el-GR" sz="3200" i="1">
                                    <a:latin typeface="Cambria Math" panose="02040503050406030204" pitchFamily="18" charset="0"/>
                                    <a:ea typeface="Cambria Math" panose="02040503050406030204" pitchFamily="18" charset="0"/>
                                  </a:rPr>
                                  <m:t>𝜇</m:t>
                                </m:r>
                              </m:e>
                              <m:sub>
                                <m:r>
                                  <a:rPr lang="en-US" sz="3200" i="1">
                                    <a:latin typeface="Cambria Math" panose="02040503050406030204" pitchFamily="18" charset="0"/>
                                    <a:ea typeface="Cambria Math" panose="02040503050406030204" pitchFamily="18" charset="0"/>
                                  </a:rPr>
                                  <m:t>𝜙</m:t>
                                </m:r>
                              </m:sub>
                            </m:sSub>
                            <m:r>
                              <a:rPr lang="en-AU" sz="3200" i="1">
                                <a:latin typeface="Cambria Math" panose="02040503050406030204" pitchFamily="18" charset="0"/>
                                <a:ea typeface="Cambria Math" panose="02040503050406030204" pitchFamily="18" charset="0"/>
                              </a:rPr>
                              <m:t>(</m:t>
                            </m:r>
                            <m:r>
                              <a:rPr lang="en-AU" sz="3200" i="1">
                                <a:latin typeface="Cambria Math" panose="02040503050406030204" pitchFamily="18" charset="0"/>
                                <a:ea typeface="Cambria Math" panose="02040503050406030204" pitchFamily="18" charset="0"/>
                              </a:rPr>
                              <m:t>𝑥</m:t>
                            </m:r>
                            <m:r>
                              <a:rPr lang="en-AU" sz="3200" i="1">
                                <a:latin typeface="Cambria Math" panose="02040503050406030204" pitchFamily="18" charset="0"/>
                                <a:ea typeface="Cambria Math" panose="02040503050406030204" pitchFamily="18" charset="0"/>
                              </a:rPr>
                              <m:t>)</m:t>
                            </m:r>
                          </m:e>
                          <m:sup>
                            <m:r>
                              <a:rPr lang="en-AU" sz="3200" i="1">
                                <a:latin typeface="Cambria Math" panose="02040503050406030204" pitchFamily="18" charset="0"/>
                              </a:rPr>
                              <m:t>𝑇</m:t>
                            </m:r>
                          </m:sup>
                        </m:sSup>
                        <m:sSub>
                          <m:sSubPr>
                            <m:ctrlPr>
                              <a:rPr lang="en-AU" sz="3200" i="1">
                                <a:latin typeface="Cambria Math" panose="02040503050406030204" pitchFamily="18" charset="0"/>
                                <a:ea typeface="Cambria Math" panose="02040503050406030204" pitchFamily="18" charset="0"/>
                              </a:rPr>
                            </m:ctrlPr>
                          </m:sSubPr>
                          <m:e>
                            <m:r>
                              <a:rPr lang="el-GR" sz="3200" i="1">
                                <a:latin typeface="Cambria Math" panose="02040503050406030204" pitchFamily="18" charset="0"/>
                                <a:ea typeface="Cambria Math" panose="02040503050406030204" pitchFamily="18" charset="0"/>
                              </a:rPr>
                              <m:t>𝜇</m:t>
                            </m:r>
                          </m:e>
                          <m:sub>
                            <m:r>
                              <a:rPr lang="en-US" sz="3200" i="1">
                                <a:latin typeface="Cambria Math" panose="02040503050406030204" pitchFamily="18" charset="0"/>
                                <a:ea typeface="Cambria Math" panose="02040503050406030204" pitchFamily="18" charset="0"/>
                              </a:rPr>
                              <m:t>𝜙</m:t>
                            </m:r>
                          </m:sub>
                        </m:sSub>
                        <m:r>
                          <a:rPr lang="en-AU" sz="3200" i="1">
                            <a:latin typeface="Cambria Math" panose="02040503050406030204" pitchFamily="18" charset="0"/>
                            <a:ea typeface="Cambria Math" panose="02040503050406030204" pitchFamily="18" charset="0"/>
                          </a:rPr>
                          <m:t>(</m:t>
                        </m:r>
                        <m:r>
                          <a:rPr lang="en-AU" sz="3200" i="1">
                            <a:latin typeface="Cambria Math" panose="02040503050406030204" pitchFamily="18" charset="0"/>
                            <a:ea typeface="Cambria Math" panose="02040503050406030204" pitchFamily="18" charset="0"/>
                          </a:rPr>
                          <m:t>𝑥</m:t>
                        </m:r>
                        <m:r>
                          <a:rPr lang="en-AU" sz="3200" i="1">
                            <a:latin typeface="Cambria Math" panose="02040503050406030204" pitchFamily="18" charset="0"/>
                            <a:ea typeface="Cambria Math" panose="02040503050406030204" pitchFamily="18" charset="0"/>
                          </a:rPr>
                          <m:t>)</m:t>
                        </m:r>
                      </m:e>
                    </m:d>
                  </m:oMath>
                </a14:m>
                <a:endParaRPr lang="en-US" sz="3200" dirty="0"/>
              </a:p>
              <a:p>
                <a:pPr lvl="1"/>
                <a:r>
                  <a:rPr lang="en-US" sz="2800" dirty="0"/>
                  <a:t>Here </a:t>
                </a:r>
                <a14:m>
                  <m:oMath xmlns:m="http://schemas.openxmlformats.org/officeDocument/2006/math">
                    <m:r>
                      <a:rPr lang="en-AU" sz="2800" i="1" smtClean="0">
                        <a:latin typeface="Cambria Math" panose="02040503050406030204" pitchFamily="18" charset="0"/>
                      </a:rPr>
                      <m:t>𝑘</m:t>
                    </m:r>
                  </m:oMath>
                </a14:m>
                <a:r>
                  <a:rPr lang="en-US" sz="2800" dirty="0"/>
                  <a:t> is the dimension of the Gaussian</a:t>
                </a:r>
              </a:p>
              <a:p>
                <a:pPr lvl="1"/>
                <a14:m>
                  <m:oMath xmlns:m="http://schemas.openxmlformats.org/officeDocument/2006/math">
                    <m:r>
                      <a:rPr lang="en-AU" sz="2800" i="1" smtClean="0">
                        <a:latin typeface="Cambria Math" panose="02040503050406030204" pitchFamily="18" charset="0"/>
                      </a:rPr>
                      <m:t>𝑡𝑟</m:t>
                    </m:r>
                    <m:d>
                      <m:dPr>
                        <m:ctrlPr>
                          <a:rPr lang="en-AU" sz="2800" i="1">
                            <a:latin typeface="Cambria Math" panose="02040503050406030204" pitchFamily="18" charset="0"/>
                          </a:rPr>
                        </m:ctrlPr>
                      </m:dPr>
                      <m:e>
                        <m:sSub>
                          <m:sSubPr>
                            <m:ctrlPr>
                              <a:rPr lang="el-GR" sz="2800" i="1">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i="1">
                                <a:latin typeface="Cambria Math" panose="02040503050406030204" pitchFamily="18" charset="0"/>
                                <a:ea typeface="Cambria Math" panose="02040503050406030204" pitchFamily="18" charset="0"/>
                              </a:rPr>
                              <m:t>𝜙</m:t>
                            </m:r>
                          </m:sub>
                        </m:sSub>
                        <m:r>
                          <a:rPr lang="en-AU" sz="2800" b="0" i="1" smtClean="0">
                            <a:latin typeface="Cambria Math" panose="02040503050406030204" pitchFamily="18" charset="0"/>
                            <a:ea typeface="Cambria Math" panose="02040503050406030204" pitchFamily="18" charset="0"/>
                          </a:rPr>
                          <m:t>(</m:t>
                        </m:r>
                        <m:r>
                          <a:rPr lang="en-AU" sz="2800" b="0" i="1" smtClean="0">
                            <a:latin typeface="Cambria Math" panose="02040503050406030204" pitchFamily="18" charset="0"/>
                            <a:ea typeface="Cambria Math" panose="02040503050406030204" pitchFamily="18" charset="0"/>
                          </a:rPr>
                          <m:t>𝑥</m:t>
                        </m:r>
                        <m:r>
                          <a:rPr lang="en-AU" sz="2800" b="0" i="1" smtClean="0">
                            <a:latin typeface="Cambria Math" panose="02040503050406030204" pitchFamily="18" charset="0"/>
                            <a:ea typeface="Cambria Math" panose="02040503050406030204" pitchFamily="18" charset="0"/>
                          </a:rPr>
                          <m:t>)</m:t>
                        </m:r>
                      </m:e>
                    </m:d>
                  </m:oMath>
                </a14:m>
                <a:r>
                  <a:rPr lang="en-US" sz="2800" dirty="0"/>
                  <a:t> is the trace function, which is the sum of diagonal matrix of </a:t>
                </a:r>
                <a14:m>
                  <m:oMath xmlns:m="http://schemas.openxmlformats.org/officeDocument/2006/math">
                    <m:sSub>
                      <m:sSubPr>
                        <m:ctrlPr>
                          <a:rPr lang="el-GR" sz="2800" i="1">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i="1">
                            <a:latin typeface="Cambria Math" panose="02040503050406030204" pitchFamily="18" charset="0"/>
                            <a:ea typeface="Cambria Math" panose="02040503050406030204" pitchFamily="18" charset="0"/>
                          </a:rPr>
                          <m:t>𝜙</m:t>
                        </m:r>
                      </m:sub>
                    </m:sSub>
                    <m:r>
                      <a:rPr lang="en-AU" sz="2800" i="1">
                        <a:latin typeface="Cambria Math" panose="02040503050406030204" pitchFamily="18" charset="0"/>
                        <a:ea typeface="Cambria Math" panose="02040503050406030204" pitchFamily="18" charset="0"/>
                      </a:rPr>
                      <m:t>(</m:t>
                    </m:r>
                    <m:r>
                      <a:rPr lang="en-AU" sz="2800" i="1">
                        <a:latin typeface="Cambria Math" panose="02040503050406030204" pitchFamily="18" charset="0"/>
                        <a:ea typeface="Cambria Math" panose="02040503050406030204" pitchFamily="18" charset="0"/>
                      </a:rPr>
                      <m:t>𝑥</m:t>
                    </m:r>
                    <m:r>
                      <a:rPr lang="en-AU" sz="2800" i="1">
                        <a:latin typeface="Cambria Math" panose="02040503050406030204" pitchFamily="18" charset="0"/>
                        <a:ea typeface="Cambria Math" panose="02040503050406030204" pitchFamily="18" charset="0"/>
                      </a:rPr>
                      <m:t>)</m:t>
                    </m:r>
                  </m:oMath>
                </a14:m>
                <a:endParaRPr lang="en-US" sz="2800" dirty="0"/>
              </a:p>
              <a:p>
                <a:pPr lvl="1"/>
                <a:r>
                  <a:rPr lang="en-US" sz="2800" dirty="0"/>
                  <a:t>The determinant </a:t>
                </a:r>
                <a14:m>
                  <m:oMath xmlns:m="http://schemas.openxmlformats.org/officeDocument/2006/math">
                    <m:d>
                      <m:dPr>
                        <m:begChr m:val="|"/>
                        <m:endChr m:val="|"/>
                        <m:ctrlPr>
                          <a:rPr lang="en-AU" sz="2800" i="1" smtClean="0">
                            <a:latin typeface="Cambria Math" panose="02040503050406030204" pitchFamily="18" charset="0"/>
                            <a:ea typeface="Cambria Math" panose="02040503050406030204" pitchFamily="18" charset="0"/>
                          </a:rPr>
                        </m:ctrlPr>
                      </m:dPr>
                      <m:e>
                        <m:sSub>
                          <m:sSubPr>
                            <m:ctrlPr>
                              <a:rPr lang="el-GR" sz="2800" i="1">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i="1">
                                <a:latin typeface="Cambria Math" panose="02040503050406030204" pitchFamily="18" charset="0"/>
                                <a:ea typeface="Cambria Math" panose="02040503050406030204" pitchFamily="18" charset="0"/>
                              </a:rPr>
                              <m:t>𝜙</m:t>
                            </m:r>
                          </m:sub>
                        </m:sSub>
                        <m:r>
                          <a:rPr lang="en-AU" sz="2800" b="0" i="1" smtClean="0">
                            <a:latin typeface="Cambria Math" panose="02040503050406030204" pitchFamily="18" charset="0"/>
                            <a:ea typeface="Cambria Math" panose="02040503050406030204" pitchFamily="18" charset="0"/>
                          </a:rPr>
                          <m:t>(</m:t>
                        </m:r>
                        <m:r>
                          <a:rPr lang="en-AU" sz="2800" b="0" i="1" smtClean="0">
                            <a:latin typeface="Cambria Math" panose="02040503050406030204" pitchFamily="18" charset="0"/>
                            <a:ea typeface="Cambria Math" panose="02040503050406030204" pitchFamily="18" charset="0"/>
                          </a:rPr>
                          <m:t>𝑥</m:t>
                        </m:r>
                        <m:r>
                          <a:rPr lang="en-AU" sz="2800" b="0" i="1" smtClean="0">
                            <a:latin typeface="Cambria Math" panose="02040503050406030204" pitchFamily="18" charset="0"/>
                            <a:ea typeface="Cambria Math" panose="02040503050406030204" pitchFamily="18" charset="0"/>
                          </a:rPr>
                          <m:t>)</m:t>
                        </m:r>
                      </m:e>
                    </m:d>
                    <m:r>
                      <a:rPr lang="en-AU" sz="2800" b="0" i="1" smtClean="0">
                        <a:latin typeface="Cambria Math" panose="02040503050406030204" pitchFamily="18" charset="0"/>
                        <a:ea typeface="Cambria Math" panose="02040503050406030204" pitchFamily="18" charset="0"/>
                      </a:rPr>
                      <m:t> </m:t>
                    </m:r>
                  </m:oMath>
                </a14:m>
                <a:r>
                  <a:rPr lang="en-US" sz="2800" dirty="0"/>
                  <a:t>of a diagonal matrix is product of it’s diagonal</a:t>
                </a:r>
              </a:p>
              <a:p>
                <a:pPr lvl="1"/>
                <a:endParaRPr lang="en-US" sz="2800" dirty="0"/>
              </a:p>
            </p:txBody>
          </p:sp>
        </mc:Choice>
        <mc:Fallback>
          <p:sp>
            <p:nvSpPr>
              <p:cNvPr id="3" name="Content Placeholder 2">
                <a:extLst>
                  <a:ext uri="{FF2B5EF4-FFF2-40B4-BE49-F238E27FC236}">
                    <a16:creationId xmlns:a16="http://schemas.microsoft.com/office/drawing/2014/main" id="{B6D50327-3FC1-C207-397E-97A57D71C7C8}"/>
                  </a:ext>
                </a:extLst>
              </p:cNvPr>
              <p:cNvSpPr>
                <a:spLocks noGrp="1" noRot="1" noChangeAspect="1" noMove="1" noResize="1" noEditPoints="1" noAdjustHandles="1" noChangeArrowheads="1" noChangeShapeType="1" noTextEdit="1"/>
              </p:cNvSpPr>
              <p:nvPr>
                <p:ph sz="quarter" idx="12"/>
              </p:nvPr>
            </p:nvSpPr>
            <p:spPr>
              <a:blipFill>
                <a:blip r:embed="rId2"/>
                <a:stretch>
                  <a:fillRect l="-653"/>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6F312BB7-A763-1BD8-E4BA-55417E606720}"/>
              </a:ext>
            </a:extLst>
          </p:cNvPr>
          <p:cNvSpPr>
            <a:spLocks noGrp="1"/>
          </p:cNvSpPr>
          <p:nvPr>
            <p:ph type="title"/>
          </p:nvPr>
        </p:nvSpPr>
        <p:spPr/>
        <p:txBody>
          <a:bodyPr/>
          <a:lstStyle/>
          <a:p>
            <a:r>
              <a:rPr lang="en-US" dirty="0"/>
              <a:t>VAE loss function: </a:t>
            </a:r>
            <a:r>
              <a:rPr lang="en-US" dirty="0" err="1"/>
              <a:t>regularizer</a:t>
            </a:r>
            <a:r>
              <a:rPr lang="en-US" dirty="0"/>
              <a:t> term</a:t>
            </a:r>
          </a:p>
        </p:txBody>
      </p:sp>
      <p:sp>
        <p:nvSpPr>
          <p:cNvPr id="5" name="Slide Number Placeholder 4">
            <a:extLst>
              <a:ext uri="{FF2B5EF4-FFF2-40B4-BE49-F238E27FC236}">
                <a16:creationId xmlns:a16="http://schemas.microsoft.com/office/drawing/2014/main" id="{621D0178-A888-76FA-BD43-A4A079B3142D}"/>
              </a:ext>
            </a:extLst>
          </p:cNvPr>
          <p:cNvSpPr>
            <a:spLocks noGrp="1"/>
          </p:cNvSpPr>
          <p:nvPr>
            <p:ph type="sldNum" sz="quarter" idx="14"/>
          </p:nvPr>
        </p:nvSpPr>
        <p:spPr/>
        <p:txBody>
          <a:bodyPr/>
          <a:lstStyle/>
          <a:p>
            <a:fld id="{F5AEA0E0-5CC6-4BD0-905C-A0021E419432}" type="slidenum">
              <a:rPr lang="en-GB" smtClean="0"/>
              <a:pPr/>
              <a:t>47</a:t>
            </a:fld>
            <a:endParaRPr lang="en-GB" dirty="0"/>
          </a:p>
        </p:txBody>
      </p:sp>
    </p:spTree>
    <p:extLst>
      <p:ext uri="{BB962C8B-B14F-4D97-AF65-F5344CB8AC3E}">
        <p14:creationId xmlns:p14="http://schemas.microsoft.com/office/powerpoint/2010/main" val="383547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1141D3-895E-C459-C2D7-C11D9F59DF49}"/>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0B893EC-28D2-3A15-59CE-746D37534DC3}"/>
                  </a:ext>
                </a:extLst>
              </p:cNvPr>
              <p:cNvSpPr>
                <a:spLocks noGrp="1"/>
              </p:cNvSpPr>
              <p:nvPr>
                <p:ph sz="quarter" idx="12"/>
              </p:nvPr>
            </p:nvSpPr>
            <p:spPr/>
            <p:txBody>
              <a:bodyPr>
                <a:normAutofit/>
              </a:bodyPr>
              <a:lstStyle/>
              <a:p>
                <a:r>
                  <a:rPr lang="en-US" sz="2000" dirty="0"/>
                  <a:t>Hence, we have:</a:t>
                </a:r>
              </a:p>
              <a:p>
                <a:pPr marL="0" indent="0">
                  <a:buNone/>
                </a:pPr>
                <a14:m>
                  <m:oMathPara xmlns:m="http://schemas.openxmlformats.org/officeDocument/2006/math">
                    <m:oMathParaPr>
                      <m:jc m:val="centerGroup"/>
                    </m:oMathParaPr>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𝐷</m:t>
                          </m:r>
                        </m:e>
                        <m:sub>
                          <m:r>
                            <a:rPr lang="en-AU" sz="2000" b="1" i="1">
                              <a:latin typeface="Cambria Math" panose="02040503050406030204" pitchFamily="18" charset="0"/>
                              <a:ea typeface="Cambria Math" panose="02040503050406030204" pitchFamily="18" charset="0"/>
                            </a:rPr>
                            <m:t>𝑲𝑳</m:t>
                          </m:r>
                        </m:sub>
                      </m:sSub>
                      <m:d>
                        <m:dPr>
                          <m:begChr m:val="["/>
                          <m:endChr m:val="]"/>
                          <m:ctrlPr>
                            <a:rPr lang="en-AU" sz="2000" i="1">
                              <a:latin typeface="Cambria Math" panose="02040503050406030204" pitchFamily="18" charset="0"/>
                            </a:rPr>
                          </m:ctrlPr>
                        </m:dPr>
                        <m:e>
                          <m:sSub>
                            <m:sSubPr>
                              <m:ctrlPr>
                                <a:rPr lang="en-US" sz="2000" i="1">
                                  <a:latin typeface="Cambria Math" panose="02040503050406030204" pitchFamily="18" charset="0"/>
                                </a:rPr>
                              </m:ctrlPr>
                            </m:sSubPr>
                            <m:e>
                              <m:r>
                                <a:rPr lang="en-AU" sz="2000" i="1">
                                  <a:latin typeface="Cambria Math" panose="02040503050406030204" pitchFamily="18" charset="0"/>
                                </a:rPr>
                                <m:t>𝑞</m:t>
                              </m:r>
                            </m:e>
                            <m:sub>
                              <m:r>
                                <a:rPr lang="en-US" sz="2000" i="1">
                                  <a:latin typeface="Cambria Math" panose="02040503050406030204" pitchFamily="18" charset="0"/>
                                  <a:ea typeface="Cambria Math" panose="02040503050406030204" pitchFamily="18" charset="0"/>
                                </a:rPr>
                                <m:t>𝜙</m:t>
                              </m:r>
                            </m:sub>
                          </m:sSub>
                          <m:d>
                            <m:dPr>
                              <m:ctrlPr>
                                <a:rPr lang="en-US" sz="2000" i="1">
                                  <a:latin typeface="Cambria Math" panose="02040503050406030204" pitchFamily="18" charset="0"/>
                                  <a:ea typeface="Cambria Math" panose="02040503050406030204" pitchFamily="18" charset="0"/>
                                </a:rPr>
                              </m:ctrlPr>
                            </m:dPr>
                            <m:e>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𝜙</m:t>
                                  </m:r>
                                </m:sub>
                              </m:sSub>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l-GR"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Σ</m:t>
                                  </m:r>
                                </m:e>
                                <m:sub>
                                  <m:r>
                                    <a:rPr lang="en-US" sz="2000" i="1">
                                      <a:latin typeface="Cambria Math" panose="02040503050406030204" pitchFamily="18" charset="0"/>
                                      <a:ea typeface="Cambria Math" panose="02040503050406030204" pitchFamily="18" charset="0"/>
                                    </a:rPr>
                                    <m:t>𝜙</m:t>
                                  </m:r>
                                </m:sub>
                              </m:sSub>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e>
                          </m:d>
                          <m:r>
                            <a:rPr lang="en-US"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𝒩</m:t>
                          </m:r>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0</m:t>
                              </m:r>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rPr>
                                <m:t>1</m:t>
                              </m:r>
                            </m:e>
                          </m:d>
                        </m:e>
                      </m:d>
                      <m:r>
                        <m:rPr>
                          <m:aln/>
                        </m:rPr>
                        <a:rPr lang="en-AU" sz="2000" b="0" i="1" smtClean="0">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m:t>
                          </m:r>
                        </m:num>
                        <m:den>
                          <m:r>
                            <a:rPr lang="en-AU" sz="2000" i="1">
                              <a:latin typeface="Cambria Math" panose="02040503050406030204" pitchFamily="18" charset="0"/>
                            </a:rPr>
                            <m:t>2</m:t>
                          </m:r>
                        </m:den>
                      </m:f>
                      <m:d>
                        <m:dPr>
                          <m:begChr m:val="["/>
                          <m:endChr m:val="]"/>
                          <m:ctrlPr>
                            <a:rPr lang="en-AU" sz="2000" i="1">
                              <a:latin typeface="Cambria Math" panose="02040503050406030204" pitchFamily="18" charset="0"/>
                            </a:rPr>
                          </m:ctrlPr>
                        </m:dPr>
                        <m:e>
                          <m:r>
                            <a:rPr lang="en-AU" sz="2000" i="1">
                              <a:latin typeface="Cambria Math" panose="02040503050406030204" pitchFamily="18" charset="0"/>
                            </a:rPr>
                            <m:t>−</m:t>
                          </m:r>
                          <m:r>
                            <m:rPr>
                              <m:nor/>
                            </m:rPr>
                            <a:rPr lang="en-AU" sz="2000">
                              <a:latin typeface="Cambria Math" panose="02040503050406030204" pitchFamily="18" charset="0"/>
                            </a:rPr>
                            <m:t>log</m:t>
                          </m:r>
                          <m:d>
                            <m:dPr>
                              <m:ctrlPr>
                                <a:rPr lang="en-AU" sz="2000" i="1">
                                  <a:latin typeface="Cambria Math" panose="02040503050406030204" pitchFamily="18" charset="0"/>
                                </a:rPr>
                              </m:ctrlPr>
                            </m:dPr>
                            <m:e>
                              <m:d>
                                <m:dPr>
                                  <m:begChr m:val="|"/>
                                  <m:endChr m:val="|"/>
                                  <m:ctrlPr>
                                    <a:rPr lang="en-AU" sz="2000" i="1">
                                      <a:latin typeface="Cambria Math" panose="02040503050406030204" pitchFamily="18" charset="0"/>
                                      <a:ea typeface="Cambria Math" panose="02040503050406030204" pitchFamily="18" charset="0"/>
                                    </a:rPr>
                                  </m:ctrlPr>
                                </m:dPr>
                                <m:e>
                                  <m:sSub>
                                    <m:sSubPr>
                                      <m:ctrlPr>
                                        <a:rPr lang="el-GR"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Σ</m:t>
                                      </m:r>
                                    </m:e>
                                    <m:sub>
                                      <m:r>
                                        <a:rPr lang="en-US" sz="2000" i="1">
                                          <a:latin typeface="Cambria Math" panose="02040503050406030204" pitchFamily="18" charset="0"/>
                                          <a:ea typeface="Cambria Math" panose="02040503050406030204" pitchFamily="18" charset="0"/>
                                        </a:rPr>
                                        <m:t>𝜙</m:t>
                                      </m:r>
                                    </m:sub>
                                  </m:sSub>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e>
                              </m:d>
                            </m:e>
                          </m:d>
                          <m:r>
                            <a:rPr lang="en-AU" sz="2000" i="1">
                              <a:latin typeface="Cambria Math" panose="02040503050406030204" pitchFamily="18" charset="0"/>
                            </a:rPr>
                            <m:t>−</m:t>
                          </m:r>
                          <m:r>
                            <a:rPr lang="en-AU" sz="2000" i="1">
                              <a:latin typeface="Cambria Math" panose="02040503050406030204" pitchFamily="18" charset="0"/>
                            </a:rPr>
                            <m:t>𝑘</m:t>
                          </m:r>
                          <m:r>
                            <a:rPr lang="en-AU" sz="2000" i="1">
                              <a:latin typeface="Cambria Math" panose="02040503050406030204" pitchFamily="18" charset="0"/>
                            </a:rPr>
                            <m:t>+</m:t>
                          </m:r>
                          <m:r>
                            <a:rPr lang="en-AU" sz="2000" i="1">
                              <a:latin typeface="Cambria Math" panose="02040503050406030204" pitchFamily="18" charset="0"/>
                            </a:rPr>
                            <m:t>𝑡𝑟</m:t>
                          </m:r>
                          <m:d>
                            <m:dPr>
                              <m:ctrlPr>
                                <a:rPr lang="en-AU" sz="2000" i="1">
                                  <a:latin typeface="Cambria Math" panose="02040503050406030204" pitchFamily="18" charset="0"/>
                                </a:rPr>
                              </m:ctrlPr>
                            </m:dPr>
                            <m:e>
                              <m:sSub>
                                <m:sSubPr>
                                  <m:ctrlPr>
                                    <a:rPr lang="el-GR"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Σ</m:t>
                                  </m:r>
                                </m:e>
                                <m:sub>
                                  <m:r>
                                    <a:rPr lang="en-US" sz="2000" i="1">
                                      <a:latin typeface="Cambria Math" panose="02040503050406030204" pitchFamily="18" charset="0"/>
                                      <a:ea typeface="Cambria Math" panose="02040503050406030204" pitchFamily="18" charset="0"/>
                                    </a:rPr>
                                    <m:t>𝜙</m:t>
                                  </m:r>
                                </m:sub>
                              </m:sSub>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e>
                          </m:d>
                          <m:r>
                            <a:rPr lang="en-AU" sz="2000" i="1">
                              <a:latin typeface="Cambria Math" panose="02040503050406030204" pitchFamily="18" charset="0"/>
                            </a:rPr>
                            <m:t>+</m:t>
                          </m:r>
                          <m:sSup>
                            <m:sSupPr>
                              <m:ctrlPr>
                                <a:rPr lang="en-AU" sz="2000" i="1">
                                  <a:latin typeface="Cambria Math" panose="02040503050406030204" pitchFamily="18" charset="0"/>
                                </a:rPr>
                              </m:ctrlPr>
                            </m:sSupPr>
                            <m:e>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𝜙</m:t>
                                  </m:r>
                                </m:sub>
                              </m:sSub>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e>
                            <m:sup>
                              <m:r>
                                <a:rPr lang="en-AU" sz="2000" i="1">
                                  <a:latin typeface="Cambria Math" panose="02040503050406030204" pitchFamily="18" charset="0"/>
                                </a:rPr>
                                <m:t>𝑇</m:t>
                              </m:r>
                            </m:sup>
                          </m:sSup>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𝜙</m:t>
                              </m:r>
                            </m:sub>
                          </m:sSub>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e>
                      </m:d>
                    </m:oMath>
                  </m:oMathPara>
                </a14:m>
                <a:br>
                  <a:rPr lang="en-AU" sz="2000" i="1" dirty="0">
                    <a:latin typeface="Cambria Math" panose="02040503050406030204" pitchFamily="18" charset="0"/>
                    <a:ea typeface="Cambria Math" panose="02040503050406030204" pitchFamily="18" charset="0"/>
                  </a:rPr>
                </a:br>
                <a:br>
                  <a:rPr lang="en-AU" sz="2000" i="1" dirty="0">
                    <a:latin typeface="Cambria Math" panose="02040503050406030204" pitchFamily="18" charset="0"/>
                    <a:ea typeface="Cambria Math" panose="02040503050406030204" pitchFamily="18" charset="0"/>
                  </a:rPr>
                </a:br>
                <a:br>
                  <a:rPr lang="en-AU" sz="2000" i="1" dirty="0">
                    <a:latin typeface="Cambria Math" panose="02040503050406030204" pitchFamily="18" charset="0"/>
                    <a:ea typeface="Cambria Math" panose="02040503050406030204" pitchFamily="18" charset="0"/>
                  </a:rPr>
                </a:br>
                <a:endParaRPr lang="en-US" sz="2000" dirty="0"/>
              </a:p>
              <a:p>
                <a:pPr marL="0" indent="0">
                  <a:buNone/>
                </a:pPr>
                <a:endParaRPr lang="en-US" sz="2000" dirty="0"/>
              </a:p>
            </p:txBody>
          </p:sp>
        </mc:Choice>
        <mc:Fallback>
          <p:sp>
            <p:nvSpPr>
              <p:cNvPr id="3" name="Content Placeholder 2">
                <a:extLst>
                  <a:ext uri="{FF2B5EF4-FFF2-40B4-BE49-F238E27FC236}">
                    <a16:creationId xmlns:a16="http://schemas.microsoft.com/office/drawing/2014/main" id="{A0B893EC-28D2-3A15-59CE-746D37534DC3}"/>
                  </a:ext>
                </a:extLst>
              </p:cNvPr>
              <p:cNvSpPr>
                <a:spLocks noGrp="1" noRot="1" noChangeAspect="1" noMove="1" noResize="1" noEditPoints="1" noAdjustHandles="1" noChangeArrowheads="1" noChangeShapeType="1" noTextEdit="1"/>
              </p:cNvSpPr>
              <p:nvPr>
                <p:ph sz="quarter" idx="12"/>
              </p:nvPr>
            </p:nvSpPr>
            <p:spPr>
              <a:blipFill>
                <a:blip r:embed="rId2"/>
                <a:stretch>
                  <a:fillRect l="-544"/>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E0336F99-35EE-D0BE-3F17-5D6FEECB9BC7}"/>
              </a:ext>
            </a:extLst>
          </p:cNvPr>
          <p:cNvSpPr>
            <a:spLocks noGrp="1"/>
          </p:cNvSpPr>
          <p:nvPr>
            <p:ph type="title"/>
          </p:nvPr>
        </p:nvSpPr>
        <p:spPr/>
        <p:txBody>
          <a:bodyPr/>
          <a:lstStyle/>
          <a:p>
            <a:r>
              <a:rPr lang="en-US" dirty="0"/>
              <a:t>VAE loss function: </a:t>
            </a:r>
            <a:r>
              <a:rPr lang="en-US" dirty="0" err="1"/>
              <a:t>regularizer</a:t>
            </a:r>
            <a:r>
              <a:rPr lang="en-US" dirty="0"/>
              <a:t> term</a:t>
            </a:r>
          </a:p>
        </p:txBody>
      </p:sp>
      <p:sp>
        <p:nvSpPr>
          <p:cNvPr id="5" name="Slide Number Placeholder 4">
            <a:extLst>
              <a:ext uri="{FF2B5EF4-FFF2-40B4-BE49-F238E27FC236}">
                <a16:creationId xmlns:a16="http://schemas.microsoft.com/office/drawing/2014/main" id="{DE05D58A-1489-9F9A-CBA1-04633F6DEC0F}"/>
              </a:ext>
            </a:extLst>
          </p:cNvPr>
          <p:cNvSpPr>
            <a:spLocks noGrp="1"/>
          </p:cNvSpPr>
          <p:nvPr>
            <p:ph type="sldNum" sz="quarter" idx="14"/>
          </p:nvPr>
        </p:nvSpPr>
        <p:spPr/>
        <p:txBody>
          <a:bodyPr/>
          <a:lstStyle/>
          <a:p>
            <a:fld id="{F5AEA0E0-5CC6-4BD0-905C-A0021E419432}" type="slidenum">
              <a:rPr lang="en-GB" smtClean="0"/>
              <a:pPr/>
              <a:t>48</a:t>
            </a:fld>
            <a:endParaRPr lang="en-GB"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E914534F-B8D2-BA39-9400-ED168F2CFDCD}"/>
                  </a:ext>
                </a:extLst>
              </p:cNvPr>
              <p:cNvSpPr txBox="1"/>
              <p:nvPr/>
            </p:nvSpPr>
            <p:spPr>
              <a:xfrm>
                <a:off x="4752203" y="3138089"/>
                <a:ext cx="6098058" cy="8300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aln/>
                        </m:rPr>
                        <a:rPr lang="en-AU" sz="180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d>
                        <m:dPr>
                          <m:begChr m:val="["/>
                          <m:endChr m:val="]"/>
                          <m:ctrlPr>
                            <a:rPr lang="en-AU" sz="1800" i="1">
                              <a:latin typeface="Cambria Math" panose="02040503050406030204" pitchFamily="18" charset="0"/>
                            </a:rPr>
                          </m:ctrlPr>
                        </m:dPr>
                        <m:e>
                          <m:r>
                            <a:rPr lang="en-AU" sz="1800" i="1">
                              <a:latin typeface="Cambria Math" panose="02040503050406030204" pitchFamily="18" charset="0"/>
                            </a:rPr>
                            <m:t>−</m:t>
                          </m:r>
                          <m:r>
                            <m:rPr>
                              <m:nor/>
                            </m:rPr>
                            <a:rPr lang="en-AU" sz="1800">
                              <a:latin typeface="Cambria Math" panose="02040503050406030204" pitchFamily="18" charset="0"/>
                            </a:rPr>
                            <m:t>log</m:t>
                          </m:r>
                          <m:d>
                            <m:dPr>
                              <m:ctrlPr>
                                <a:rPr lang="en-AU" sz="1800" i="1">
                                  <a:latin typeface="Cambria Math" panose="02040503050406030204" pitchFamily="18" charset="0"/>
                                </a:rPr>
                              </m:ctrlPr>
                            </m:dPr>
                            <m:e>
                              <m:nary>
                                <m:naryPr>
                                  <m:chr m:val="∏"/>
                                  <m:supHide m:val="on"/>
                                  <m:ctrlPr>
                                    <a:rPr lang="en-AU" sz="1800" i="1">
                                      <a:latin typeface="Cambria Math" panose="02040503050406030204" pitchFamily="18" charset="0"/>
                                    </a:rPr>
                                  </m:ctrlPr>
                                </m:naryPr>
                                <m:sub>
                                  <m:r>
                                    <m:rPr>
                                      <m:brk m:alnAt="7"/>
                                    </m:rPr>
                                    <a:rPr lang="en-AU" sz="1800" i="1">
                                      <a:latin typeface="Cambria Math" panose="02040503050406030204" pitchFamily="18" charset="0"/>
                                    </a:rPr>
                                    <m:t>𝑘</m:t>
                                  </m:r>
                                </m:sub>
                                <m:sup/>
                                <m:e>
                                  <m:sSub>
                                    <m:sSubPr>
                                      <m:ctrlPr>
                                        <a:rPr lang="el-GR" sz="1800" i="1">
                                          <a:latin typeface="Cambria Math" panose="02040503050406030204" pitchFamily="18" charset="0"/>
                                          <a:ea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Σ</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e>
                              </m:nary>
                            </m:e>
                          </m:d>
                          <m:r>
                            <a:rPr lang="en-AU" sz="1800" i="1">
                              <a:latin typeface="Cambria Math" panose="02040503050406030204" pitchFamily="18" charset="0"/>
                            </a:rPr>
                            <m:t>−</m:t>
                          </m:r>
                          <m:nary>
                            <m:naryPr>
                              <m:chr m:val="∑"/>
                              <m:supHide m:val="on"/>
                              <m:ctrlPr>
                                <a:rPr lang="en-AU" sz="1800" i="1">
                                  <a:latin typeface="Cambria Math" panose="02040503050406030204" pitchFamily="18" charset="0"/>
                                </a:rPr>
                              </m:ctrlPr>
                            </m:naryPr>
                            <m:sub>
                              <m:r>
                                <m:rPr>
                                  <m:brk m:alnAt="7"/>
                                </m:rPr>
                                <a:rPr lang="en-AU" sz="1800" i="1">
                                  <a:latin typeface="Cambria Math" panose="02040503050406030204" pitchFamily="18" charset="0"/>
                                </a:rPr>
                                <m:t>𝑘</m:t>
                              </m:r>
                            </m:sub>
                            <m:sup/>
                            <m:e>
                              <m:r>
                                <a:rPr lang="en-AU" sz="1800" i="1">
                                  <a:latin typeface="Cambria Math" panose="02040503050406030204" pitchFamily="18" charset="0"/>
                                </a:rPr>
                                <m:t>1</m:t>
                              </m:r>
                            </m:e>
                          </m:nary>
                          <m:r>
                            <a:rPr lang="en-AU" sz="1800" i="1">
                              <a:latin typeface="Cambria Math" panose="02040503050406030204" pitchFamily="18" charset="0"/>
                            </a:rPr>
                            <m:t>+</m:t>
                          </m:r>
                          <m:nary>
                            <m:naryPr>
                              <m:chr m:val="∑"/>
                              <m:supHide m:val="on"/>
                              <m:ctrlPr>
                                <a:rPr lang="en-AU" sz="1800" i="1">
                                  <a:latin typeface="Cambria Math" panose="02040503050406030204" pitchFamily="18" charset="0"/>
                                </a:rPr>
                              </m:ctrlPr>
                            </m:naryPr>
                            <m:sub>
                              <m:r>
                                <m:rPr>
                                  <m:brk m:alnAt="7"/>
                                </m:rPr>
                                <a:rPr lang="en-AU" sz="1800" i="1">
                                  <a:latin typeface="Cambria Math" panose="02040503050406030204" pitchFamily="18" charset="0"/>
                                </a:rPr>
                                <m:t>𝑘</m:t>
                              </m:r>
                            </m:sub>
                            <m:sup/>
                            <m:e>
                              <m:sSub>
                                <m:sSubPr>
                                  <m:ctrlPr>
                                    <a:rPr lang="el-GR" sz="1800" i="1">
                                      <a:latin typeface="Cambria Math" panose="02040503050406030204" pitchFamily="18" charset="0"/>
                                      <a:ea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Σ</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e>
                          </m:nary>
                          <m:r>
                            <a:rPr lang="en-AU" sz="1800" i="1">
                              <a:latin typeface="Cambria Math" panose="02040503050406030204" pitchFamily="18" charset="0"/>
                            </a:rPr>
                            <m:t>+</m:t>
                          </m:r>
                          <m:nary>
                            <m:naryPr>
                              <m:chr m:val="∑"/>
                              <m:supHide m:val="on"/>
                              <m:ctrlPr>
                                <a:rPr lang="en-AU" sz="1800" i="1">
                                  <a:latin typeface="Cambria Math" panose="02040503050406030204" pitchFamily="18" charset="0"/>
                                </a:rPr>
                              </m:ctrlPr>
                            </m:naryPr>
                            <m:sub>
                              <m:r>
                                <m:rPr>
                                  <m:brk m:alnAt="7"/>
                                </m:rPr>
                                <a:rPr lang="en-AU" sz="1800" i="1">
                                  <a:latin typeface="Cambria Math" panose="02040503050406030204" pitchFamily="18" charset="0"/>
                                </a:rPr>
                                <m:t>𝑘</m:t>
                              </m:r>
                            </m:sub>
                            <m:sup/>
                            <m:e>
                              <m:sSup>
                                <m:sSupPr>
                                  <m:ctrlPr>
                                    <a:rPr lang="en-AU" sz="1800" i="1">
                                      <a:latin typeface="Cambria Math" panose="02040503050406030204" pitchFamily="18" charset="0"/>
                                    </a:rPr>
                                  </m:ctrlPr>
                                </m:sSupPr>
                                <m:e>
                                  <m:sSub>
                                    <m:sSubPr>
                                      <m:ctrlPr>
                                        <a:rPr lang="en-AU" sz="1800" i="1">
                                          <a:latin typeface="Cambria Math" panose="02040503050406030204" pitchFamily="18" charset="0"/>
                                          <a:ea typeface="Cambria Math" panose="02040503050406030204" pitchFamily="18" charset="0"/>
                                        </a:rPr>
                                      </m:ctrlPr>
                                    </m:sSubPr>
                                    <m:e>
                                      <m:r>
                                        <a:rPr lang="el-GR"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e>
                                <m:sup>
                                  <m:r>
                                    <a:rPr lang="en-AU" sz="1800" i="1">
                                      <a:latin typeface="Cambria Math" panose="02040503050406030204" pitchFamily="18" charset="0"/>
                                      <a:ea typeface="Cambria Math" panose="02040503050406030204" pitchFamily="18" charset="0"/>
                                    </a:rPr>
                                    <m:t>2</m:t>
                                  </m:r>
                                </m:sup>
                              </m:sSup>
                            </m:e>
                          </m:nary>
                        </m:e>
                      </m:d>
                    </m:oMath>
                  </m:oMathPara>
                </a14:m>
                <a:endParaRPr lang="en-US" dirty="0"/>
              </a:p>
            </p:txBody>
          </p:sp>
        </mc:Choice>
        <mc:Fallback>
          <p:sp>
            <p:nvSpPr>
              <p:cNvPr id="10" name="TextBox 9">
                <a:extLst>
                  <a:ext uri="{FF2B5EF4-FFF2-40B4-BE49-F238E27FC236}">
                    <a16:creationId xmlns:a16="http://schemas.microsoft.com/office/drawing/2014/main" id="{E914534F-B8D2-BA39-9400-ED168F2CFDCD}"/>
                  </a:ext>
                </a:extLst>
              </p:cNvPr>
              <p:cNvSpPr txBox="1">
                <a:spLocks noRot="1" noChangeAspect="1" noMove="1" noResize="1" noEditPoints="1" noAdjustHandles="1" noChangeArrowheads="1" noChangeShapeType="1" noTextEdit="1"/>
              </p:cNvSpPr>
              <p:nvPr/>
            </p:nvSpPr>
            <p:spPr>
              <a:xfrm>
                <a:off x="4752203" y="3138089"/>
                <a:ext cx="6098058" cy="830035"/>
              </a:xfrm>
              <a:prstGeom prst="rect">
                <a:avLst/>
              </a:prstGeom>
              <a:blipFill>
                <a:blip r:embed="rId3"/>
                <a:stretch>
                  <a:fillRect t="-106061" b="-1575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6D4CEB9-1E3C-3F32-EB84-6915A34E43C4}"/>
                  </a:ext>
                </a:extLst>
              </p:cNvPr>
              <p:cNvSpPr txBox="1"/>
              <p:nvPr/>
            </p:nvSpPr>
            <p:spPr>
              <a:xfrm>
                <a:off x="4694131" y="4269975"/>
                <a:ext cx="6098058" cy="8300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aln/>
                        </m:rPr>
                        <a:rPr lang="en-AU" sz="180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d>
                        <m:dPr>
                          <m:begChr m:val="["/>
                          <m:endChr m:val="]"/>
                          <m:ctrlPr>
                            <a:rPr lang="en-AU" sz="1800" i="1">
                              <a:latin typeface="Cambria Math" panose="02040503050406030204" pitchFamily="18" charset="0"/>
                            </a:rPr>
                          </m:ctrlPr>
                        </m:dPr>
                        <m:e>
                          <m:r>
                            <a:rPr lang="en-AU" sz="1800" i="1">
                              <a:latin typeface="Cambria Math" panose="02040503050406030204" pitchFamily="18" charset="0"/>
                            </a:rPr>
                            <m:t>−</m:t>
                          </m:r>
                          <m:nary>
                            <m:naryPr>
                              <m:chr m:val="∑"/>
                              <m:supHide m:val="on"/>
                              <m:ctrlPr>
                                <a:rPr lang="en-AU" sz="1800" i="1">
                                  <a:latin typeface="Cambria Math" panose="02040503050406030204" pitchFamily="18" charset="0"/>
                                </a:rPr>
                              </m:ctrlPr>
                            </m:naryPr>
                            <m:sub>
                              <m:r>
                                <m:rPr>
                                  <m:brk m:alnAt="7"/>
                                </m:rPr>
                                <a:rPr lang="en-AU" sz="1800" i="1">
                                  <a:latin typeface="Cambria Math" panose="02040503050406030204" pitchFamily="18" charset="0"/>
                                </a:rPr>
                                <m:t>𝑘</m:t>
                              </m:r>
                            </m:sub>
                            <m:sup/>
                            <m:e>
                              <m:r>
                                <m:rPr>
                                  <m:nor/>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l-GR" sz="1800" i="1">
                                          <a:latin typeface="Cambria Math" panose="02040503050406030204" pitchFamily="18" charset="0"/>
                                          <a:ea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Σ</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e>
                              </m:d>
                            </m:e>
                          </m:nary>
                          <m:r>
                            <a:rPr lang="en-AU" sz="1800" i="1">
                              <a:latin typeface="Cambria Math" panose="02040503050406030204" pitchFamily="18" charset="0"/>
                            </a:rPr>
                            <m:t>−</m:t>
                          </m:r>
                          <m:nary>
                            <m:naryPr>
                              <m:chr m:val="∑"/>
                              <m:supHide m:val="on"/>
                              <m:ctrlPr>
                                <a:rPr lang="en-AU" sz="1800" i="1">
                                  <a:latin typeface="Cambria Math" panose="02040503050406030204" pitchFamily="18" charset="0"/>
                                </a:rPr>
                              </m:ctrlPr>
                            </m:naryPr>
                            <m:sub>
                              <m:r>
                                <m:rPr>
                                  <m:brk m:alnAt="7"/>
                                </m:rPr>
                                <a:rPr lang="en-AU" sz="1800" i="1">
                                  <a:latin typeface="Cambria Math" panose="02040503050406030204" pitchFamily="18" charset="0"/>
                                </a:rPr>
                                <m:t>𝑘</m:t>
                              </m:r>
                            </m:sub>
                            <m:sup/>
                            <m:e>
                              <m:r>
                                <a:rPr lang="en-AU" sz="1800" i="1">
                                  <a:latin typeface="Cambria Math" panose="02040503050406030204" pitchFamily="18" charset="0"/>
                                </a:rPr>
                                <m:t>1</m:t>
                              </m:r>
                            </m:e>
                          </m:nary>
                          <m:r>
                            <a:rPr lang="en-AU" sz="1800" i="1">
                              <a:latin typeface="Cambria Math" panose="02040503050406030204" pitchFamily="18" charset="0"/>
                            </a:rPr>
                            <m:t>+</m:t>
                          </m:r>
                          <m:nary>
                            <m:naryPr>
                              <m:chr m:val="∑"/>
                              <m:supHide m:val="on"/>
                              <m:ctrlPr>
                                <a:rPr lang="en-AU" sz="1800" i="1">
                                  <a:latin typeface="Cambria Math" panose="02040503050406030204" pitchFamily="18" charset="0"/>
                                </a:rPr>
                              </m:ctrlPr>
                            </m:naryPr>
                            <m:sub>
                              <m:r>
                                <m:rPr>
                                  <m:brk m:alnAt="7"/>
                                </m:rPr>
                                <a:rPr lang="en-AU" sz="1800" i="1">
                                  <a:latin typeface="Cambria Math" panose="02040503050406030204" pitchFamily="18" charset="0"/>
                                </a:rPr>
                                <m:t>𝑘</m:t>
                              </m:r>
                            </m:sub>
                            <m:sup/>
                            <m:e>
                              <m:sSub>
                                <m:sSubPr>
                                  <m:ctrlPr>
                                    <a:rPr lang="el-GR" sz="1800" i="1">
                                      <a:latin typeface="Cambria Math" panose="02040503050406030204" pitchFamily="18" charset="0"/>
                                      <a:ea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Σ</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e>
                          </m:nary>
                          <m:r>
                            <a:rPr lang="en-AU" sz="1800" i="1">
                              <a:latin typeface="Cambria Math" panose="02040503050406030204" pitchFamily="18" charset="0"/>
                            </a:rPr>
                            <m:t>+</m:t>
                          </m:r>
                          <m:nary>
                            <m:naryPr>
                              <m:chr m:val="∑"/>
                              <m:supHide m:val="on"/>
                              <m:ctrlPr>
                                <a:rPr lang="en-AU" sz="1800" i="1">
                                  <a:latin typeface="Cambria Math" panose="02040503050406030204" pitchFamily="18" charset="0"/>
                                </a:rPr>
                              </m:ctrlPr>
                            </m:naryPr>
                            <m:sub>
                              <m:r>
                                <m:rPr>
                                  <m:brk m:alnAt="7"/>
                                </m:rPr>
                                <a:rPr lang="en-AU" sz="1800" i="1">
                                  <a:latin typeface="Cambria Math" panose="02040503050406030204" pitchFamily="18" charset="0"/>
                                </a:rPr>
                                <m:t>𝑘</m:t>
                              </m:r>
                            </m:sub>
                            <m:sup/>
                            <m:e>
                              <m:sSup>
                                <m:sSupPr>
                                  <m:ctrlPr>
                                    <a:rPr lang="en-AU" sz="1800" i="1">
                                      <a:latin typeface="Cambria Math" panose="02040503050406030204" pitchFamily="18" charset="0"/>
                                    </a:rPr>
                                  </m:ctrlPr>
                                </m:sSupPr>
                                <m:e>
                                  <m:sSub>
                                    <m:sSubPr>
                                      <m:ctrlPr>
                                        <a:rPr lang="en-AU" sz="1800" i="1">
                                          <a:latin typeface="Cambria Math" panose="02040503050406030204" pitchFamily="18" charset="0"/>
                                          <a:ea typeface="Cambria Math" panose="02040503050406030204" pitchFamily="18" charset="0"/>
                                        </a:rPr>
                                      </m:ctrlPr>
                                    </m:sSubPr>
                                    <m:e>
                                      <m:r>
                                        <a:rPr lang="el-GR"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e>
                                <m:sup>
                                  <m:r>
                                    <a:rPr lang="en-AU" sz="1800" i="1">
                                      <a:latin typeface="Cambria Math" panose="02040503050406030204" pitchFamily="18" charset="0"/>
                                      <a:ea typeface="Cambria Math" panose="02040503050406030204" pitchFamily="18" charset="0"/>
                                    </a:rPr>
                                    <m:t>2</m:t>
                                  </m:r>
                                </m:sup>
                              </m:sSup>
                            </m:e>
                          </m:nary>
                        </m:e>
                      </m:d>
                    </m:oMath>
                  </m:oMathPara>
                </a14:m>
                <a:endParaRPr lang="en-US" dirty="0"/>
              </a:p>
            </p:txBody>
          </p:sp>
        </mc:Choice>
        <mc:Fallback>
          <p:sp>
            <p:nvSpPr>
              <p:cNvPr id="12" name="TextBox 11">
                <a:extLst>
                  <a:ext uri="{FF2B5EF4-FFF2-40B4-BE49-F238E27FC236}">
                    <a16:creationId xmlns:a16="http://schemas.microsoft.com/office/drawing/2014/main" id="{C6D4CEB9-1E3C-3F32-EB84-6915A34E43C4}"/>
                  </a:ext>
                </a:extLst>
              </p:cNvPr>
              <p:cNvSpPr txBox="1">
                <a:spLocks noRot="1" noChangeAspect="1" noMove="1" noResize="1" noEditPoints="1" noAdjustHandles="1" noChangeArrowheads="1" noChangeShapeType="1" noTextEdit="1"/>
              </p:cNvSpPr>
              <p:nvPr/>
            </p:nvSpPr>
            <p:spPr>
              <a:xfrm>
                <a:off x="4694131" y="4269975"/>
                <a:ext cx="6098058" cy="830035"/>
              </a:xfrm>
              <a:prstGeom prst="rect">
                <a:avLst/>
              </a:prstGeom>
              <a:blipFill>
                <a:blip r:embed="rId4"/>
                <a:stretch>
                  <a:fillRect t="-106061" b="-1560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7071CD2-21D2-42CC-CF66-D4300DAA02A8}"/>
                  </a:ext>
                </a:extLst>
              </p:cNvPr>
              <p:cNvSpPr txBox="1"/>
              <p:nvPr/>
            </p:nvSpPr>
            <p:spPr>
              <a:xfrm>
                <a:off x="4744991" y="5399357"/>
                <a:ext cx="4958147" cy="7645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aln/>
                        </m:rPr>
                        <a:rPr lang="en-AU" sz="180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nary>
                        <m:naryPr>
                          <m:chr m:val="∑"/>
                          <m:supHide m:val="on"/>
                          <m:ctrlPr>
                            <a:rPr lang="en-AU" sz="1800" i="1">
                              <a:latin typeface="Cambria Math" panose="02040503050406030204" pitchFamily="18" charset="0"/>
                            </a:rPr>
                          </m:ctrlPr>
                        </m:naryPr>
                        <m:sub>
                          <m:r>
                            <m:rPr>
                              <m:brk m:alnAt="7"/>
                            </m:rPr>
                            <a:rPr lang="en-AU" sz="1800" i="1">
                              <a:latin typeface="Cambria Math" panose="02040503050406030204" pitchFamily="18" charset="0"/>
                            </a:rPr>
                            <m:t>𝑘</m:t>
                          </m:r>
                        </m:sub>
                        <m:sup/>
                        <m:e>
                          <m:d>
                            <m:dPr>
                              <m:begChr m:val="["/>
                              <m:endChr m:val="]"/>
                              <m:ctrlPr>
                                <a:rPr lang="en-AU" sz="1800" i="1">
                                  <a:latin typeface="Cambria Math" panose="02040503050406030204" pitchFamily="18" charset="0"/>
                                </a:rPr>
                              </m:ctrlPr>
                            </m:dPr>
                            <m:e>
                              <m:r>
                                <a:rPr lang="en-AU" sz="1800" i="1">
                                  <a:latin typeface="Cambria Math" panose="02040503050406030204" pitchFamily="18" charset="0"/>
                                </a:rPr>
                                <m:t>−</m:t>
                              </m:r>
                              <m:r>
                                <m:rPr>
                                  <m:nor/>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l-GR" sz="1800" i="1">
                                          <a:latin typeface="Cambria Math" panose="02040503050406030204" pitchFamily="18" charset="0"/>
                                          <a:ea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Σ</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e>
                              </m:d>
                              <m:r>
                                <a:rPr lang="en-AU" sz="1800" i="1">
                                  <a:latin typeface="Cambria Math" panose="02040503050406030204" pitchFamily="18" charset="0"/>
                                </a:rPr>
                                <m:t>−</m:t>
                              </m:r>
                              <m:r>
                                <a:rPr lang="en-AU" sz="1800" b="0" i="1" smtClean="0">
                                  <a:latin typeface="Cambria Math" panose="02040503050406030204" pitchFamily="18" charset="0"/>
                                </a:rPr>
                                <m:t>1</m:t>
                              </m:r>
                              <m:r>
                                <a:rPr lang="en-AU" sz="1800" i="1">
                                  <a:latin typeface="Cambria Math" panose="02040503050406030204" pitchFamily="18" charset="0"/>
                                </a:rPr>
                                <m:t>+</m:t>
                              </m:r>
                              <m:sSub>
                                <m:sSubPr>
                                  <m:ctrlPr>
                                    <a:rPr lang="el-GR" sz="1800" i="1">
                                      <a:latin typeface="Cambria Math" panose="02040503050406030204" pitchFamily="18" charset="0"/>
                                      <a:ea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Σ</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sSup>
                                <m:sSupPr>
                                  <m:ctrlPr>
                                    <a:rPr lang="en-AU" sz="1800" i="1">
                                      <a:latin typeface="Cambria Math" panose="02040503050406030204" pitchFamily="18" charset="0"/>
                                    </a:rPr>
                                  </m:ctrlPr>
                                </m:sSupPr>
                                <m:e>
                                  <m:sSub>
                                    <m:sSubPr>
                                      <m:ctrlPr>
                                        <a:rPr lang="en-AU" sz="1800" i="1">
                                          <a:latin typeface="Cambria Math" panose="02040503050406030204" pitchFamily="18" charset="0"/>
                                          <a:ea typeface="Cambria Math" panose="02040503050406030204" pitchFamily="18" charset="0"/>
                                        </a:rPr>
                                      </m:ctrlPr>
                                    </m:sSubPr>
                                    <m:e>
                                      <m:r>
                                        <a:rPr lang="el-GR"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e>
                                <m:sup>
                                  <m:r>
                                    <a:rPr lang="en-AU" sz="1800" i="1">
                                      <a:latin typeface="Cambria Math" panose="02040503050406030204" pitchFamily="18" charset="0"/>
                                      <a:ea typeface="Cambria Math" panose="02040503050406030204" pitchFamily="18" charset="0"/>
                                    </a:rPr>
                                    <m:t>2</m:t>
                                  </m:r>
                                </m:sup>
                              </m:sSup>
                            </m:e>
                          </m:d>
                        </m:e>
                      </m:nary>
                    </m:oMath>
                  </m:oMathPara>
                </a14:m>
                <a:endParaRPr lang="en-US" dirty="0"/>
              </a:p>
            </p:txBody>
          </p:sp>
        </mc:Choice>
        <mc:Fallback>
          <p:sp>
            <p:nvSpPr>
              <p:cNvPr id="14" name="TextBox 13">
                <a:extLst>
                  <a:ext uri="{FF2B5EF4-FFF2-40B4-BE49-F238E27FC236}">
                    <a16:creationId xmlns:a16="http://schemas.microsoft.com/office/drawing/2014/main" id="{67071CD2-21D2-42CC-CF66-D4300DAA02A8}"/>
                  </a:ext>
                </a:extLst>
              </p:cNvPr>
              <p:cNvSpPr txBox="1">
                <a:spLocks noRot="1" noChangeAspect="1" noMove="1" noResize="1" noEditPoints="1" noAdjustHandles="1" noChangeArrowheads="1" noChangeShapeType="1" noTextEdit="1"/>
              </p:cNvSpPr>
              <p:nvPr/>
            </p:nvSpPr>
            <p:spPr>
              <a:xfrm>
                <a:off x="4744991" y="5399357"/>
                <a:ext cx="4958147" cy="764505"/>
              </a:xfrm>
              <a:prstGeom prst="rect">
                <a:avLst/>
              </a:prstGeom>
              <a:blipFill>
                <a:blip r:embed="rId5"/>
                <a:stretch>
                  <a:fillRect l="-3316" t="-122951" b="-168852"/>
                </a:stretch>
              </a:blipFill>
            </p:spPr>
            <p:txBody>
              <a:bodyPr/>
              <a:lstStyle/>
              <a:p>
                <a:r>
                  <a:rPr lang="en-US">
                    <a:noFill/>
                  </a:rPr>
                  <a:t> </a:t>
                </a:r>
              </a:p>
            </p:txBody>
          </p:sp>
        </mc:Fallback>
      </mc:AlternateContent>
    </p:spTree>
    <p:extLst>
      <p:ext uri="{BB962C8B-B14F-4D97-AF65-F5344CB8AC3E}">
        <p14:creationId xmlns:p14="http://schemas.microsoft.com/office/powerpoint/2010/main" val="324731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783DE7-939C-1D40-D7DD-E384E2F7EB6B}"/>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935AA5E-9665-CC2B-1B13-BDB36595FC56}"/>
                  </a:ext>
                </a:extLst>
              </p:cNvPr>
              <p:cNvSpPr>
                <a:spLocks noGrp="1"/>
              </p:cNvSpPr>
              <p:nvPr>
                <p:ph sz="quarter" idx="12"/>
              </p:nvPr>
            </p:nvSpPr>
            <p:spPr/>
            <p:txBody>
              <a:bodyPr>
                <a:normAutofit/>
              </a:bodyPr>
              <a:lstStyle/>
              <a:p>
                <a:r>
                  <a:rPr lang="en-US" sz="2400" dirty="0"/>
                  <a:t>So, the final loss function of VAE becomes:</a:t>
                </a:r>
              </a:p>
              <a:p>
                <a:pPr marL="0" indent="0">
                  <a:buNone/>
                </a:pPr>
                <a14:m>
                  <m:oMathPara xmlns:m="http://schemas.openxmlformats.org/officeDocument/2006/math">
                    <m:oMathParaPr>
                      <m:jc m:val="centerGroup"/>
                    </m:oMathParaPr>
                    <m:oMath xmlns:m="http://schemas.openxmlformats.org/officeDocument/2006/math">
                      <m:r>
                        <a:rPr lang="en-AU" sz="2400" i="1" smtClean="0">
                          <a:latin typeface="Cambria Math" panose="02040503050406030204" pitchFamily="18" charset="0"/>
                          <a:ea typeface="Cambria Math" panose="02040503050406030204" pitchFamily="18" charset="0"/>
                        </a:rPr>
                        <m:t>ℒ</m:t>
                      </m:r>
                      <m:d>
                        <m:dPr>
                          <m:ctrlPr>
                            <a:rPr lang="en-AU" sz="2400" i="1">
                              <a:latin typeface="Cambria Math" panose="02040503050406030204" pitchFamily="18" charset="0"/>
                              <a:ea typeface="Cambria Math" panose="02040503050406030204" pitchFamily="18" charset="0"/>
                            </a:rPr>
                          </m:ctrlPr>
                        </m:dPr>
                        <m:e>
                          <m:r>
                            <m:rPr>
                              <m:sty m:val="p"/>
                            </m:rPr>
                            <a:rPr lang="el-GR" sz="2400" i="1">
                              <a:latin typeface="Cambria Math" panose="02040503050406030204" pitchFamily="18" charset="0"/>
                              <a:ea typeface="Cambria Math" panose="02040503050406030204" pitchFamily="18" charset="0"/>
                            </a:rPr>
                            <m:t>θ</m:t>
                          </m:r>
                          <m:r>
                            <a:rPr lang="en-AU" sz="2400">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ϕ</m:t>
                          </m:r>
                        </m:e>
                      </m:d>
                      <m:r>
                        <m:rPr>
                          <m:aln/>
                        </m:rPr>
                        <a:rPr lang="en-AU" sz="2400" i="1">
                          <a:latin typeface="Cambria Math" panose="02040503050406030204" pitchFamily="18" charset="0"/>
                        </a:rPr>
                        <m:t>=</m:t>
                      </m:r>
                      <m:sSub>
                        <m:sSubPr>
                          <m:ctrlPr>
                            <a:rPr lang="en-AU" sz="2400" i="1">
                              <a:latin typeface="Cambria Math" panose="02040503050406030204" pitchFamily="18" charset="0"/>
                            </a:rPr>
                          </m:ctrlPr>
                        </m:sSubPr>
                        <m:e>
                          <m:r>
                            <a:rPr lang="en-AU" sz="2400" i="1">
                              <a:latin typeface="Cambria Math" panose="02040503050406030204" pitchFamily="18" charset="0"/>
                              <a:ea typeface="Cambria Math" panose="02040503050406030204" pitchFamily="18" charset="0"/>
                            </a:rPr>
                            <m:t>𝔼</m:t>
                          </m:r>
                        </m:e>
                        <m:sub>
                          <m:r>
                            <a:rPr lang="en-AU" sz="2400" i="1">
                              <a:latin typeface="Cambria Math" panose="02040503050406030204" pitchFamily="18" charset="0"/>
                            </a:rPr>
                            <m:t>𝑧</m:t>
                          </m:r>
                          <m:r>
                            <a:rPr lang="en-AU" sz="2400" i="1">
                              <a:latin typeface="Cambria Math" panose="02040503050406030204" pitchFamily="18" charset="0"/>
                            </a:rPr>
                            <m:t>~</m:t>
                          </m:r>
                          <m:sSub>
                            <m:sSubPr>
                              <m:ctrlPr>
                                <a:rPr lang="en-US" sz="2400" i="1">
                                  <a:latin typeface="Cambria Math" panose="02040503050406030204" pitchFamily="18" charset="0"/>
                                </a:rPr>
                              </m:ctrlPr>
                            </m:sSubPr>
                            <m:e>
                              <m:r>
                                <a:rPr lang="en-AU" sz="2400" i="1">
                                  <a:latin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𝑧</m:t>
                              </m:r>
                            </m:e>
                            <m:e>
                              <m:r>
                                <a:rPr lang="en-AU" sz="2400" i="1">
                                  <a:latin typeface="Cambria Math" panose="02040503050406030204" pitchFamily="18" charset="0"/>
                                </a:rPr>
                                <m:t>𝑥</m:t>
                              </m:r>
                            </m:e>
                          </m:d>
                        </m:sub>
                      </m:sSub>
                      <m:d>
                        <m:dPr>
                          <m:begChr m:val="["/>
                          <m:endChr m:val="]"/>
                          <m:ctrlPr>
                            <a:rPr lang="en-AU" sz="2400" i="1">
                              <a:latin typeface="Cambria Math" panose="02040503050406030204" pitchFamily="18" charset="0"/>
                            </a:rPr>
                          </m:ctrlPr>
                        </m:dPr>
                        <m:e>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n-AU" sz="2400" i="1">
                                  <a:latin typeface="Cambria Math" panose="02040503050406030204" pitchFamily="18" charset="0"/>
                                  <a:ea typeface="Cambria Math" panose="02040503050406030204" pitchFamily="18" charset="0"/>
                                </a:rPr>
                              </m:ctrlPr>
                            </m:sSupPr>
                            <m:e>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𝜃</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𝑧</m:t>
                                      </m:r>
                                    </m:e>
                                  </m:d>
                                </m:e>
                              </m:d>
                            </m:e>
                            <m:sup>
                              <m:r>
                                <a:rPr lang="en-AU" sz="2400" i="1">
                                  <a:latin typeface="Cambria Math" panose="02040503050406030204" pitchFamily="18" charset="0"/>
                                  <a:ea typeface="Cambria Math" panose="02040503050406030204" pitchFamily="18" charset="0"/>
                                </a:rPr>
                                <m:t>2</m:t>
                              </m:r>
                            </m:sup>
                          </m:sSup>
                        </m:e>
                      </m:d>
                      <m:r>
                        <a:rPr lang="en-AU" sz="2400" b="0" i="1" smtClean="0">
                          <a:latin typeface="Cambria Math" panose="02040503050406030204" pitchFamily="18" charset="0"/>
                          <a:ea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i="1">
                              <a:latin typeface="Cambria Math" panose="02040503050406030204" pitchFamily="18" charset="0"/>
                            </a:rPr>
                            <m:t>2</m:t>
                          </m:r>
                        </m:den>
                      </m:f>
                      <m:nary>
                        <m:naryPr>
                          <m:chr m:val="∑"/>
                          <m:supHide m:val="on"/>
                          <m:ctrlPr>
                            <a:rPr lang="en-AU" sz="2400" i="1">
                              <a:latin typeface="Cambria Math" panose="02040503050406030204" pitchFamily="18" charset="0"/>
                            </a:rPr>
                          </m:ctrlPr>
                        </m:naryPr>
                        <m:sub>
                          <m:r>
                            <m:rPr>
                              <m:brk m:alnAt="7"/>
                            </m:rPr>
                            <a:rPr lang="en-AU" sz="2400" i="1">
                              <a:latin typeface="Cambria Math" panose="02040503050406030204" pitchFamily="18" charset="0"/>
                            </a:rPr>
                            <m:t>𝑘</m:t>
                          </m:r>
                        </m:sub>
                        <m:sup/>
                        <m:e>
                          <m:d>
                            <m:dPr>
                              <m:begChr m:val="["/>
                              <m:endChr m:val="]"/>
                              <m:ctrlPr>
                                <a:rPr lang="en-AU" sz="2400" i="1">
                                  <a:latin typeface="Cambria Math" panose="02040503050406030204" pitchFamily="18" charset="0"/>
                                </a:rPr>
                              </m:ctrlPr>
                            </m:dPr>
                            <m:e>
                              <m:r>
                                <a:rPr lang="en-AU" sz="2400" b="0" i="1" smtClean="0">
                                  <a:latin typeface="Cambria Math" panose="02040503050406030204" pitchFamily="18" charset="0"/>
                                </a:rPr>
                                <m:t>1+</m:t>
                              </m:r>
                              <m:r>
                                <m:rPr>
                                  <m:nor/>
                                </m:rPr>
                                <a:rPr lang="en-AU" sz="2400">
                                  <a:latin typeface="Cambria Math" panose="02040503050406030204" pitchFamily="18" charset="0"/>
                                </a:rPr>
                                <m:t>log</m:t>
                              </m:r>
                              <m:d>
                                <m:dPr>
                                  <m:ctrlPr>
                                    <a:rPr lang="en-AU" sz="2400" i="1">
                                      <a:latin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d>
                                </m:e>
                              </m:d>
                              <m:r>
                                <a:rPr lang="en-AU" sz="2400" i="1">
                                  <a:latin typeface="Cambria Math" panose="02040503050406030204" pitchFamily="18" charset="0"/>
                                  <a:ea typeface="Cambria Math" panose="02040503050406030204" pitchFamily="18" charset="0"/>
                                </a:rPr>
                                <m:t>−</m:t>
                              </m:r>
                              <m:sSup>
                                <m:sSupPr>
                                  <m:ctrlPr>
                                    <a:rPr lang="en-AU" sz="2400" i="1">
                                      <a:latin typeface="Cambria Math" panose="02040503050406030204" pitchFamily="18" charset="0"/>
                                    </a:rPr>
                                  </m:ctrlPr>
                                </m:sSupPr>
                                <m:e>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d>
                                </m:e>
                                <m:sup>
                                  <m:r>
                                    <a:rPr lang="en-AU" sz="2400" i="1">
                                      <a:latin typeface="Cambria Math" panose="02040503050406030204" pitchFamily="18" charset="0"/>
                                      <a:ea typeface="Cambria Math" panose="02040503050406030204" pitchFamily="18" charset="0"/>
                                    </a:rPr>
                                    <m:t>2</m:t>
                                  </m:r>
                                </m:sup>
                              </m:sSup>
                              <m:r>
                                <a:rPr lang="en-AU" sz="2400" b="0" i="1" smtClean="0">
                                  <a:latin typeface="Cambria Math" panose="02040503050406030204" pitchFamily="18" charset="0"/>
                                  <a:ea typeface="Cambria Math" panose="02040503050406030204" pitchFamily="18" charset="0"/>
                                </a:rPr>
                                <m:t>−</m:t>
                              </m:r>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d>
                            </m:e>
                          </m:d>
                        </m:e>
                      </m:nary>
                    </m:oMath>
                  </m:oMathPara>
                </a14:m>
                <a:br>
                  <a:rPr lang="en-AU" sz="2400" i="1" dirty="0">
                    <a:latin typeface="Cambria Math" panose="02040503050406030204" pitchFamily="18" charset="0"/>
                    <a:ea typeface="Cambria Math" panose="02040503050406030204" pitchFamily="18" charset="0"/>
                  </a:rPr>
                </a:br>
                <a:endParaRPr lang="en-AU" sz="2400" i="1" dirty="0">
                  <a:latin typeface="Cambria Math" panose="02040503050406030204" pitchFamily="18" charset="0"/>
                  <a:ea typeface="Cambria Math" panose="02040503050406030204" pitchFamily="18" charset="0"/>
                </a:endParaRPr>
              </a:p>
              <a:p>
                <a:pPr marL="0" indent="0">
                  <a:buNone/>
                </a:pPr>
                <a:endParaRPr lang="en-AU" sz="2400" i="1" dirty="0">
                  <a:latin typeface="Cambria Math" panose="02040503050406030204" pitchFamily="18" charset="0"/>
                  <a:ea typeface="Cambria Math" panose="02040503050406030204" pitchFamily="18" charset="0"/>
                </a:endParaRPr>
              </a:p>
              <a:p>
                <a:pPr marL="0" indent="0">
                  <a:buNone/>
                </a:pPr>
                <a:endParaRPr lang="en-AU" sz="2400" i="1" dirty="0">
                  <a:latin typeface="Cambria Math" panose="02040503050406030204" pitchFamily="18" charset="0"/>
                  <a:ea typeface="Cambria Math" panose="02040503050406030204" pitchFamily="18" charset="0"/>
                </a:endParaRPr>
              </a:p>
              <a:p>
                <a:pPr marL="0" indent="0">
                  <a:buNone/>
                </a:pPr>
                <a:endParaRPr lang="en-US" sz="2400" dirty="0"/>
              </a:p>
              <a:p>
                <a:pPr lvl="1"/>
                <a:r>
                  <a:rPr lang="en-US" sz="2000" dirty="0"/>
                  <a:t>Where </a:t>
                </a:r>
                <a14:m>
                  <m:oMath xmlns:m="http://schemas.openxmlformats.org/officeDocument/2006/math">
                    <m:sSup>
                      <m:sSupPr>
                        <m:ctrlPr>
                          <a:rPr lang="en-AU" sz="2000" i="1" smtClean="0">
                            <a:latin typeface="Cambria Math" panose="02040503050406030204" pitchFamily="18" charset="0"/>
                          </a:rPr>
                        </m:ctrlPr>
                      </m:sSupPr>
                      <m:e>
                        <m:r>
                          <a:rPr lang="en-AU" sz="2000" i="1">
                            <a:latin typeface="Cambria Math" panose="02040503050406030204" pitchFamily="18" charset="0"/>
                          </a:rPr>
                          <m:t>𝑧</m:t>
                        </m:r>
                      </m:e>
                      <m:sup>
                        <m:r>
                          <a:rPr lang="en-AU" sz="2000" b="0" i="1" smtClean="0">
                            <a:latin typeface="Cambria Math" panose="02040503050406030204" pitchFamily="18" charset="0"/>
                          </a:rPr>
                          <m:t>[</m:t>
                        </m:r>
                        <m:r>
                          <a:rPr lang="en-AU" sz="2000" b="0" i="1" smtClean="0">
                            <a:latin typeface="Cambria Math" panose="02040503050406030204" pitchFamily="18" charset="0"/>
                          </a:rPr>
                          <m:t>𝑙</m:t>
                        </m:r>
                        <m:r>
                          <a:rPr lang="en-AU" sz="2000" b="0" i="1" smtClean="0">
                            <a:latin typeface="Cambria Math" panose="02040503050406030204" pitchFamily="18" charset="0"/>
                          </a:rPr>
                          <m:t>]</m:t>
                        </m:r>
                      </m:sup>
                    </m:sSup>
                    <m:r>
                      <a:rPr lang="en-AU" sz="2000" i="1" smtClean="0">
                        <a:latin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𝑞</m:t>
                        </m:r>
                      </m:e>
                      <m:sub>
                        <m:r>
                          <a:rPr lang="en-US" sz="2000" i="1">
                            <a:latin typeface="Cambria Math" panose="02040503050406030204" pitchFamily="18" charset="0"/>
                            <a:ea typeface="Cambria Math" panose="02040503050406030204" pitchFamily="18" charset="0"/>
                          </a:rPr>
                          <m:t>𝜙</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e>
                        <m:r>
                          <a:rPr lang="en-AU" sz="2000" i="1">
                            <a:latin typeface="Cambria Math" panose="02040503050406030204" pitchFamily="18" charset="0"/>
                          </a:rPr>
                          <m:t>𝑥</m:t>
                        </m:r>
                      </m:e>
                    </m:d>
                  </m:oMath>
                </a14:m>
                <a:r>
                  <a:rPr lang="en-US" sz="2000" dirty="0"/>
                  <a:t> </a:t>
                </a:r>
                <a:r>
                  <a:rPr lang="en-US" sz="2000" b="1" dirty="0"/>
                  <a:t>(Monte Carlo Estimate)</a:t>
                </a:r>
              </a:p>
              <a:p>
                <a:pPr marL="0" indent="0">
                  <a:buNone/>
                </a:pPr>
                <a:endParaRPr lang="en-US" sz="2400" dirty="0"/>
              </a:p>
              <a:p>
                <a:endParaRPr lang="en-US" sz="2400" dirty="0"/>
              </a:p>
            </p:txBody>
          </p:sp>
        </mc:Choice>
        <mc:Fallback>
          <p:sp>
            <p:nvSpPr>
              <p:cNvPr id="3" name="Content Placeholder 2">
                <a:extLst>
                  <a:ext uri="{FF2B5EF4-FFF2-40B4-BE49-F238E27FC236}">
                    <a16:creationId xmlns:a16="http://schemas.microsoft.com/office/drawing/2014/main" id="{A935AA5E-9665-CC2B-1B13-BDB36595FC56}"/>
                  </a:ext>
                </a:extLst>
              </p:cNvPr>
              <p:cNvSpPr>
                <a:spLocks noGrp="1" noRot="1" noChangeAspect="1" noMove="1" noResize="1" noEditPoints="1" noAdjustHandles="1" noChangeArrowheads="1" noChangeShapeType="1" noTextEdit="1"/>
              </p:cNvSpPr>
              <p:nvPr>
                <p:ph sz="quarter" idx="12"/>
              </p:nvPr>
            </p:nvSpPr>
            <p:spPr>
              <a:blipFill>
                <a:blip r:embed="rId2"/>
                <a:stretch>
                  <a:fillRect l="-762" t="-6757"/>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661E76E4-A3CE-3112-D995-2CEC5CC008DB}"/>
              </a:ext>
            </a:extLst>
          </p:cNvPr>
          <p:cNvSpPr>
            <a:spLocks noGrp="1"/>
          </p:cNvSpPr>
          <p:nvPr>
            <p:ph type="title"/>
          </p:nvPr>
        </p:nvSpPr>
        <p:spPr/>
        <p:txBody>
          <a:bodyPr/>
          <a:lstStyle/>
          <a:p>
            <a:r>
              <a:rPr lang="en-US" dirty="0"/>
              <a:t>VAE loss function</a:t>
            </a:r>
          </a:p>
        </p:txBody>
      </p:sp>
      <p:sp>
        <p:nvSpPr>
          <p:cNvPr id="5" name="Slide Number Placeholder 4">
            <a:extLst>
              <a:ext uri="{FF2B5EF4-FFF2-40B4-BE49-F238E27FC236}">
                <a16:creationId xmlns:a16="http://schemas.microsoft.com/office/drawing/2014/main" id="{7977D122-4579-82F1-B79D-1E029B2D282E}"/>
              </a:ext>
            </a:extLst>
          </p:cNvPr>
          <p:cNvSpPr>
            <a:spLocks noGrp="1"/>
          </p:cNvSpPr>
          <p:nvPr>
            <p:ph type="sldNum" sz="quarter" idx="14"/>
          </p:nvPr>
        </p:nvSpPr>
        <p:spPr/>
        <p:txBody>
          <a:bodyPr/>
          <a:lstStyle/>
          <a:p>
            <a:fld id="{F5AEA0E0-5CC6-4BD0-905C-A0021E419432}" type="slidenum">
              <a:rPr lang="en-GB" smtClean="0"/>
              <a:pPr/>
              <a:t>49</a:t>
            </a:fld>
            <a:endParaRPr lang="en-GB"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4986D64-1F79-70B5-25E0-5D68DF3A067F}"/>
                  </a:ext>
                </a:extLst>
              </p:cNvPr>
              <p:cNvSpPr txBox="1"/>
              <p:nvPr/>
            </p:nvSpPr>
            <p:spPr>
              <a:xfrm>
                <a:off x="1320736" y="3796735"/>
                <a:ext cx="8453457" cy="9578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aln/>
                        </m:rPr>
                        <a:rPr lang="en-AU" sz="2000" i="1" smtClean="0">
                          <a:latin typeface="Cambria Math" panose="02040503050406030204" pitchFamily="18" charset="0"/>
                        </a:rPr>
                        <m:t>=</m:t>
                      </m:r>
                      <m:f>
                        <m:fPr>
                          <m:ctrlPr>
                            <a:rPr lang="en-AU" sz="2000" i="1">
                              <a:latin typeface="Cambria Math" panose="02040503050406030204" pitchFamily="18" charset="0"/>
                              <a:ea typeface="Cambria Math" panose="02040503050406030204" pitchFamily="18" charset="0"/>
                            </a:rPr>
                          </m:ctrlPr>
                        </m:fPr>
                        <m:num>
                          <m:r>
                            <a:rPr lang="en-AU" sz="2000" i="1">
                              <a:latin typeface="Cambria Math" panose="02040503050406030204" pitchFamily="18" charset="0"/>
                              <a:ea typeface="Cambria Math" panose="02040503050406030204" pitchFamily="18" charset="0"/>
                            </a:rPr>
                            <m:t>1</m:t>
                          </m:r>
                        </m:num>
                        <m:den>
                          <m:r>
                            <a:rPr lang="en-AU" sz="2000" b="0" i="1" smtClean="0">
                              <a:latin typeface="Cambria Math" panose="02040503050406030204" pitchFamily="18" charset="0"/>
                              <a:ea typeface="Cambria Math" panose="02040503050406030204" pitchFamily="18" charset="0"/>
                            </a:rPr>
                            <m:t>𝐿</m:t>
                          </m:r>
                        </m:den>
                      </m:f>
                      <m:nary>
                        <m:naryPr>
                          <m:chr m:val="∑"/>
                          <m:ctrlPr>
                            <a:rPr lang="en-AU" sz="2000" i="1" smtClean="0">
                              <a:latin typeface="Cambria Math" panose="02040503050406030204" pitchFamily="18" charset="0"/>
                            </a:rPr>
                          </m:ctrlPr>
                        </m:naryPr>
                        <m:sub>
                          <m:r>
                            <m:rPr>
                              <m:brk m:alnAt="23"/>
                            </m:rPr>
                            <a:rPr lang="en-AU" sz="2000" b="0" i="1" smtClean="0">
                              <a:latin typeface="Cambria Math" panose="02040503050406030204" pitchFamily="18" charset="0"/>
                            </a:rPr>
                            <m:t>𝑙</m:t>
                          </m:r>
                          <m:r>
                            <a:rPr lang="en-AU" sz="2000" b="0" i="1" smtClean="0">
                              <a:latin typeface="Cambria Math" panose="02040503050406030204" pitchFamily="18" charset="0"/>
                            </a:rPr>
                            <m:t>=1</m:t>
                          </m:r>
                        </m:sub>
                        <m:sup>
                          <m:r>
                            <a:rPr lang="en-AU" sz="2000" b="0" i="1" smtClean="0">
                              <a:latin typeface="Cambria Math" panose="02040503050406030204" pitchFamily="18" charset="0"/>
                            </a:rPr>
                            <m:t>𝐿</m:t>
                          </m:r>
                        </m:sup>
                        <m:e>
                          <m:f>
                            <m:fPr>
                              <m:ctrlPr>
                                <a:rPr lang="en-AU" sz="2000" i="1">
                                  <a:latin typeface="Cambria Math" panose="02040503050406030204" pitchFamily="18" charset="0"/>
                                  <a:ea typeface="Cambria Math" panose="02040503050406030204" pitchFamily="18" charset="0"/>
                                </a:rPr>
                              </m:ctrlPr>
                            </m:fPr>
                            <m:num>
                              <m:r>
                                <a:rPr lang="en-AU" sz="2000" i="1">
                                  <a:latin typeface="Cambria Math" panose="02040503050406030204" pitchFamily="18" charset="0"/>
                                  <a:ea typeface="Cambria Math" panose="02040503050406030204" pitchFamily="18" charset="0"/>
                                </a:rPr>
                                <m:t>1</m:t>
                              </m:r>
                            </m:num>
                            <m:den>
                              <m:r>
                                <a:rPr lang="en-AU" sz="2000" i="1">
                                  <a:latin typeface="Cambria Math" panose="02040503050406030204" pitchFamily="18" charset="0"/>
                                  <a:ea typeface="Cambria Math" panose="02040503050406030204" pitchFamily="18" charset="0"/>
                                </a:rPr>
                                <m:t>2</m:t>
                              </m:r>
                            </m:den>
                          </m:f>
                          <m:sSup>
                            <m:sSupPr>
                              <m:ctrlPr>
                                <a:rPr lang="en-AU" sz="2000" i="1">
                                  <a:latin typeface="Cambria Math" panose="02040503050406030204" pitchFamily="18" charset="0"/>
                                  <a:ea typeface="Cambria Math" panose="02040503050406030204" pitchFamily="18" charset="0"/>
                                </a:rPr>
                              </m:ctrlPr>
                            </m:sSupPr>
                            <m:e>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r>
                                    <a:rPr lang="en-AU" sz="2000" i="1">
                                      <a:latin typeface="Cambria Math" panose="02040503050406030204" pitchFamily="18" charset="0"/>
                                      <a:ea typeface="Cambria Math" panose="02040503050406030204" pitchFamily="18" charset="0"/>
                                    </a:rPr>
                                    <m:t>−</m:t>
                                  </m:r>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𝜃</m:t>
                                      </m:r>
                                    </m:sub>
                                  </m:sSub>
                                  <m:d>
                                    <m:dPr>
                                      <m:ctrlPr>
                                        <a:rPr lang="en-AU" sz="2000" i="1">
                                          <a:latin typeface="Cambria Math" panose="02040503050406030204" pitchFamily="18" charset="0"/>
                                          <a:ea typeface="Cambria Math" panose="02040503050406030204" pitchFamily="18" charset="0"/>
                                        </a:rPr>
                                      </m:ctrlPr>
                                    </m:dPr>
                                    <m:e>
                                      <m:sSup>
                                        <m:sSupPr>
                                          <m:ctrlPr>
                                            <a:rPr lang="en-AU" sz="2000" i="1">
                                              <a:latin typeface="Cambria Math" panose="02040503050406030204" pitchFamily="18" charset="0"/>
                                            </a:rPr>
                                          </m:ctrlPr>
                                        </m:sSupPr>
                                        <m:e>
                                          <m:r>
                                            <a:rPr lang="en-AU" sz="2000" i="1">
                                              <a:latin typeface="Cambria Math" panose="02040503050406030204" pitchFamily="18" charset="0"/>
                                            </a:rPr>
                                            <m:t>𝑧</m:t>
                                          </m:r>
                                        </m:e>
                                        <m:sup>
                                          <m:r>
                                            <a:rPr lang="en-AU" sz="2000" i="1">
                                              <a:latin typeface="Cambria Math" panose="02040503050406030204" pitchFamily="18" charset="0"/>
                                            </a:rPr>
                                            <m:t>[</m:t>
                                          </m:r>
                                          <m:r>
                                            <a:rPr lang="en-AU" sz="2000" i="1">
                                              <a:latin typeface="Cambria Math" panose="02040503050406030204" pitchFamily="18" charset="0"/>
                                            </a:rPr>
                                            <m:t>𝑙</m:t>
                                          </m:r>
                                          <m:r>
                                            <a:rPr lang="en-AU" sz="2000" i="1">
                                              <a:latin typeface="Cambria Math" panose="02040503050406030204" pitchFamily="18" charset="0"/>
                                            </a:rPr>
                                            <m:t>]</m:t>
                                          </m:r>
                                        </m:sup>
                                      </m:sSup>
                                    </m:e>
                                  </m:d>
                                </m:e>
                              </m:d>
                            </m:e>
                            <m:sup>
                              <m:r>
                                <a:rPr lang="en-AU" sz="2000" i="1">
                                  <a:latin typeface="Cambria Math" panose="02040503050406030204" pitchFamily="18" charset="0"/>
                                  <a:ea typeface="Cambria Math" panose="02040503050406030204" pitchFamily="18" charset="0"/>
                                </a:rPr>
                                <m:t>2</m:t>
                              </m:r>
                            </m:sup>
                          </m:sSup>
                        </m:e>
                      </m:nary>
                      <m:r>
                        <a:rPr lang="en-AU" sz="2000" i="1">
                          <a:latin typeface="Cambria Math" panose="02040503050406030204" pitchFamily="18" charset="0"/>
                          <a:ea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m:t>
                          </m:r>
                        </m:num>
                        <m:den>
                          <m:r>
                            <a:rPr lang="en-AU" sz="2000" i="1">
                              <a:latin typeface="Cambria Math" panose="02040503050406030204" pitchFamily="18" charset="0"/>
                            </a:rPr>
                            <m:t>2</m:t>
                          </m:r>
                        </m:den>
                      </m:f>
                      <m:nary>
                        <m:naryPr>
                          <m:chr m:val="∑"/>
                          <m:supHide m:val="on"/>
                          <m:ctrlPr>
                            <a:rPr lang="en-AU" sz="2000" i="1">
                              <a:latin typeface="Cambria Math" panose="02040503050406030204" pitchFamily="18" charset="0"/>
                            </a:rPr>
                          </m:ctrlPr>
                        </m:naryPr>
                        <m:sub>
                          <m:r>
                            <m:rPr>
                              <m:brk m:alnAt="7"/>
                            </m:rPr>
                            <a:rPr lang="en-AU" sz="2000" i="1">
                              <a:latin typeface="Cambria Math" panose="02040503050406030204" pitchFamily="18" charset="0"/>
                            </a:rPr>
                            <m:t>𝑘</m:t>
                          </m:r>
                        </m:sub>
                        <m:sup/>
                        <m:e>
                          <m:d>
                            <m:dPr>
                              <m:begChr m:val="["/>
                              <m:endChr m:val="]"/>
                              <m:ctrlPr>
                                <a:rPr lang="en-AU" sz="2000" i="1">
                                  <a:latin typeface="Cambria Math" panose="02040503050406030204" pitchFamily="18" charset="0"/>
                                </a:rPr>
                              </m:ctrlPr>
                            </m:dPr>
                            <m:e>
                              <m:r>
                                <a:rPr lang="en-AU" sz="2000" i="1">
                                  <a:latin typeface="Cambria Math" panose="02040503050406030204" pitchFamily="18" charset="0"/>
                                </a:rPr>
                                <m:t>1+</m:t>
                              </m:r>
                              <m:r>
                                <m:rPr>
                                  <m:nor/>
                                </m:rPr>
                                <a:rPr lang="en-AU" sz="2000">
                                  <a:latin typeface="Cambria Math" panose="02040503050406030204" pitchFamily="18" charset="0"/>
                                </a:rPr>
                                <m:t>log</m:t>
                              </m:r>
                              <m:d>
                                <m:dPr>
                                  <m:ctrlPr>
                                    <a:rPr lang="en-AU" sz="2000" i="1">
                                      <a:latin typeface="Cambria Math" panose="02040503050406030204" pitchFamily="18" charset="0"/>
                                    </a:rPr>
                                  </m:ctrlPr>
                                </m:dPr>
                                <m:e>
                                  <m:sSub>
                                    <m:sSubPr>
                                      <m:ctrlPr>
                                        <a:rPr lang="el-GR"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Σ</m:t>
                                      </m:r>
                                    </m:e>
                                    <m:sub>
                                      <m:r>
                                        <a:rPr lang="en-US" sz="2000" i="1">
                                          <a:latin typeface="Cambria Math" panose="02040503050406030204" pitchFamily="18" charset="0"/>
                                          <a:ea typeface="Cambria Math" panose="02040503050406030204" pitchFamily="18" charset="0"/>
                                        </a:rPr>
                                        <m:t>𝜙</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e>
                                  </m:d>
                                </m:e>
                              </m:d>
                              <m:r>
                                <a:rPr lang="en-AU" sz="2000" i="1">
                                  <a:latin typeface="Cambria Math" panose="02040503050406030204" pitchFamily="18" charset="0"/>
                                  <a:ea typeface="Cambria Math" panose="02040503050406030204" pitchFamily="18" charset="0"/>
                                </a:rPr>
                                <m:t>−</m:t>
                              </m:r>
                              <m:sSup>
                                <m:sSupPr>
                                  <m:ctrlPr>
                                    <a:rPr lang="en-AU" sz="2000" i="1">
                                      <a:latin typeface="Cambria Math" panose="02040503050406030204" pitchFamily="18" charset="0"/>
                                    </a:rPr>
                                  </m:ctrlPr>
                                </m:sSupPr>
                                <m:e>
                                  <m:sSub>
                                    <m:sSubPr>
                                      <m:ctrlPr>
                                        <a:rPr lang="en-AU"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𝜙</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e>
                                  </m:d>
                                </m:e>
                                <m:sup>
                                  <m:r>
                                    <a:rPr lang="en-AU" sz="2000" i="1">
                                      <a:latin typeface="Cambria Math" panose="02040503050406030204" pitchFamily="18" charset="0"/>
                                      <a:ea typeface="Cambria Math" panose="02040503050406030204" pitchFamily="18" charset="0"/>
                                    </a:rPr>
                                    <m:t>2</m:t>
                                  </m:r>
                                </m:sup>
                              </m:sSup>
                              <m:r>
                                <a:rPr lang="en-AU" sz="2000" i="1">
                                  <a:latin typeface="Cambria Math" panose="02040503050406030204" pitchFamily="18" charset="0"/>
                                  <a:ea typeface="Cambria Math" panose="02040503050406030204" pitchFamily="18" charset="0"/>
                                </a:rPr>
                                <m:t>−</m:t>
                              </m:r>
                              <m:sSub>
                                <m:sSubPr>
                                  <m:ctrlPr>
                                    <a:rPr lang="el-GR"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Σ</m:t>
                                  </m:r>
                                </m:e>
                                <m:sub>
                                  <m:r>
                                    <a:rPr lang="en-US" sz="2000" i="1">
                                      <a:latin typeface="Cambria Math" panose="02040503050406030204" pitchFamily="18" charset="0"/>
                                      <a:ea typeface="Cambria Math" panose="02040503050406030204" pitchFamily="18" charset="0"/>
                                    </a:rPr>
                                    <m:t>𝜙</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e>
                              </m:d>
                            </m:e>
                          </m:d>
                        </m:e>
                      </m:nary>
                    </m:oMath>
                  </m:oMathPara>
                </a14:m>
                <a:endParaRPr lang="en-US" sz="2000" dirty="0"/>
              </a:p>
            </p:txBody>
          </p:sp>
        </mc:Choice>
        <mc:Fallback>
          <p:sp>
            <p:nvSpPr>
              <p:cNvPr id="8" name="TextBox 7">
                <a:extLst>
                  <a:ext uri="{FF2B5EF4-FFF2-40B4-BE49-F238E27FC236}">
                    <a16:creationId xmlns:a16="http://schemas.microsoft.com/office/drawing/2014/main" id="{74986D64-1F79-70B5-25E0-5D68DF3A067F}"/>
                  </a:ext>
                </a:extLst>
              </p:cNvPr>
              <p:cNvSpPr txBox="1">
                <a:spLocks noRot="1" noChangeAspect="1" noMove="1" noResize="1" noEditPoints="1" noAdjustHandles="1" noChangeArrowheads="1" noChangeShapeType="1" noTextEdit="1"/>
              </p:cNvSpPr>
              <p:nvPr/>
            </p:nvSpPr>
            <p:spPr>
              <a:xfrm>
                <a:off x="1320736" y="3796735"/>
                <a:ext cx="8453457" cy="957826"/>
              </a:xfrm>
              <a:prstGeom prst="rect">
                <a:avLst/>
              </a:prstGeom>
              <a:blipFill>
                <a:blip r:embed="rId3"/>
                <a:stretch>
                  <a:fillRect l="-450" t="-98684" b="-152632"/>
                </a:stretch>
              </a:blipFill>
            </p:spPr>
            <p:txBody>
              <a:bodyPr/>
              <a:lstStyle/>
              <a:p>
                <a:r>
                  <a:rPr lang="en-US">
                    <a:noFill/>
                  </a:rPr>
                  <a:t> </a:t>
                </a:r>
              </a:p>
            </p:txBody>
          </p:sp>
        </mc:Fallback>
      </mc:AlternateContent>
    </p:spTree>
    <p:extLst>
      <p:ext uri="{BB962C8B-B14F-4D97-AF65-F5344CB8AC3E}">
        <p14:creationId xmlns:p14="http://schemas.microsoft.com/office/powerpoint/2010/main" val="226119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8CBDAE-E7CD-35B6-80F4-0EB38DE109BF}"/>
              </a:ext>
            </a:extLst>
          </p:cNvPr>
          <p:cNvSpPr>
            <a:spLocks noGrp="1"/>
          </p:cNvSpPr>
          <p:nvPr>
            <p:ph type="ftr" sz="quarter" idx="11"/>
          </p:nvPr>
        </p:nvSpPr>
        <p:spPr/>
        <p:txBody>
          <a:bodyPr/>
          <a:lstStyle/>
          <a:p>
            <a:r>
              <a:rPr lang="en-AU"/>
              <a:t>Deakin University CRICOS Provider Code: 00113B</a:t>
            </a:r>
            <a:endParaRPr lang="en-GB"/>
          </a:p>
        </p:txBody>
      </p:sp>
      <p:sp>
        <p:nvSpPr>
          <p:cNvPr id="4" name="Title 3">
            <a:extLst>
              <a:ext uri="{FF2B5EF4-FFF2-40B4-BE49-F238E27FC236}">
                <a16:creationId xmlns:a16="http://schemas.microsoft.com/office/drawing/2014/main" id="{FD50B8A1-2337-1B09-7BD0-5C70B12F03D3}"/>
              </a:ext>
            </a:extLst>
          </p:cNvPr>
          <p:cNvSpPr>
            <a:spLocks noGrp="1"/>
          </p:cNvSpPr>
          <p:nvPr>
            <p:ph type="title"/>
          </p:nvPr>
        </p:nvSpPr>
        <p:spPr/>
        <p:txBody>
          <a:bodyPr/>
          <a:lstStyle/>
          <a:p>
            <a:r>
              <a:rPr lang="en-US" dirty="0"/>
              <a:t>Denoising </a:t>
            </a:r>
            <a:r>
              <a:rPr lang="en-US" dirty="0" err="1"/>
              <a:t>AutoEncoders</a:t>
            </a:r>
            <a:r>
              <a:rPr lang="en-US" dirty="0"/>
              <a:t> for image reconstruction</a:t>
            </a:r>
          </a:p>
        </p:txBody>
      </p:sp>
      <p:sp>
        <p:nvSpPr>
          <p:cNvPr id="5" name="Slide Number Placeholder 4">
            <a:extLst>
              <a:ext uri="{FF2B5EF4-FFF2-40B4-BE49-F238E27FC236}">
                <a16:creationId xmlns:a16="http://schemas.microsoft.com/office/drawing/2014/main" id="{2299FB69-086C-8C87-354D-4DF28E4B43D0}"/>
              </a:ext>
            </a:extLst>
          </p:cNvPr>
          <p:cNvSpPr>
            <a:spLocks noGrp="1"/>
          </p:cNvSpPr>
          <p:nvPr>
            <p:ph type="sldNum" sz="quarter" idx="14"/>
          </p:nvPr>
        </p:nvSpPr>
        <p:spPr/>
        <p:txBody>
          <a:bodyPr/>
          <a:lstStyle/>
          <a:p>
            <a:fld id="{F5AEA0E0-5CC6-4BD0-905C-A0021E419432}" type="slidenum">
              <a:rPr lang="en-GB" smtClean="0"/>
              <a:pPr/>
              <a:t>5</a:t>
            </a:fld>
            <a:endParaRPr lang="en-GB" dirty="0"/>
          </a:p>
        </p:txBody>
      </p:sp>
      <mc:AlternateContent xmlns:mc="http://schemas.openxmlformats.org/markup-compatibility/2006" xmlns:a14="http://schemas.microsoft.com/office/drawing/2010/main">
        <mc:Choice Requires="a14">
          <p:sp>
            <p:nvSpPr>
              <p:cNvPr id="6" name="Trapezium 5">
                <a:extLst>
                  <a:ext uri="{FF2B5EF4-FFF2-40B4-BE49-F238E27FC236}">
                    <a16:creationId xmlns:a16="http://schemas.microsoft.com/office/drawing/2014/main" id="{45F84D82-62C6-EE59-3880-860BBE79CE27}"/>
                  </a:ext>
                </a:extLst>
              </p:cNvPr>
              <p:cNvSpPr/>
              <p:nvPr/>
            </p:nvSpPr>
            <p:spPr>
              <a:xfrm rot="5400000">
                <a:off x="3485626" y="2198312"/>
                <a:ext cx="1988188" cy="2013360"/>
              </a:xfrm>
              <a:prstGeom prst="trapezoid">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400" b="1" dirty="0">
                    <a:latin typeface="Book Antiqua" panose="02040602050305030304" pitchFamily="18" charset="0"/>
                  </a:rPr>
                  <a:t>Encoder</a:t>
                </a:r>
              </a:p>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AU" sz="2400" b="0" i="1" smtClean="0">
                              <a:latin typeface="Cambria Math" panose="02040503050406030204" pitchFamily="18" charset="0"/>
                            </a:rPr>
                            <m:t>𝑔</m:t>
                          </m:r>
                        </m:e>
                        <m:sub>
                          <m:r>
                            <a:rPr lang="en-US" sz="2400" i="1" smtClean="0">
                              <a:latin typeface="Cambria Math" panose="02040503050406030204" pitchFamily="18" charset="0"/>
                              <a:ea typeface="Cambria Math" panose="02040503050406030204" pitchFamily="18" charset="0"/>
                            </a:rPr>
                            <m:t>𝜙</m:t>
                          </m:r>
                        </m:sub>
                      </m:sSub>
                    </m:oMath>
                  </m:oMathPara>
                </a14:m>
                <a:endParaRPr lang="en-US" sz="2400" dirty="0">
                  <a:latin typeface="Book Antiqua" panose="02040602050305030304" pitchFamily="18" charset="0"/>
                </a:endParaRPr>
              </a:p>
            </p:txBody>
          </p:sp>
        </mc:Choice>
        <mc:Fallback xmlns="">
          <p:sp>
            <p:nvSpPr>
              <p:cNvPr id="6" name="Trapezium 5">
                <a:extLst>
                  <a:ext uri="{FF2B5EF4-FFF2-40B4-BE49-F238E27FC236}">
                    <a16:creationId xmlns:a16="http://schemas.microsoft.com/office/drawing/2014/main" id="{45F84D82-62C6-EE59-3880-860BBE79CE27}"/>
                  </a:ext>
                </a:extLst>
              </p:cNvPr>
              <p:cNvSpPr>
                <a:spLocks noRot="1" noChangeAspect="1" noMove="1" noResize="1" noEditPoints="1" noAdjustHandles="1" noChangeArrowheads="1" noChangeShapeType="1" noTextEdit="1"/>
              </p:cNvSpPr>
              <p:nvPr/>
            </p:nvSpPr>
            <p:spPr>
              <a:xfrm rot="5400000">
                <a:off x="3485626" y="2198312"/>
                <a:ext cx="1988188" cy="2013360"/>
              </a:xfrm>
              <a:prstGeom prst="trapezoid">
                <a:avLst/>
              </a:prstGeom>
              <a:blipFill>
                <a:blip r:embed="rId2"/>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E7B278D2-1EB5-A5BE-C346-8979B0907957}"/>
              </a:ext>
            </a:extLst>
          </p:cNvPr>
          <p:cNvSpPr/>
          <p:nvPr/>
        </p:nvSpPr>
        <p:spPr>
          <a:xfrm>
            <a:off x="2388075" y="2202902"/>
            <a:ext cx="763200" cy="198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8" name="Trapezium 7">
                <a:extLst>
                  <a:ext uri="{FF2B5EF4-FFF2-40B4-BE49-F238E27FC236}">
                    <a16:creationId xmlns:a16="http://schemas.microsoft.com/office/drawing/2014/main" id="{38B719C5-139D-7419-333F-38306241D18C}"/>
                  </a:ext>
                </a:extLst>
              </p:cNvPr>
              <p:cNvSpPr/>
              <p:nvPr/>
            </p:nvSpPr>
            <p:spPr>
              <a:xfrm rot="16200000">
                <a:off x="7060736" y="2198312"/>
                <a:ext cx="1988188" cy="2013360"/>
              </a:xfrm>
              <a:prstGeom prst="trapezoid">
                <a:avLst/>
              </a:prstGeom>
            </p:spPr>
            <p:style>
              <a:lnRef idx="1">
                <a:schemeClr val="accent4"/>
              </a:lnRef>
              <a:fillRef idx="2">
                <a:schemeClr val="accent4"/>
              </a:fillRef>
              <a:effectRef idx="1">
                <a:schemeClr val="accent4"/>
              </a:effectRef>
              <a:fontRef idx="minor">
                <a:schemeClr val="dk1"/>
              </a:fontRef>
            </p:style>
            <p:txBody>
              <a:bodyPr vert="vert" rtlCol="0" anchor="ctr"/>
              <a:lstStyle/>
              <a:p>
                <a:pPr algn="ctr"/>
                <a:r>
                  <a:rPr lang="en-US" sz="2400" b="1" dirty="0">
                    <a:latin typeface="Book Antiqua" panose="02040602050305030304" pitchFamily="18" charset="0"/>
                  </a:rPr>
                  <a:t>Decoder</a:t>
                </a:r>
              </a:p>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AU" sz="2400" b="0" i="1" smtClean="0">
                              <a:latin typeface="Cambria Math" panose="02040503050406030204" pitchFamily="18" charset="0"/>
                            </a:rPr>
                            <m:t>𝑓</m:t>
                          </m:r>
                        </m:e>
                        <m:sub>
                          <m:r>
                            <a:rPr lang="en-US" sz="2400" i="1">
                              <a:latin typeface="Cambria Math" panose="02040503050406030204" pitchFamily="18" charset="0"/>
                              <a:ea typeface="Cambria Math" panose="02040503050406030204" pitchFamily="18" charset="0"/>
                            </a:rPr>
                            <m:t>𝜃</m:t>
                          </m:r>
                        </m:sub>
                      </m:sSub>
                    </m:oMath>
                  </m:oMathPara>
                </a14:m>
                <a:endParaRPr lang="en-US" sz="2400" dirty="0">
                  <a:latin typeface="Book Antiqua" panose="02040602050305030304" pitchFamily="18" charset="0"/>
                </a:endParaRPr>
              </a:p>
            </p:txBody>
          </p:sp>
        </mc:Choice>
        <mc:Fallback xmlns="">
          <p:sp>
            <p:nvSpPr>
              <p:cNvPr id="8" name="Trapezium 7">
                <a:extLst>
                  <a:ext uri="{FF2B5EF4-FFF2-40B4-BE49-F238E27FC236}">
                    <a16:creationId xmlns:a16="http://schemas.microsoft.com/office/drawing/2014/main" id="{38B719C5-139D-7419-333F-38306241D18C}"/>
                  </a:ext>
                </a:extLst>
              </p:cNvPr>
              <p:cNvSpPr>
                <a:spLocks noRot="1" noChangeAspect="1" noMove="1" noResize="1" noEditPoints="1" noAdjustHandles="1" noChangeArrowheads="1" noChangeShapeType="1" noTextEdit="1"/>
              </p:cNvSpPr>
              <p:nvPr/>
            </p:nvSpPr>
            <p:spPr>
              <a:xfrm rot="16200000">
                <a:off x="7060736" y="2198312"/>
                <a:ext cx="1988188" cy="2013360"/>
              </a:xfrm>
              <a:prstGeom prst="trapezoid">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BA3302F-6997-AC23-EC56-19DE41643C91}"/>
                  </a:ext>
                </a:extLst>
              </p:cNvPr>
              <p:cNvSpPr/>
              <p:nvPr/>
            </p:nvSpPr>
            <p:spPr>
              <a:xfrm>
                <a:off x="9307147" y="2210898"/>
                <a:ext cx="763200" cy="198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oMath>
                  </m:oMathPara>
                </a14:m>
                <a:endParaRPr lang="en-US" dirty="0">
                  <a:latin typeface="Book Antiqua" panose="02040602050305030304" pitchFamily="18" charset="0"/>
                </a:endParaRPr>
              </a:p>
            </p:txBody>
          </p:sp>
        </mc:Choice>
        <mc:Fallback xmlns="">
          <p:sp>
            <p:nvSpPr>
              <p:cNvPr id="9" name="Rectangle 8">
                <a:extLst>
                  <a:ext uri="{FF2B5EF4-FFF2-40B4-BE49-F238E27FC236}">
                    <a16:creationId xmlns:a16="http://schemas.microsoft.com/office/drawing/2014/main" id="{8BA3302F-6997-AC23-EC56-19DE41643C91}"/>
                  </a:ext>
                </a:extLst>
              </p:cNvPr>
              <p:cNvSpPr>
                <a:spLocks noRot="1" noChangeAspect="1" noMove="1" noResize="1" noEditPoints="1" noAdjustHandles="1" noChangeArrowheads="1" noChangeShapeType="1" noTextEdit="1"/>
              </p:cNvSpPr>
              <p:nvPr/>
            </p:nvSpPr>
            <p:spPr>
              <a:xfrm>
                <a:off x="9307147" y="2210898"/>
                <a:ext cx="763200" cy="19836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F3F105B-317E-1458-1519-FB080E03C9DF}"/>
                  </a:ext>
                </a:extLst>
              </p:cNvPr>
              <p:cNvSpPr/>
              <p:nvPr/>
            </p:nvSpPr>
            <p:spPr>
              <a:xfrm>
                <a:off x="6022161" y="2701651"/>
                <a:ext cx="347614" cy="1006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3200" b="0" i="1" smtClean="0">
                          <a:latin typeface="Cambria Math" panose="02040503050406030204" pitchFamily="18" charset="0"/>
                        </a:rPr>
                        <m:t>𝑧</m:t>
                      </m:r>
                    </m:oMath>
                  </m:oMathPara>
                </a14:m>
                <a:endParaRPr lang="en-US" sz="3200" dirty="0">
                  <a:latin typeface="Book Antiqua" panose="02040602050305030304" pitchFamily="18" charset="0"/>
                </a:endParaRPr>
              </a:p>
            </p:txBody>
          </p:sp>
        </mc:Choice>
        <mc:Fallback xmlns="">
          <p:sp>
            <p:nvSpPr>
              <p:cNvPr id="10" name="Rectangle 9">
                <a:extLst>
                  <a:ext uri="{FF2B5EF4-FFF2-40B4-BE49-F238E27FC236}">
                    <a16:creationId xmlns:a16="http://schemas.microsoft.com/office/drawing/2014/main" id="{DF3F105B-317E-1458-1519-FB080E03C9DF}"/>
                  </a:ext>
                </a:extLst>
              </p:cNvPr>
              <p:cNvSpPr>
                <a:spLocks noRot="1" noChangeAspect="1" noMove="1" noResize="1" noEditPoints="1" noAdjustHandles="1" noChangeArrowheads="1" noChangeShapeType="1" noTextEdit="1"/>
              </p:cNvSpPr>
              <p:nvPr/>
            </p:nvSpPr>
            <p:spPr>
              <a:xfrm>
                <a:off x="6022161" y="2701651"/>
                <a:ext cx="347614" cy="1006680"/>
              </a:xfrm>
              <a:prstGeom prst="rect">
                <a:avLst/>
              </a:prstGeom>
              <a:blipFill>
                <a:blip r:embed="rId5"/>
                <a:stretch>
                  <a:fillRect l="-20690"/>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A39DB7E3-C9E1-8822-D5C5-B096836040D0}"/>
              </a:ext>
            </a:extLst>
          </p:cNvPr>
          <p:cNvCxnSpPr>
            <a:cxnSpLocks/>
            <a:stCxn id="7" idx="3"/>
            <a:endCxn id="6" idx="2"/>
          </p:cNvCxnSpPr>
          <p:nvPr/>
        </p:nvCxnSpPr>
        <p:spPr>
          <a:xfrm>
            <a:off x="3151275" y="3194702"/>
            <a:ext cx="321765" cy="102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F34FC0ED-0616-8AB7-9B42-94C85763433C}"/>
              </a:ext>
            </a:extLst>
          </p:cNvPr>
          <p:cNvCxnSpPr>
            <a:cxnSpLocks/>
            <a:stCxn id="8" idx="2"/>
            <a:endCxn id="9" idx="1"/>
          </p:cNvCxnSpPr>
          <p:nvPr/>
        </p:nvCxnSpPr>
        <p:spPr>
          <a:xfrm flipV="1">
            <a:off x="9061510" y="3202698"/>
            <a:ext cx="245637" cy="22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DEBEF9D-C53D-5DBB-859B-1E7BD210FEB7}"/>
              </a:ext>
            </a:extLst>
          </p:cNvPr>
          <p:cNvCxnSpPr>
            <a:cxnSpLocks/>
            <a:stCxn id="6" idx="0"/>
            <a:endCxn id="10" idx="1"/>
          </p:cNvCxnSpPr>
          <p:nvPr/>
        </p:nvCxnSpPr>
        <p:spPr>
          <a:xfrm flipV="1">
            <a:off x="5486400" y="3204991"/>
            <a:ext cx="535761"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4E834DF-E687-42ED-91D5-AF8CD54665D8}"/>
              </a:ext>
            </a:extLst>
          </p:cNvPr>
          <p:cNvCxnSpPr>
            <a:cxnSpLocks/>
            <a:stCxn id="10" idx="3"/>
            <a:endCxn id="8" idx="0"/>
          </p:cNvCxnSpPr>
          <p:nvPr/>
        </p:nvCxnSpPr>
        <p:spPr>
          <a:xfrm>
            <a:off x="6369775" y="3204991"/>
            <a:ext cx="67837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9AB9D658-12DC-BB48-80AE-54B933DC5A6C}"/>
                  </a:ext>
                </a:extLst>
              </p:cNvPr>
              <p:cNvSpPr/>
              <p:nvPr/>
            </p:nvSpPr>
            <p:spPr>
              <a:xfrm>
                <a:off x="2294302" y="1527684"/>
                <a:ext cx="950743" cy="5544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Noisy input </a:t>
                </a:r>
                <a14:m>
                  <m:oMath xmlns:m="http://schemas.openxmlformats.org/officeDocument/2006/math">
                    <m:acc>
                      <m:accPr>
                        <m:chr m:val="̂"/>
                        <m:ctrlPr>
                          <a:rPr lang="en-AU" b="0" i="1" smtClean="0">
                            <a:latin typeface="Cambria Math" panose="02040503050406030204" pitchFamily="18" charset="0"/>
                            <a:ea typeface="Cambria Math" panose="02040503050406030204" pitchFamily="18" charset="0"/>
                          </a:rPr>
                        </m:ctrlPr>
                      </m:accPr>
                      <m:e>
                        <m:r>
                          <a:rPr lang="en-AU" b="0" i="1" smtClean="0">
                            <a:latin typeface="Cambria Math" panose="02040503050406030204" pitchFamily="18" charset="0"/>
                            <a:ea typeface="Cambria Math" panose="02040503050406030204" pitchFamily="18" charset="0"/>
                          </a:rPr>
                          <m:t>𝑥</m:t>
                        </m:r>
                      </m:e>
                    </m:acc>
                  </m:oMath>
                </a14:m>
                <a:endParaRPr lang="en-US" dirty="0">
                  <a:latin typeface="Book Antiqua" panose="02040602050305030304" pitchFamily="18" charset="0"/>
                </a:endParaRPr>
              </a:p>
            </p:txBody>
          </p:sp>
        </mc:Choice>
        <mc:Fallback xmlns="">
          <p:sp>
            <p:nvSpPr>
              <p:cNvPr id="15" name="Rectangle 14">
                <a:extLst>
                  <a:ext uri="{FF2B5EF4-FFF2-40B4-BE49-F238E27FC236}">
                    <a16:creationId xmlns:a16="http://schemas.microsoft.com/office/drawing/2014/main" id="{9AB9D658-12DC-BB48-80AE-54B933DC5A6C}"/>
                  </a:ext>
                </a:extLst>
              </p:cNvPr>
              <p:cNvSpPr>
                <a:spLocks noRot="1" noChangeAspect="1" noMove="1" noResize="1" noEditPoints="1" noAdjustHandles="1" noChangeArrowheads="1" noChangeShapeType="1" noTextEdit="1"/>
              </p:cNvSpPr>
              <p:nvPr/>
            </p:nvSpPr>
            <p:spPr>
              <a:xfrm>
                <a:off x="2294302" y="1527684"/>
                <a:ext cx="950743" cy="554412"/>
              </a:xfrm>
              <a:prstGeom prst="rect">
                <a:avLst/>
              </a:prstGeom>
              <a:blipFill>
                <a:blip r:embed="rId6"/>
                <a:stretch>
                  <a:fillRect l="-3947" t="-13333" r="-2632" b="-22222"/>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4A3BDA08-5EB0-C2A5-CD44-D12CA8A45C6A}"/>
              </a:ext>
            </a:extLst>
          </p:cNvPr>
          <p:cNvSpPr/>
          <p:nvPr/>
        </p:nvSpPr>
        <p:spPr>
          <a:xfrm>
            <a:off x="8757726" y="1527684"/>
            <a:ext cx="1862039" cy="5544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Reconstructed Input</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010F133-5D22-F609-21D6-3353E4BF16C4}"/>
                  </a:ext>
                </a:extLst>
              </p:cNvPr>
              <p:cNvSpPr/>
              <p:nvPr/>
            </p:nvSpPr>
            <p:spPr>
              <a:xfrm>
                <a:off x="4876321" y="1465641"/>
                <a:ext cx="2639294" cy="678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Ideally, they are identical </a:t>
                </a:r>
                <a14:m>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oMath>
                </a14:m>
                <a:endParaRPr lang="en-US" dirty="0">
                  <a:latin typeface="Book Antiqua" panose="02040602050305030304" pitchFamily="18" charset="0"/>
                </a:endParaRPr>
              </a:p>
            </p:txBody>
          </p:sp>
        </mc:Choice>
        <mc:Fallback xmlns="">
          <p:sp>
            <p:nvSpPr>
              <p:cNvPr id="19" name="Rectangle 18">
                <a:extLst>
                  <a:ext uri="{FF2B5EF4-FFF2-40B4-BE49-F238E27FC236}">
                    <a16:creationId xmlns:a16="http://schemas.microsoft.com/office/drawing/2014/main" id="{E010F133-5D22-F609-21D6-3353E4BF16C4}"/>
                  </a:ext>
                </a:extLst>
              </p:cNvPr>
              <p:cNvSpPr>
                <a:spLocks noRot="1" noChangeAspect="1" noMove="1" noResize="1" noEditPoints="1" noAdjustHandles="1" noChangeArrowheads="1" noChangeShapeType="1" noTextEdit="1"/>
              </p:cNvSpPr>
              <p:nvPr/>
            </p:nvSpPr>
            <p:spPr>
              <a:xfrm>
                <a:off x="4876321" y="1465641"/>
                <a:ext cx="2639294" cy="678498"/>
              </a:xfrm>
              <a:prstGeom prst="rect">
                <a:avLst/>
              </a:prstGeom>
              <a:blipFill>
                <a:blip r:embed="rId8"/>
                <a:stretch>
                  <a:fillRect b="-8929"/>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3CC9FFAF-BF66-51AF-8782-D8B35DADDFA9}"/>
              </a:ext>
            </a:extLst>
          </p:cNvPr>
          <p:cNvCxnSpPr>
            <a:cxnSpLocks/>
            <a:stCxn id="19" idx="3"/>
            <a:endCxn id="16" idx="1"/>
          </p:cNvCxnSpPr>
          <p:nvPr/>
        </p:nvCxnSpPr>
        <p:spPr>
          <a:xfrm>
            <a:off x="7515615" y="1804890"/>
            <a:ext cx="1242111" cy="0"/>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9993C12-CDAC-426D-5544-F514F702A54B}"/>
                  </a:ext>
                </a:extLst>
              </p:cNvPr>
              <p:cNvSpPr txBox="1"/>
              <p:nvPr/>
            </p:nvSpPr>
            <p:spPr>
              <a:xfrm>
                <a:off x="915098" y="5247354"/>
                <a:ext cx="10561739" cy="1272080"/>
              </a:xfrm>
              <a:prstGeom prst="rect">
                <a:avLst/>
              </a:prstGeom>
              <a:noFill/>
            </p:spPr>
            <p:txBody>
              <a:bodyPr wrap="square">
                <a:spAutoFit/>
              </a:bodyPr>
              <a:lstStyle/>
              <a:p>
                <a:r>
                  <a:rPr lang="en-AU" sz="2000" dirty="0">
                    <a:latin typeface="Book Antiqua" panose="02040602050305030304" pitchFamily="18" charset="0"/>
                  </a:rPr>
                  <a:t>Cost function: </a:t>
                </a:r>
                <a:endParaRPr lang="en-AU" sz="2000" i="1" dirty="0">
                  <a:latin typeface="Book Antiqua" panose="020406020503050303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ea typeface="Cambria Math" panose="02040503050406030204" pitchFamily="18" charset="0"/>
                        </a:rPr>
                        <m:t>ℒ</m:t>
                      </m:r>
                      <m:d>
                        <m:dPr>
                          <m:ctrlPr>
                            <a:rPr lang="en-AU" sz="2000" i="1">
                              <a:latin typeface="Cambria Math" panose="02040503050406030204" pitchFamily="18" charset="0"/>
                              <a:ea typeface="Cambria Math" panose="02040503050406030204" pitchFamily="18" charset="0"/>
                            </a:rPr>
                          </m:ctrlPr>
                        </m:dPr>
                        <m:e>
                          <m:r>
                            <m:rPr>
                              <m:sty m:val="p"/>
                            </m:rPr>
                            <a:rPr lang="el-GR" sz="2000" i="1">
                              <a:latin typeface="Cambria Math" panose="02040503050406030204" pitchFamily="18" charset="0"/>
                              <a:ea typeface="Cambria Math" panose="02040503050406030204" pitchFamily="18" charset="0"/>
                            </a:rPr>
                            <m:t>θ</m:t>
                          </m:r>
                          <m:r>
                            <a:rPr lang="en-AU" sz="2000">
                              <a:latin typeface="Cambria Math" panose="02040503050406030204" pitchFamily="18" charset="0"/>
                              <a:ea typeface="Cambria Math" panose="02040503050406030204" pitchFamily="18" charset="0"/>
                            </a:rPr>
                            <m:t>,</m:t>
                          </m:r>
                          <m:r>
                            <m:rPr>
                              <m:sty m:val="p"/>
                            </m:rPr>
                            <a:rPr lang="el-GR" sz="2000" i="1">
                              <a:latin typeface="Cambria Math" panose="02040503050406030204" pitchFamily="18" charset="0"/>
                              <a:ea typeface="Cambria Math" panose="02040503050406030204" pitchFamily="18" charset="0"/>
                            </a:rPr>
                            <m:t>ϕ</m:t>
                          </m:r>
                        </m:e>
                      </m:d>
                      <m:r>
                        <a:rPr lang="en-AU" sz="2000" b="0" i="0"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𝑛</m:t>
                          </m:r>
                        </m:den>
                      </m:f>
                      <m:nary>
                        <m:naryPr>
                          <m:chr m:val="∑"/>
                          <m:ctrlPr>
                            <a:rPr lang="en-AU" sz="2000" i="1">
                              <a:latin typeface="Cambria Math" panose="02040503050406030204" pitchFamily="18" charset="0"/>
                              <a:ea typeface="Cambria Math" panose="02040503050406030204" pitchFamily="18" charset="0"/>
                            </a:rPr>
                          </m:ctrlPr>
                        </m:naryPr>
                        <m:sub>
                          <m:r>
                            <m:rPr>
                              <m:brk m:alnAt="23"/>
                            </m:rPr>
                            <a:rPr lang="en-AU" sz="2000" i="1">
                              <a:latin typeface="Cambria Math" panose="02040503050406030204" pitchFamily="18" charset="0"/>
                              <a:ea typeface="Cambria Math" panose="02040503050406030204" pitchFamily="18" charset="0"/>
                            </a:rPr>
                            <m:t>𝑖</m:t>
                          </m:r>
                          <m:r>
                            <a:rPr lang="en-AU" sz="2000" i="1">
                              <a:latin typeface="Cambria Math" panose="02040503050406030204" pitchFamily="18" charset="0"/>
                              <a:ea typeface="Cambria Math" panose="02040503050406030204" pitchFamily="18" charset="0"/>
                            </a:rPr>
                            <m:t>=0</m:t>
                          </m:r>
                        </m:sub>
                        <m:sup>
                          <m:r>
                            <a:rPr lang="en-AU" sz="2000" b="0" i="1" smtClean="0">
                              <a:latin typeface="Cambria Math" panose="02040503050406030204" pitchFamily="18" charset="0"/>
                              <a:ea typeface="Cambria Math" panose="02040503050406030204" pitchFamily="18" charset="0"/>
                            </a:rPr>
                            <m:t>𝑛</m:t>
                          </m:r>
                        </m:sup>
                        <m:e>
                          <m:sSup>
                            <m:sSupPr>
                              <m:ctrlPr>
                                <a:rPr lang="en-AU" sz="2000" i="1" smtClean="0">
                                  <a:latin typeface="Cambria Math" panose="02040503050406030204" pitchFamily="18" charset="0"/>
                                  <a:ea typeface="Cambria Math" panose="02040503050406030204" pitchFamily="18" charset="0"/>
                                </a:rPr>
                              </m:ctrlPr>
                            </m:sSupPr>
                            <m:e>
                              <m:d>
                                <m:dPr>
                                  <m:ctrlPr>
                                    <a:rPr lang="en-AU" sz="2000" i="1" smtClean="0">
                                      <a:latin typeface="Cambria Math" panose="02040503050406030204" pitchFamily="18" charset="0"/>
                                      <a:ea typeface="Cambria Math" panose="02040503050406030204" pitchFamily="18" charset="0"/>
                                    </a:rPr>
                                  </m:ctrlPr>
                                </m:dPr>
                                <m:e>
                                  <m:sSup>
                                    <m:sSupPr>
                                      <m:ctrlPr>
                                        <a:rPr lang="en-AU" sz="200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𝑥</m:t>
                                      </m:r>
                                    </m:e>
                                    <m:sup>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𝑖</m:t>
                                      </m:r>
                                      <m:r>
                                        <a:rPr lang="en-AU" sz="2000" b="0" i="1" smtClean="0">
                                          <a:latin typeface="Cambria Math" panose="02040503050406030204" pitchFamily="18" charset="0"/>
                                          <a:ea typeface="Cambria Math" panose="02040503050406030204" pitchFamily="18" charset="0"/>
                                        </a:rPr>
                                        <m:t>)</m:t>
                                      </m:r>
                                    </m:sup>
                                  </m:sSup>
                                  <m:r>
                                    <a:rPr lang="en-AU"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𝜃</m:t>
                                      </m:r>
                                    </m:sub>
                                  </m:sSub>
                                  <m:r>
                                    <m:rPr>
                                      <m:nor/>
                                    </m:rPr>
                                    <a:rPr lang="en-US" sz="2000" dirty="0">
                                      <a:latin typeface="Book Antiqua" panose="02040602050305030304" pitchFamily="18" charset="0"/>
                                    </a:rPr>
                                    <m:t> </m:t>
                                  </m:r>
                                  <m:r>
                                    <a:rPr lang="en-AU" sz="2000" b="0" i="1" dirty="0" smtClean="0">
                                      <a:latin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𝑔</m:t>
                                      </m:r>
                                    </m:e>
                                    <m:sub>
                                      <m:r>
                                        <a:rPr lang="en-US" sz="2000" i="1">
                                          <a:latin typeface="Cambria Math" panose="02040503050406030204" pitchFamily="18" charset="0"/>
                                          <a:ea typeface="Cambria Math" panose="02040503050406030204" pitchFamily="18" charset="0"/>
                                        </a:rPr>
                                        <m:t>𝜙</m:t>
                                      </m:r>
                                    </m:sub>
                                  </m:sSub>
                                  <m:r>
                                    <m:rPr>
                                      <m:nor/>
                                    </m:rPr>
                                    <a:rPr lang="en-US" sz="2000" dirty="0">
                                      <a:latin typeface="Book Antiqua" panose="02040602050305030304" pitchFamily="18" charset="0"/>
                                    </a:rPr>
                                    <m:t> </m:t>
                                  </m:r>
                                  <m:d>
                                    <m:dPr>
                                      <m:ctrlPr>
                                        <a:rPr lang="en-AU" sz="2000" b="0" i="1" dirty="0" smtClean="0">
                                          <a:latin typeface="Cambria Math" panose="02040503050406030204" pitchFamily="18" charset="0"/>
                                        </a:rPr>
                                      </m:ctrlPr>
                                    </m:dPr>
                                    <m:e>
                                      <m:sSup>
                                        <m:sSupPr>
                                          <m:ctrlPr>
                                            <a:rPr lang="en-AU" sz="2000" i="1">
                                              <a:latin typeface="Cambria Math" panose="02040503050406030204" pitchFamily="18" charset="0"/>
                                              <a:ea typeface="Cambria Math" panose="02040503050406030204" pitchFamily="18" charset="0"/>
                                            </a:rPr>
                                          </m:ctrlPr>
                                        </m:sSupPr>
                                        <m:e>
                                          <m:acc>
                                            <m:accPr>
                                              <m:chr m:val="̂"/>
                                              <m:ctrlPr>
                                                <a:rPr lang="en-AU" sz="2000" i="1">
                                                  <a:latin typeface="Cambria Math" panose="02040503050406030204" pitchFamily="18" charset="0"/>
                                                  <a:ea typeface="Cambria Math" panose="02040503050406030204" pitchFamily="18" charset="0"/>
                                                </a:rPr>
                                              </m:ctrlPr>
                                            </m:accPr>
                                            <m:e>
                                              <m:r>
                                                <a:rPr lang="en-AU" sz="2000" i="1">
                                                  <a:latin typeface="Cambria Math" panose="02040503050406030204" pitchFamily="18" charset="0"/>
                                                  <a:ea typeface="Cambria Math" panose="02040503050406030204" pitchFamily="18" charset="0"/>
                                                </a:rPr>
                                                <m:t>𝑥</m:t>
                                              </m:r>
                                            </m:e>
                                          </m:acc>
                                        </m:e>
                                        <m:sup>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𝑖</m:t>
                                          </m:r>
                                          <m:r>
                                            <a:rPr lang="en-AU" sz="2000" i="1">
                                              <a:latin typeface="Cambria Math" panose="02040503050406030204" pitchFamily="18" charset="0"/>
                                              <a:ea typeface="Cambria Math" panose="02040503050406030204" pitchFamily="18" charset="0"/>
                                            </a:rPr>
                                            <m:t>)</m:t>
                                          </m:r>
                                        </m:sup>
                                      </m:sSup>
                                    </m:e>
                                  </m:d>
                                  <m:r>
                                    <a:rPr lang="en-AU" sz="2000" b="0" i="1" dirty="0" smtClean="0">
                                      <a:latin typeface="Cambria Math" panose="02040503050406030204" pitchFamily="18" charset="0"/>
                                    </a:rPr>
                                    <m:t>)</m:t>
                                  </m:r>
                                </m:e>
                              </m:d>
                            </m:e>
                            <m:sup>
                              <m:r>
                                <a:rPr lang="en-AU" sz="2000" b="0" i="1" smtClean="0">
                                  <a:latin typeface="Cambria Math" panose="02040503050406030204" pitchFamily="18" charset="0"/>
                                  <a:ea typeface="Cambria Math" panose="02040503050406030204" pitchFamily="18" charset="0"/>
                                </a:rPr>
                                <m:t>2</m:t>
                              </m:r>
                            </m:sup>
                          </m:sSup>
                        </m:e>
                      </m:nary>
                      <m:r>
                        <a:rPr lang="en-AU" sz="2000" b="0" i="1" smtClean="0">
                          <a:latin typeface="Cambria Math" panose="02040503050406030204" pitchFamily="18" charset="0"/>
                          <a:ea typeface="Cambria Math" panose="02040503050406030204" pitchFamily="18" charset="0"/>
                        </a:rPr>
                        <m:t> </m:t>
                      </m:r>
                    </m:oMath>
                  </m:oMathPara>
                </a14:m>
                <a:endParaRPr lang="en-US" sz="2000" dirty="0">
                  <a:latin typeface="Book Antiqua" panose="02040602050305030304" pitchFamily="18" charset="0"/>
                </a:endParaRPr>
              </a:p>
            </p:txBody>
          </p:sp>
        </mc:Choice>
        <mc:Fallback xmlns="">
          <p:sp>
            <p:nvSpPr>
              <p:cNvPr id="26" name="TextBox 25">
                <a:extLst>
                  <a:ext uri="{FF2B5EF4-FFF2-40B4-BE49-F238E27FC236}">
                    <a16:creationId xmlns:a16="http://schemas.microsoft.com/office/drawing/2014/main" id="{09993C12-CDAC-426D-5544-F514F702A54B}"/>
                  </a:ext>
                </a:extLst>
              </p:cNvPr>
              <p:cNvSpPr txBox="1">
                <a:spLocks noRot="1" noChangeAspect="1" noMove="1" noResize="1" noEditPoints="1" noAdjustHandles="1" noChangeArrowheads="1" noChangeShapeType="1" noTextEdit="1"/>
              </p:cNvSpPr>
              <p:nvPr/>
            </p:nvSpPr>
            <p:spPr>
              <a:xfrm>
                <a:off x="915098" y="5247354"/>
                <a:ext cx="10561739" cy="1272080"/>
              </a:xfrm>
              <a:prstGeom prst="rect">
                <a:avLst/>
              </a:prstGeom>
              <a:blipFill>
                <a:blip r:embed="rId9"/>
                <a:stretch>
                  <a:fillRect l="-601" t="-52475" b="-111881"/>
                </a:stretch>
              </a:blipFill>
            </p:spPr>
            <p:txBody>
              <a:bodyPr/>
              <a:lstStyle/>
              <a:p>
                <a:r>
                  <a:rPr lang="en-US">
                    <a:noFill/>
                  </a:rPr>
                  <a:t> </a:t>
                </a:r>
              </a:p>
            </p:txBody>
          </p:sp>
        </mc:Fallback>
      </mc:AlternateContent>
      <p:sp>
        <p:nvSpPr>
          <p:cNvPr id="28" name="Up Arrow Callout 27">
            <a:extLst>
              <a:ext uri="{FF2B5EF4-FFF2-40B4-BE49-F238E27FC236}">
                <a16:creationId xmlns:a16="http://schemas.microsoft.com/office/drawing/2014/main" id="{04338A14-1777-B5C4-9C59-061E7AA5C70F}"/>
              </a:ext>
            </a:extLst>
          </p:cNvPr>
          <p:cNvSpPr/>
          <p:nvPr/>
        </p:nvSpPr>
        <p:spPr>
          <a:xfrm>
            <a:off x="4828561" y="3730836"/>
            <a:ext cx="2734811" cy="998675"/>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Book Antiqua" panose="02040602050305030304" pitchFamily="18" charset="0"/>
              </a:rPr>
              <a:t>A compressed low dimensional representation of the input</a:t>
            </a:r>
          </a:p>
        </p:txBody>
      </p:sp>
      <p:sp>
        <p:nvSpPr>
          <p:cNvPr id="29" name="TextBox 28">
            <a:extLst>
              <a:ext uri="{FF2B5EF4-FFF2-40B4-BE49-F238E27FC236}">
                <a16:creationId xmlns:a16="http://schemas.microsoft.com/office/drawing/2014/main" id="{F5D062D7-27D3-B10F-76C2-439EAB1725A1}"/>
              </a:ext>
            </a:extLst>
          </p:cNvPr>
          <p:cNvSpPr txBox="1"/>
          <p:nvPr/>
        </p:nvSpPr>
        <p:spPr>
          <a:xfrm>
            <a:off x="5563453" y="2326185"/>
            <a:ext cx="1321196" cy="369332"/>
          </a:xfrm>
          <a:prstGeom prst="rect">
            <a:avLst/>
          </a:prstGeom>
          <a:noFill/>
        </p:spPr>
        <p:txBody>
          <a:bodyPr wrap="none" rtlCol="0">
            <a:spAutoFit/>
          </a:bodyPr>
          <a:lstStyle/>
          <a:p>
            <a:r>
              <a:rPr lang="en-US" dirty="0">
                <a:solidFill>
                  <a:srgbClr val="FF0000"/>
                </a:solidFill>
                <a:latin typeface="Book Antiqua" panose="02040602050305030304" pitchFamily="18" charset="0"/>
              </a:rPr>
              <a:t>Bottleneck!</a:t>
            </a:r>
          </a:p>
        </p:txBody>
      </p:sp>
      <p:sp>
        <p:nvSpPr>
          <p:cNvPr id="20" name="Rectangle 19">
            <a:extLst>
              <a:ext uri="{FF2B5EF4-FFF2-40B4-BE49-F238E27FC236}">
                <a16:creationId xmlns:a16="http://schemas.microsoft.com/office/drawing/2014/main" id="{17F74AB3-40B4-2663-44BE-7C88E1A70969}"/>
              </a:ext>
            </a:extLst>
          </p:cNvPr>
          <p:cNvSpPr/>
          <p:nvPr/>
        </p:nvSpPr>
        <p:spPr>
          <a:xfrm>
            <a:off x="1025446" y="2202902"/>
            <a:ext cx="763200" cy="198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66BDEB8A-CA87-BE04-86EB-453807BF1A3E}"/>
                  </a:ext>
                </a:extLst>
              </p:cNvPr>
              <p:cNvSpPr/>
              <p:nvPr/>
            </p:nvSpPr>
            <p:spPr>
              <a:xfrm>
                <a:off x="887612" y="1527684"/>
                <a:ext cx="1034705" cy="5544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Original Input </a:t>
                </a:r>
                <a14:m>
                  <m:oMath xmlns:m="http://schemas.openxmlformats.org/officeDocument/2006/math">
                    <m:r>
                      <a:rPr lang="en-AU" b="0" i="1" smtClean="0">
                        <a:latin typeface="Cambria Math" panose="02040503050406030204" pitchFamily="18" charset="0"/>
                        <a:ea typeface="Cambria Math" panose="02040503050406030204" pitchFamily="18" charset="0"/>
                      </a:rPr>
                      <m:t>𝑥</m:t>
                    </m:r>
                  </m:oMath>
                </a14:m>
                <a:endParaRPr lang="en-US" dirty="0">
                  <a:latin typeface="Book Antiqua" panose="02040602050305030304" pitchFamily="18" charset="0"/>
                </a:endParaRPr>
              </a:p>
            </p:txBody>
          </p:sp>
        </mc:Choice>
        <mc:Fallback xmlns="">
          <p:sp>
            <p:nvSpPr>
              <p:cNvPr id="23" name="Rectangle 22">
                <a:extLst>
                  <a:ext uri="{FF2B5EF4-FFF2-40B4-BE49-F238E27FC236}">
                    <a16:creationId xmlns:a16="http://schemas.microsoft.com/office/drawing/2014/main" id="{66BDEB8A-CA87-BE04-86EB-453807BF1A3E}"/>
                  </a:ext>
                </a:extLst>
              </p:cNvPr>
              <p:cNvSpPr>
                <a:spLocks noRot="1" noChangeAspect="1" noMove="1" noResize="1" noEditPoints="1" noAdjustHandles="1" noChangeArrowheads="1" noChangeShapeType="1" noTextEdit="1"/>
              </p:cNvSpPr>
              <p:nvPr/>
            </p:nvSpPr>
            <p:spPr>
              <a:xfrm>
                <a:off x="887612" y="1527684"/>
                <a:ext cx="1034705" cy="554412"/>
              </a:xfrm>
              <a:prstGeom prst="rect">
                <a:avLst/>
              </a:prstGeom>
              <a:blipFill>
                <a:blip r:embed="rId11"/>
                <a:stretch>
                  <a:fillRect l="-3614" t="-13333" r="-9639" b="-22222"/>
                </a:stretch>
              </a:blipFill>
            </p:spPr>
            <p:txBody>
              <a:bodyPr/>
              <a:lstStyle/>
              <a:p>
                <a:r>
                  <a:rPr lang="en-US">
                    <a:noFill/>
                  </a:rPr>
                  <a:t> </a:t>
                </a:r>
              </a:p>
            </p:txBody>
          </p:sp>
        </mc:Fallback>
      </mc:AlternateContent>
      <p:cxnSp>
        <p:nvCxnSpPr>
          <p:cNvPr id="33" name="Elbow Connector 32">
            <a:extLst>
              <a:ext uri="{FF2B5EF4-FFF2-40B4-BE49-F238E27FC236}">
                <a16:creationId xmlns:a16="http://schemas.microsoft.com/office/drawing/2014/main" id="{B1B336F9-643E-2E9F-2A8E-AE92B131ABE4}"/>
              </a:ext>
            </a:extLst>
          </p:cNvPr>
          <p:cNvCxnSpPr>
            <a:stCxn id="19" idx="1"/>
            <a:endCxn id="23" idx="0"/>
          </p:cNvCxnSpPr>
          <p:nvPr/>
        </p:nvCxnSpPr>
        <p:spPr>
          <a:xfrm rot="10800000">
            <a:off x="1404965" y="1527684"/>
            <a:ext cx="3471356" cy="277206"/>
          </a:xfrm>
          <a:prstGeom prst="bentConnector4">
            <a:avLst>
              <a:gd name="adj1" fmla="val 42548"/>
              <a:gd name="adj2" fmla="val 182466"/>
            </a:avLst>
          </a:prstGeom>
          <a:ln w="38100">
            <a:prstDash val="sysDash"/>
            <a:tailEnd type="triangle"/>
          </a:ln>
        </p:spPr>
        <p:style>
          <a:lnRef idx="1">
            <a:schemeClr val="dk1"/>
          </a:lnRef>
          <a:fillRef idx="0">
            <a:schemeClr val="dk1"/>
          </a:fillRef>
          <a:effectRef idx="0">
            <a:schemeClr val="dk1"/>
          </a:effectRef>
          <a:fontRef idx="minor">
            <a:schemeClr val="tx1"/>
          </a:fontRef>
        </p:style>
      </p:cxnSp>
      <p:sp>
        <p:nvSpPr>
          <p:cNvPr id="34" name="Oval 33">
            <a:extLst>
              <a:ext uri="{FF2B5EF4-FFF2-40B4-BE49-F238E27FC236}">
                <a16:creationId xmlns:a16="http://schemas.microsoft.com/office/drawing/2014/main" id="{83D85108-0369-2FB2-EBDC-A12876741B1E}"/>
              </a:ext>
            </a:extLst>
          </p:cNvPr>
          <p:cNvSpPr>
            <a:spLocks noChangeAspect="1"/>
          </p:cNvSpPr>
          <p:nvPr/>
        </p:nvSpPr>
        <p:spPr>
          <a:xfrm>
            <a:off x="1286164" y="2296329"/>
            <a:ext cx="237600" cy="240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7CC8108-37FA-0078-BF11-B5F4DC4B82FB}"/>
              </a:ext>
            </a:extLst>
          </p:cNvPr>
          <p:cNvSpPr>
            <a:spLocks noChangeAspect="1"/>
          </p:cNvSpPr>
          <p:nvPr/>
        </p:nvSpPr>
        <p:spPr>
          <a:xfrm>
            <a:off x="1286164" y="2610421"/>
            <a:ext cx="237600" cy="240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AC7EA9C-E93F-C306-0B72-2CAD45B28044}"/>
              </a:ext>
            </a:extLst>
          </p:cNvPr>
          <p:cNvSpPr>
            <a:spLocks noChangeAspect="1"/>
          </p:cNvSpPr>
          <p:nvPr/>
        </p:nvSpPr>
        <p:spPr>
          <a:xfrm>
            <a:off x="1286165" y="2924513"/>
            <a:ext cx="237600" cy="240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6B37D0-79A9-FE1A-A078-4C5756B82B63}"/>
              </a:ext>
            </a:extLst>
          </p:cNvPr>
          <p:cNvSpPr>
            <a:spLocks noChangeAspect="1"/>
          </p:cNvSpPr>
          <p:nvPr/>
        </p:nvSpPr>
        <p:spPr>
          <a:xfrm>
            <a:off x="1286165" y="3238605"/>
            <a:ext cx="237600" cy="240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ED4D33D-76D6-73AA-0E9F-3A96F03229F8}"/>
              </a:ext>
            </a:extLst>
          </p:cNvPr>
          <p:cNvSpPr>
            <a:spLocks noChangeAspect="1"/>
          </p:cNvSpPr>
          <p:nvPr/>
        </p:nvSpPr>
        <p:spPr>
          <a:xfrm>
            <a:off x="1286164" y="3554612"/>
            <a:ext cx="237600" cy="240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44CDAFE-AC2A-FA0B-8251-4629297CC7FE}"/>
              </a:ext>
            </a:extLst>
          </p:cNvPr>
          <p:cNvSpPr>
            <a:spLocks noChangeAspect="1"/>
          </p:cNvSpPr>
          <p:nvPr/>
        </p:nvSpPr>
        <p:spPr>
          <a:xfrm>
            <a:off x="1286164" y="3868704"/>
            <a:ext cx="237600" cy="240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C7EBE62-C846-9016-059D-2B5310815322}"/>
              </a:ext>
            </a:extLst>
          </p:cNvPr>
          <p:cNvSpPr>
            <a:spLocks noChangeAspect="1"/>
          </p:cNvSpPr>
          <p:nvPr/>
        </p:nvSpPr>
        <p:spPr>
          <a:xfrm>
            <a:off x="2653600" y="2298652"/>
            <a:ext cx="237600" cy="240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64B4AA5-E1C9-CD6D-A095-BE61CE7ACC36}"/>
              </a:ext>
            </a:extLst>
          </p:cNvPr>
          <p:cNvSpPr>
            <a:spLocks noChangeAspect="1"/>
          </p:cNvSpPr>
          <p:nvPr/>
        </p:nvSpPr>
        <p:spPr>
          <a:xfrm>
            <a:off x="2653600" y="2612744"/>
            <a:ext cx="237600" cy="2406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D8FE6D0-1BB6-2D8D-B017-7E0D241992B2}"/>
              </a:ext>
            </a:extLst>
          </p:cNvPr>
          <p:cNvSpPr>
            <a:spLocks noChangeAspect="1"/>
          </p:cNvSpPr>
          <p:nvPr/>
        </p:nvSpPr>
        <p:spPr>
          <a:xfrm>
            <a:off x="2653601" y="2926836"/>
            <a:ext cx="237600" cy="2406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33F74DE-C52A-8CCB-FF1D-8E62DBDE6C51}"/>
              </a:ext>
            </a:extLst>
          </p:cNvPr>
          <p:cNvSpPr>
            <a:spLocks noChangeAspect="1"/>
          </p:cNvSpPr>
          <p:nvPr/>
        </p:nvSpPr>
        <p:spPr>
          <a:xfrm>
            <a:off x="2653601" y="3240928"/>
            <a:ext cx="237600" cy="240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D2E4595-2A63-8712-127F-0C91533DEA9F}"/>
              </a:ext>
            </a:extLst>
          </p:cNvPr>
          <p:cNvSpPr>
            <a:spLocks noChangeAspect="1"/>
          </p:cNvSpPr>
          <p:nvPr/>
        </p:nvSpPr>
        <p:spPr>
          <a:xfrm>
            <a:off x="2653600" y="3556935"/>
            <a:ext cx="237600" cy="240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225E242-E65E-9EAC-10F5-0F6BB0926E17}"/>
              </a:ext>
            </a:extLst>
          </p:cNvPr>
          <p:cNvSpPr>
            <a:spLocks noChangeAspect="1"/>
          </p:cNvSpPr>
          <p:nvPr/>
        </p:nvSpPr>
        <p:spPr>
          <a:xfrm>
            <a:off x="2653600" y="3871027"/>
            <a:ext cx="237600" cy="2406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121525AD-A8A2-5C89-AB18-5D69B619A579}"/>
              </a:ext>
            </a:extLst>
          </p:cNvPr>
          <p:cNvCxnSpPr>
            <a:cxnSpLocks/>
            <a:stCxn id="20" idx="3"/>
            <a:endCxn id="7" idx="1"/>
          </p:cNvCxnSpPr>
          <p:nvPr/>
        </p:nvCxnSpPr>
        <p:spPr>
          <a:xfrm>
            <a:off x="1788646" y="3194702"/>
            <a:ext cx="59942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1" name="Picture 20" descr="A person with short brown hair&#10;&#10;Description automatically generated with low confidence">
            <a:extLst>
              <a:ext uri="{FF2B5EF4-FFF2-40B4-BE49-F238E27FC236}">
                <a16:creationId xmlns:a16="http://schemas.microsoft.com/office/drawing/2014/main" id="{2F9F62F3-6E29-76C1-7440-3ED1A272BCC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372399" y="4341607"/>
            <a:ext cx="794547" cy="597339"/>
          </a:xfrm>
          <a:prstGeom prst="rect">
            <a:avLst/>
          </a:prstGeom>
        </p:spPr>
      </p:pic>
      <p:pic>
        <p:nvPicPr>
          <p:cNvPr id="24" name="Picture 23" descr="Tom Cruise - Movies, Spouses &amp; Kids">
            <a:extLst>
              <a:ext uri="{FF2B5EF4-FFF2-40B4-BE49-F238E27FC236}">
                <a16:creationId xmlns:a16="http://schemas.microsoft.com/office/drawing/2014/main" id="{52AF1A70-F0A5-F601-F253-B77D5E919E6D}"/>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07691" y="4342321"/>
            <a:ext cx="794546" cy="59591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Tom Cruise - Movies, Spouses &amp; Kids">
            <a:extLst>
              <a:ext uri="{FF2B5EF4-FFF2-40B4-BE49-F238E27FC236}">
                <a16:creationId xmlns:a16="http://schemas.microsoft.com/office/drawing/2014/main" id="{FB00FCAD-0BED-5E72-75DF-2E85952A8E17}"/>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291472" y="4342321"/>
            <a:ext cx="794546" cy="59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864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9016D2-74FC-4F10-C39E-64A6D66A2437}"/>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mc:Choice xmlns:a14="http://schemas.microsoft.com/office/drawing/2010/main" Requires="a14">
          <p:sp>
            <p:nvSpPr>
              <p:cNvPr id="7" name="Content Placeholder 6">
                <a:extLst>
                  <a:ext uri="{FF2B5EF4-FFF2-40B4-BE49-F238E27FC236}">
                    <a16:creationId xmlns:a16="http://schemas.microsoft.com/office/drawing/2014/main" id="{CCED9A62-A542-0CD8-E694-7B2EB512163D}"/>
                  </a:ext>
                </a:extLst>
              </p:cNvPr>
              <p:cNvSpPr>
                <a:spLocks noGrp="1"/>
              </p:cNvSpPr>
              <p:nvPr>
                <p:ph sz="quarter" idx="12"/>
              </p:nvPr>
            </p:nvSpPr>
            <p:spPr>
              <a:xfrm>
                <a:off x="490537" y="1758950"/>
                <a:ext cx="8418685" cy="4417200"/>
              </a:xfrm>
            </p:spPr>
            <p:txBody>
              <a:bodyPr>
                <a:normAutofit fontScale="85000" lnSpcReduction="10000"/>
              </a:bodyPr>
              <a:lstStyle/>
              <a:p>
                <a:r>
                  <a:rPr lang="en-US" dirty="0"/>
                  <a:t>Monte Carlo estimate provides an approximation of the expectation through random sampling and averaging</a:t>
                </a:r>
              </a:p>
              <a:p>
                <a:r>
                  <a:rPr lang="en-US" b="1" dirty="0"/>
                  <a:t>Example: </a:t>
                </a:r>
                <a:r>
                  <a:rPr lang="en-US" dirty="0"/>
                  <a:t>Approximating the mean of a biased coin</a:t>
                </a:r>
              </a:p>
              <a:p>
                <a:pPr lvl="1"/>
                <a:r>
                  <a:rPr lang="en-US" dirty="0"/>
                  <a:t>Let X denote a binomial random variable that equals 1 when a coin flip results in heads, and 0 when it lands on tails</a:t>
                </a:r>
              </a:p>
              <a:p>
                <a:pPr lvl="1"/>
                <a:r>
                  <a:rPr lang="en-US" dirty="0"/>
                  <a:t>We can estimate the mean by conducting multiple flips as follows:</a:t>
                </a:r>
              </a:p>
              <a:p>
                <a:pPr lvl="2"/>
                <a14:m>
                  <m:oMath xmlns:m="http://schemas.openxmlformats.org/officeDocument/2006/math">
                    <m:r>
                      <a:rPr lang="en-AU" i="1">
                        <a:latin typeface="Cambria Math" panose="02040503050406030204" pitchFamily="18" charset="0"/>
                        <a:ea typeface="Cambria Math" panose="02040503050406030204" pitchFamily="18" charset="0"/>
                      </a:rPr>
                      <m:t>𝔼</m:t>
                    </m:r>
                    <m:d>
                      <m:dPr>
                        <m:begChr m:val="["/>
                        <m:endChr m:val="]"/>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𝑋</m:t>
                        </m:r>
                      </m:e>
                    </m:d>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1+0+1+1+…+0</m:t>
                        </m:r>
                      </m:num>
                      <m:den>
                        <m:r>
                          <a:rPr lang="en-AU" b="0" i="1" smtClean="0">
                            <a:latin typeface="Cambria Math" panose="02040503050406030204" pitchFamily="18" charset="0"/>
                            <a:ea typeface="Cambria Math" panose="02040503050406030204" pitchFamily="18" charset="0"/>
                          </a:rPr>
                          <m:t>𝑛</m:t>
                        </m:r>
                      </m:den>
                    </m:f>
                    <m:r>
                      <a:rPr lang="en-AU" b="0" i="1"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𝑛</m:t>
                        </m:r>
                      </m:den>
                    </m:f>
                    <m:nary>
                      <m:naryPr>
                        <m:chr m:val="∑"/>
                        <m:ctrlPr>
                          <a:rPr lang="en-AU" b="0" i="1" smtClean="0">
                            <a:latin typeface="Cambria Math" panose="02040503050406030204" pitchFamily="18" charset="0"/>
                            <a:ea typeface="Cambria Math" panose="02040503050406030204" pitchFamily="18" charset="0"/>
                          </a:rPr>
                        </m:ctrlPr>
                      </m:naryPr>
                      <m:sub>
                        <m:r>
                          <m:rPr>
                            <m:brk m:alnAt="23"/>
                          </m:rPr>
                          <a:rPr lang="en-AU" b="0" i="1" smtClean="0">
                            <a:latin typeface="Cambria Math" panose="02040503050406030204" pitchFamily="18" charset="0"/>
                            <a:ea typeface="Cambria Math" panose="02040503050406030204" pitchFamily="18" charset="0"/>
                          </a:rPr>
                          <m:t>1</m:t>
                        </m:r>
                      </m:sub>
                      <m:sup>
                        <m:r>
                          <a:rPr lang="en-AU" b="0" i="1" smtClean="0">
                            <a:latin typeface="Cambria Math" panose="02040503050406030204" pitchFamily="18" charset="0"/>
                            <a:ea typeface="Cambria Math" panose="02040503050406030204" pitchFamily="18" charset="0"/>
                          </a:rPr>
                          <m:t>𝑛</m:t>
                        </m:r>
                      </m:sup>
                      <m:e>
                        <m:sSub>
                          <m:sSubPr>
                            <m:ctrlPr>
                              <a:rPr lang="en-AU" b="0"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𝑥</m:t>
                            </m:r>
                          </m:e>
                          <m:sub>
                            <m:r>
                              <a:rPr lang="en-AU" b="0" i="1" smtClean="0">
                                <a:latin typeface="Cambria Math" panose="02040503050406030204" pitchFamily="18" charset="0"/>
                                <a:ea typeface="Cambria Math" panose="02040503050406030204" pitchFamily="18" charset="0"/>
                              </a:rPr>
                              <m:t>𝑖</m:t>
                            </m:r>
                          </m:sub>
                        </m:sSub>
                      </m:e>
                    </m:nary>
                  </m:oMath>
                </a14:m>
                <a:endParaRPr lang="en-US" dirty="0"/>
              </a:p>
            </p:txBody>
          </p:sp>
        </mc:Choice>
        <mc:Fallback>
          <p:sp>
            <p:nvSpPr>
              <p:cNvPr id="7" name="Content Placeholder 6">
                <a:extLst>
                  <a:ext uri="{FF2B5EF4-FFF2-40B4-BE49-F238E27FC236}">
                    <a16:creationId xmlns:a16="http://schemas.microsoft.com/office/drawing/2014/main" id="{CCED9A62-A542-0CD8-E694-7B2EB512163D}"/>
                  </a:ext>
                </a:extLst>
              </p:cNvPr>
              <p:cNvSpPr>
                <a:spLocks noGrp="1" noRot="1" noChangeAspect="1" noMove="1" noResize="1" noEditPoints="1" noAdjustHandles="1" noChangeArrowheads="1" noChangeShapeType="1" noTextEdit="1"/>
              </p:cNvSpPr>
              <p:nvPr>
                <p:ph sz="quarter" idx="12"/>
              </p:nvPr>
            </p:nvSpPr>
            <p:spPr>
              <a:xfrm>
                <a:off x="490537" y="1758950"/>
                <a:ext cx="8418685" cy="4417200"/>
              </a:xfrm>
              <a:blipFill>
                <a:blip r:embed="rId2"/>
                <a:stretch>
                  <a:fillRect l="-904"/>
                </a:stretch>
              </a:blipFill>
            </p:spPr>
            <p:txBody>
              <a:bodyPr/>
              <a:lstStyle/>
              <a:p>
                <a:r>
                  <a:rPr lang="en-US">
                    <a:noFill/>
                  </a:rPr>
                  <a:t> </a:t>
                </a:r>
              </a:p>
            </p:txBody>
          </p:sp>
        </mc:Fallback>
      </mc:AlternateContent>
      <p:sp>
        <p:nvSpPr>
          <p:cNvPr id="6" name="Title 5">
            <a:extLst>
              <a:ext uri="{FF2B5EF4-FFF2-40B4-BE49-F238E27FC236}">
                <a16:creationId xmlns:a16="http://schemas.microsoft.com/office/drawing/2014/main" id="{76DF5761-DCE9-1F56-F8A6-FE13D4B096EE}"/>
              </a:ext>
            </a:extLst>
          </p:cNvPr>
          <p:cNvSpPr>
            <a:spLocks noGrp="1"/>
          </p:cNvSpPr>
          <p:nvPr>
            <p:ph type="title"/>
          </p:nvPr>
        </p:nvSpPr>
        <p:spPr/>
        <p:txBody>
          <a:bodyPr/>
          <a:lstStyle/>
          <a:p>
            <a:r>
              <a:rPr lang="en-US" dirty="0"/>
              <a:t>Monte Carlo Estimate: A Simple Example</a:t>
            </a:r>
          </a:p>
        </p:txBody>
      </p:sp>
      <p:sp>
        <p:nvSpPr>
          <p:cNvPr id="5" name="Slide Number Placeholder 4">
            <a:extLst>
              <a:ext uri="{FF2B5EF4-FFF2-40B4-BE49-F238E27FC236}">
                <a16:creationId xmlns:a16="http://schemas.microsoft.com/office/drawing/2014/main" id="{B68AC49B-438C-AF7E-2AB0-26A1CD88BE80}"/>
              </a:ext>
            </a:extLst>
          </p:cNvPr>
          <p:cNvSpPr>
            <a:spLocks noGrp="1"/>
          </p:cNvSpPr>
          <p:nvPr>
            <p:ph type="sldNum" sz="quarter" idx="14"/>
          </p:nvPr>
        </p:nvSpPr>
        <p:spPr/>
        <p:txBody>
          <a:bodyPr/>
          <a:lstStyle/>
          <a:p>
            <a:fld id="{F5AEA0E0-5CC6-4BD0-905C-A0021E419432}" type="slidenum">
              <a:rPr lang="en-GB" smtClean="0"/>
              <a:pPr/>
              <a:t>50</a:t>
            </a:fld>
            <a:endParaRPr lang="en-GB" dirty="0"/>
          </a:p>
        </p:txBody>
      </p:sp>
      <p:pic>
        <p:nvPicPr>
          <p:cNvPr id="9" name="Picture 4" descr="Happy Flip A Coin Day! - Heads? Tails? Save Either Way! - Shop Now GIF |  Gfycat">
            <a:extLst>
              <a:ext uri="{FF2B5EF4-FFF2-40B4-BE49-F238E27FC236}">
                <a16:creationId xmlns:a16="http://schemas.microsoft.com/office/drawing/2014/main" id="{3AB33B97-DA88-C111-3F87-336A409F4FE0}"/>
              </a:ext>
            </a:extLst>
          </p:cNvPr>
          <p:cNvPicPr>
            <a:picLocks noGrp="1" noChangeAspect="1" noChangeArrowheads="1"/>
          </p:cNvPicPr>
          <p:nvPr>
            <p:ph type="pic" sz="quarter" idx="15"/>
          </p:nvPr>
        </p:nvPicPr>
        <p:blipFill>
          <a:blip r:embed="rId3" cstate="email">
            <a:extLst>
              <a:ext uri="{28A0092B-C50C-407E-A947-70E740481C1C}">
                <a14:useLocalDpi xmlns:a14="http://schemas.microsoft.com/office/drawing/2010/main"/>
              </a:ext>
            </a:extLst>
          </a:blip>
          <a:srcRect l="28335" r="2833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44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783DE7-939C-1D40-D7DD-E384E2F7EB6B}"/>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935AA5E-9665-CC2B-1B13-BDB36595FC56}"/>
                  </a:ext>
                </a:extLst>
              </p:cNvPr>
              <p:cNvSpPr>
                <a:spLocks noGrp="1"/>
              </p:cNvSpPr>
              <p:nvPr>
                <p:ph sz="quarter" idx="12"/>
              </p:nvPr>
            </p:nvSpPr>
            <p:spPr/>
            <p:txBody>
              <a:bodyPr>
                <a:normAutofit fontScale="85000" lnSpcReduction="10000"/>
              </a:bodyPr>
              <a:lstStyle/>
              <a:p>
                <a:r>
                  <a:rPr lang="en-US" sz="2400" dirty="0"/>
                  <a:t>So, the final loss function of VAE becomes:</a:t>
                </a:r>
              </a:p>
              <a:p>
                <a:pPr marL="0" indent="0">
                  <a:buNone/>
                </a:pPr>
                <a14:m>
                  <m:oMathPara xmlns:m="http://schemas.openxmlformats.org/officeDocument/2006/math">
                    <m:oMathParaPr>
                      <m:jc m:val="centerGroup"/>
                    </m:oMathParaPr>
                    <m:oMath xmlns:m="http://schemas.openxmlformats.org/officeDocument/2006/math">
                      <m:r>
                        <a:rPr lang="en-AU" sz="2400" i="1" smtClean="0">
                          <a:latin typeface="Cambria Math" panose="02040503050406030204" pitchFamily="18" charset="0"/>
                          <a:ea typeface="Cambria Math" panose="02040503050406030204" pitchFamily="18" charset="0"/>
                        </a:rPr>
                        <m:t>ℒ</m:t>
                      </m:r>
                      <m:d>
                        <m:dPr>
                          <m:ctrlPr>
                            <a:rPr lang="en-AU" sz="2400" i="1">
                              <a:latin typeface="Cambria Math" panose="02040503050406030204" pitchFamily="18" charset="0"/>
                              <a:ea typeface="Cambria Math" panose="02040503050406030204" pitchFamily="18" charset="0"/>
                            </a:rPr>
                          </m:ctrlPr>
                        </m:dPr>
                        <m:e>
                          <m:r>
                            <m:rPr>
                              <m:sty m:val="p"/>
                            </m:rPr>
                            <a:rPr lang="el-GR" sz="2400" i="1">
                              <a:latin typeface="Cambria Math" panose="02040503050406030204" pitchFamily="18" charset="0"/>
                              <a:ea typeface="Cambria Math" panose="02040503050406030204" pitchFamily="18" charset="0"/>
                            </a:rPr>
                            <m:t>θ</m:t>
                          </m:r>
                          <m:r>
                            <a:rPr lang="en-AU" sz="2400">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ϕ</m:t>
                          </m:r>
                        </m:e>
                      </m:d>
                      <m:r>
                        <m:rPr>
                          <m:aln/>
                        </m:rPr>
                        <a:rPr lang="en-AU" sz="2400" i="1">
                          <a:latin typeface="Cambria Math" panose="02040503050406030204" pitchFamily="18" charset="0"/>
                        </a:rPr>
                        <m:t>=</m:t>
                      </m:r>
                      <m:sSub>
                        <m:sSubPr>
                          <m:ctrlPr>
                            <a:rPr lang="en-AU" sz="2400" i="1">
                              <a:latin typeface="Cambria Math" panose="02040503050406030204" pitchFamily="18" charset="0"/>
                            </a:rPr>
                          </m:ctrlPr>
                        </m:sSubPr>
                        <m:e>
                          <m:r>
                            <a:rPr lang="en-AU" sz="2400" i="1">
                              <a:latin typeface="Cambria Math" panose="02040503050406030204" pitchFamily="18" charset="0"/>
                              <a:ea typeface="Cambria Math" panose="02040503050406030204" pitchFamily="18" charset="0"/>
                            </a:rPr>
                            <m:t>𝔼</m:t>
                          </m:r>
                        </m:e>
                        <m:sub>
                          <m:r>
                            <a:rPr lang="en-AU" sz="2400" i="1">
                              <a:latin typeface="Cambria Math" panose="02040503050406030204" pitchFamily="18" charset="0"/>
                            </a:rPr>
                            <m:t>𝑧</m:t>
                          </m:r>
                          <m:r>
                            <a:rPr lang="en-AU" sz="2400" i="1">
                              <a:latin typeface="Cambria Math" panose="02040503050406030204" pitchFamily="18" charset="0"/>
                            </a:rPr>
                            <m:t>~</m:t>
                          </m:r>
                          <m:sSub>
                            <m:sSubPr>
                              <m:ctrlPr>
                                <a:rPr lang="en-US" sz="2400" i="1">
                                  <a:latin typeface="Cambria Math" panose="02040503050406030204" pitchFamily="18" charset="0"/>
                                </a:rPr>
                              </m:ctrlPr>
                            </m:sSubPr>
                            <m:e>
                              <m:r>
                                <a:rPr lang="en-AU" sz="2400" i="1">
                                  <a:latin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𝑧</m:t>
                              </m:r>
                            </m:e>
                            <m:e>
                              <m:r>
                                <a:rPr lang="en-AU" sz="2400" i="1">
                                  <a:latin typeface="Cambria Math" panose="02040503050406030204" pitchFamily="18" charset="0"/>
                                </a:rPr>
                                <m:t>𝑥</m:t>
                              </m:r>
                            </m:e>
                          </m:d>
                        </m:sub>
                      </m:sSub>
                      <m:d>
                        <m:dPr>
                          <m:begChr m:val="["/>
                          <m:endChr m:val="]"/>
                          <m:ctrlPr>
                            <a:rPr lang="en-AU" sz="2400" i="1">
                              <a:latin typeface="Cambria Math" panose="02040503050406030204" pitchFamily="18" charset="0"/>
                            </a:rPr>
                          </m:ctrlPr>
                        </m:dPr>
                        <m:e>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n-AU" sz="2400" i="1">
                                  <a:latin typeface="Cambria Math" panose="02040503050406030204" pitchFamily="18" charset="0"/>
                                  <a:ea typeface="Cambria Math" panose="02040503050406030204" pitchFamily="18" charset="0"/>
                                </a:rPr>
                              </m:ctrlPr>
                            </m:sSupPr>
                            <m:e>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𝜃</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𝑧</m:t>
                                      </m:r>
                                    </m:e>
                                  </m:d>
                                </m:e>
                              </m:d>
                            </m:e>
                            <m:sup>
                              <m:r>
                                <a:rPr lang="en-AU" sz="2400" i="1">
                                  <a:latin typeface="Cambria Math" panose="02040503050406030204" pitchFamily="18" charset="0"/>
                                  <a:ea typeface="Cambria Math" panose="02040503050406030204" pitchFamily="18" charset="0"/>
                                </a:rPr>
                                <m:t>2</m:t>
                              </m:r>
                            </m:sup>
                          </m:sSup>
                        </m:e>
                      </m:d>
                      <m:r>
                        <a:rPr lang="en-AU" sz="2400" b="0" i="1" smtClean="0">
                          <a:latin typeface="Cambria Math" panose="02040503050406030204" pitchFamily="18" charset="0"/>
                          <a:ea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i="1">
                              <a:latin typeface="Cambria Math" panose="02040503050406030204" pitchFamily="18" charset="0"/>
                            </a:rPr>
                            <m:t>2</m:t>
                          </m:r>
                        </m:den>
                      </m:f>
                      <m:nary>
                        <m:naryPr>
                          <m:chr m:val="∑"/>
                          <m:supHide m:val="on"/>
                          <m:ctrlPr>
                            <a:rPr lang="en-AU" sz="2400" i="1">
                              <a:latin typeface="Cambria Math" panose="02040503050406030204" pitchFamily="18" charset="0"/>
                            </a:rPr>
                          </m:ctrlPr>
                        </m:naryPr>
                        <m:sub>
                          <m:r>
                            <m:rPr>
                              <m:brk m:alnAt="7"/>
                            </m:rPr>
                            <a:rPr lang="en-AU" sz="2400" i="1">
                              <a:latin typeface="Cambria Math" panose="02040503050406030204" pitchFamily="18" charset="0"/>
                            </a:rPr>
                            <m:t>𝑘</m:t>
                          </m:r>
                        </m:sub>
                        <m:sup/>
                        <m:e>
                          <m:d>
                            <m:dPr>
                              <m:begChr m:val="["/>
                              <m:endChr m:val="]"/>
                              <m:ctrlPr>
                                <a:rPr lang="en-AU" sz="2400" i="1">
                                  <a:latin typeface="Cambria Math" panose="02040503050406030204" pitchFamily="18" charset="0"/>
                                </a:rPr>
                              </m:ctrlPr>
                            </m:dPr>
                            <m:e>
                              <m:r>
                                <a:rPr lang="en-AU" sz="2400" b="0" i="1" smtClean="0">
                                  <a:latin typeface="Cambria Math" panose="02040503050406030204" pitchFamily="18" charset="0"/>
                                </a:rPr>
                                <m:t>1+</m:t>
                              </m:r>
                              <m:r>
                                <m:rPr>
                                  <m:nor/>
                                </m:rPr>
                                <a:rPr lang="en-AU" sz="2400">
                                  <a:latin typeface="Cambria Math" panose="02040503050406030204" pitchFamily="18" charset="0"/>
                                </a:rPr>
                                <m:t>log</m:t>
                              </m:r>
                              <m:d>
                                <m:dPr>
                                  <m:ctrlPr>
                                    <a:rPr lang="en-AU" sz="2400" i="1">
                                      <a:latin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d>
                                </m:e>
                              </m:d>
                              <m:r>
                                <a:rPr lang="en-AU" sz="2400" i="1">
                                  <a:latin typeface="Cambria Math" panose="02040503050406030204" pitchFamily="18" charset="0"/>
                                  <a:ea typeface="Cambria Math" panose="02040503050406030204" pitchFamily="18" charset="0"/>
                                </a:rPr>
                                <m:t>−</m:t>
                              </m:r>
                              <m:sSup>
                                <m:sSupPr>
                                  <m:ctrlPr>
                                    <a:rPr lang="en-AU" sz="2400" i="1">
                                      <a:latin typeface="Cambria Math" panose="02040503050406030204" pitchFamily="18" charset="0"/>
                                    </a:rPr>
                                  </m:ctrlPr>
                                </m:sSupPr>
                                <m:e>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d>
                                </m:e>
                                <m:sup>
                                  <m:r>
                                    <a:rPr lang="en-AU" sz="2400" i="1">
                                      <a:latin typeface="Cambria Math" panose="02040503050406030204" pitchFamily="18" charset="0"/>
                                      <a:ea typeface="Cambria Math" panose="02040503050406030204" pitchFamily="18" charset="0"/>
                                    </a:rPr>
                                    <m:t>2</m:t>
                                  </m:r>
                                </m:sup>
                              </m:sSup>
                              <m:r>
                                <a:rPr lang="en-AU" sz="2400" b="0" i="1" smtClean="0">
                                  <a:latin typeface="Cambria Math" panose="02040503050406030204" pitchFamily="18" charset="0"/>
                                  <a:ea typeface="Cambria Math" panose="02040503050406030204" pitchFamily="18" charset="0"/>
                                </a:rPr>
                                <m:t>−</m:t>
                              </m:r>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d>
                            </m:e>
                          </m:d>
                        </m:e>
                      </m:nary>
                    </m:oMath>
                    <m:oMath xmlns:m="http://schemas.openxmlformats.org/officeDocument/2006/math">
                      <m:r>
                        <m:rPr>
                          <m:aln/>
                        </m:rPr>
                        <a:rPr lang="en-AU" sz="2400" i="1">
                          <a:latin typeface="Cambria Math" panose="02040503050406030204" pitchFamily="18" charset="0"/>
                        </a:rPr>
                        <m:t>=</m:t>
                      </m:r>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b="0" i="1" smtClean="0">
                              <a:latin typeface="Cambria Math" panose="02040503050406030204" pitchFamily="18" charset="0"/>
                              <a:ea typeface="Cambria Math" panose="02040503050406030204" pitchFamily="18" charset="0"/>
                            </a:rPr>
                            <m:t>𝐿</m:t>
                          </m:r>
                        </m:den>
                      </m:f>
                      <m:nary>
                        <m:naryPr>
                          <m:chr m:val="∑"/>
                          <m:ctrlPr>
                            <a:rPr lang="en-AU" sz="2400" i="1" smtClean="0">
                              <a:latin typeface="Cambria Math" panose="02040503050406030204" pitchFamily="18" charset="0"/>
                            </a:rPr>
                          </m:ctrlPr>
                        </m:naryPr>
                        <m:sub>
                          <m:r>
                            <m:rPr>
                              <m:brk m:alnAt="23"/>
                            </m:rPr>
                            <a:rPr lang="en-AU" sz="2400" b="0" i="1" smtClean="0">
                              <a:latin typeface="Cambria Math" panose="02040503050406030204" pitchFamily="18" charset="0"/>
                            </a:rPr>
                            <m:t>𝑙</m:t>
                          </m:r>
                          <m:r>
                            <a:rPr lang="en-AU" sz="2400" b="0" i="1" smtClean="0">
                              <a:latin typeface="Cambria Math" panose="02040503050406030204" pitchFamily="18" charset="0"/>
                            </a:rPr>
                            <m:t>=1</m:t>
                          </m:r>
                        </m:sub>
                        <m:sup>
                          <m:r>
                            <a:rPr lang="en-AU" sz="2400" b="0" i="1" smtClean="0">
                              <a:latin typeface="Cambria Math" panose="02040503050406030204" pitchFamily="18" charset="0"/>
                            </a:rPr>
                            <m:t>𝐿</m:t>
                          </m:r>
                        </m:sup>
                        <m:e>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n-AU" sz="2400" i="1">
                                  <a:latin typeface="Cambria Math" panose="02040503050406030204" pitchFamily="18" charset="0"/>
                                  <a:ea typeface="Cambria Math" panose="02040503050406030204" pitchFamily="18" charset="0"/>
                                </a:rPr>
                              </m:ctrlPr>
                            </m:sSupPr>
                            <m:e>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𝜃</m:t>
                                      </m:r>
                                    </m:sub>
                                  </m:sSub>
                                  <m:d>
                                    <m:dPr>
                                      <m:ctrlPr>
                                        <a:rPr lang="en-AU" sz="2400" i="1">
                                          <a:latin typeface="Cambria Math" panose="02040503050406030204" pitchFamily="18" charset="0"/>
                                          <a:ea typeface="Cambria Math" panose="02040503050406030204" pitchFamily="18" charset="0"/>
                                        </a:rPr>
                                      </m:ctrlPr>
                                    </m:dPr>
                                    <m:e>
                                      <m:sSup>
                                        <m:sSupPr>
                                          <m:ctrlPr>
                                            <a:rPr lang="en-AU" sz="2400" i="1">
                                              <a:latin typeface="Cambria Math" panose="02040503050406030204" pitchFamily="18" charset="0"/>
                                            </a:rPr>
                                          </m:ctrlPr>
                                        </m:sSupPr>
                                        <m:e>
                                          <m:r>
                                            <a:rPr lang="en-AU" sz="2400" i="1">
                                              <a:latin typeface="Cambria Math" panose="02040503050406030204" pitchFamily="18" charset="0"/>
                                            </a:rPr>
                                            <m:t>𝑧</m:t>
                                          </m:r>
                                        </m:e>
                                        <m:sup>
                                          <m:r>
                                            <a:rPr lang="en-AU" sz="2400" i="1">
                                              <a:latin typeface="Cambria Math" panose="02040503050406030204" pitchFamily="18" charset="0"/>
                                            </a:rPr>
                                            <m:t>[</m:t>
                                          </m:r>
                                          <m:r>
                                            <a:rPr lang="en-AU" sz="2400" i="1">
                                              <a:latin typeface="Cambria Math" panose="02040503050406030204" pitchFamily="18" charset="0"/>
                                            </a:rPr>
                                            <m:t>𝑙</m:t>
                                          </m:r>
                                          <m:r>
                                            <a:rPr lang="en-AU" sz="2400" i="1">
                                              <a:latin typeface="Cambria Math" panose="02040503050406030204" pitchFamily="18" charset="0"/>
                                            </a:rPr>
                                            <m:t>]</m:t>
                                          </m:r>
                                        </m:sup>
                                      </m:sSup>
                                    </m:e>
                                  </m:d>
                                </m:e>
                              </m:d>
                            </m:e>
                            <m:sup>
                              <m:r>
                                <a:rPr lang="en-AU" sz="2400" i="1">
                                  <a:latin typeface="Cambria Math" panose="02040503050406030204" pitchFamily="18" charset="0"/>
                                  <a:ea typeface="Cambria Math" panose="02040503050406030204" pitchFamily="18" charset="0"/>
                                </a:rPr>
                                <m:t>2</m:t>
                              </m:r>
                            </m:sup>
                          </m:sSup>
                        </m:e>
                      </m:nary>
                      <m:r>
                        <a:rPr lang="en-AU" sz="2400" i="1">
                          <a:latin typeface="Cambria Math" panose="02040503050406030204" pitchFamily="18" charset="0"/>
                          <a:ea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i="1">
                              <a:latin typeface="Cambria Math" panose="02040503050406030204" pitchFamily="18" charset="0"/>
                            </a:rPr>
                            <m:t>2</m:t>
                          </m:r>
                        </m:den>
                      </m:f>
                      <m:nary>
                        <m:naryPr>
                          <m:chr m:val="∑"/>
                          <m:supHide m:val="on"/>
                          <m:ctrlPr>
                            <a:rPr lang="en-AU" sz="2400" i="1">
                              <a:latin typeface="Cambria Math" panose="02040503050406030204" pitchFamily="18" charset="0"/>
                            </a:rPr>
                          </m:ctrlPr>
                        </m:naryPr>
                        <m:sub>
                          <m:r>
                            <m:rPr>
                              <m:brk m:alnAt="7"/>
                            </m:rPr>
                            <a:rPr lang="en-AU" sz="2400" i="1">
                              <a:latin typeface="Cambria Math" panose="02040503050406030204" pitchFamily="18" charset="0"/>
                            </a:rPr>
                            <m:t>𝑘</m:t>
                          </m:r>
                        </m:sub>
                        <m:sup/>
                        <m:e>
                          <m:d>
                            <m:dPr>
                              <m:begChr m:val="["/>
                              <m:endChr m:val="]"/>
                              <m:ctrlPr>
                                <a:rPr lang="en-AU" sz="2400" i="1">
                                  <a:latin typeface="Cambria Math" panose="02040503050406030204" pitchFamily="18" charset="0"/>
                                </a:rPr>
                              </m:ctrlPr>
                            </m:dPr>
                            <m:e>
                              <m:r>
                                <a:rPr lang="en-AU" sz="2400" i="1">
                                  <a:latin typeface="Cambria Math" panose="02040503050406030204" pitchFamily="18" charset="0"/>
                                </a:rPr>
                                <m:t>1+</m:t>
                              </m:r>
                              <m:r>
                                <m:rPr>
                                  <m:nor/>
                                </m:rPr>
                                <a:rPr lang="en-AU" sz="2400">
                                  <a:latin typeface="Cambria Math" panose="02040503050406030204" pitchFamily="18" charset="0"/>
                                </a:rPr>
                                <m:t>log</m:t>
                              </m:r>
                              <m:d>
                                <m:dPr>
                                  <m:ctrlPr>
                                    <a:rPr lang="en-AU" sz="2400" i="1">
                                      <a:latin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d>
                                </m:e>
                              </m:d>
                              <m:r>
                                <a:rPr lang="en-AU" sz="2400" i="1">
                                  <a:latin typeface="Cambria Math" panose="02040503050406030204" pitchFamily="18" charset="0"/>
                                  <a:ea typeface="Cambria Math" panose="02040503050406030204" pitchFamily="18" charset="0"/>
                                </a:rPr>
                                <m:t>−</m:t>
                              </m:r>
                              <m:sSup>
                                <m:sSupPr>
                                  <m:ctrlPr>
                                    <a:rPr lang="en-AU" sz="2400" i="1">
                                      <a:latin typeface="Cambria Math" panose="02040503050406030204" pitchFamily="18" charset="0"/>
                                    </a:rPr>
                                  </m:ctrlPr>
                                </m:sSupPr>
                                <m:e>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d>
                                </m:e>
                                <m:sup>
                                  <m:r>
                                    <a:rPr lang="en-AU" sz="2400" i="1">
                                      <a:latin typeface="Cambria Math" panose="02040503050406030204" pitchFamily="18" charset="0"/>
                                      <a:ea typeface="Cambria Math" panose="02040503050406030204" pitchFamily="18" charset="0"/>
                                    </a:rPr>
                                    <m:t>2</m:t>
                                  </m:r>
                                </m:sup>
                              </m:sSup>
                              <m:r>
                                <a:rPr lang="en-AU" sz="2400" i="1">
                                  <a:latin typeface="Cambria Math" panose="02040503050406030204" pitchFamily="18" charset="0"/>
                                  <a:ea typeface="Cambria Math" panose="02040503050406030204" pitchFamily="18" charset="0"/>
                                </a:rPr>
                                <m:t>−</m:t>
                              </m:r>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d>
                            </m:e>
                          </m:d>
                        </m:e>
                      </m:nary>
                    </m:oMath>
                  </m:oMathPara>
                </a14:m>
                <a:endParaRPr lang="en-US" sz="2400" dirty="0"/>
              </a:p>
              <a:p>
                <a:pPr lvl="1"/>
                <a:r>
                  <a:rPr lang="en-US" sz="2000" dirty="0"/>
                  <a:t>Where </a:t>
                </a:r>
                <a14:m>
                  <m:oMath xmlns:m="http://schemas.openxmlformats.org/officeDocument/2006/math">
                    <m:sSup>
                      <m:sSupPr>
                        <m:ctrlPr>
                          <a:rPr lang="en-AU" sz="2000" i="1" smtClean="0">
                            <a:latin typeface="Cambria Math" panose="02040503050406030204" pitchFamily="18" charset="0"/>
                          </a:rPr>
                        </m:ctrlPr>
                      </m:sSupPr>
                      <m:e>
                        <m:r>
                          <a:rPr lang="en-AU" sz="2000" i="1">
                            <a:latin typeface="Cambria Math" panose="02040503050406030204" pitchFamily="18" charset="0"/>
                          </a:rPr>
                          <m:t>𝑧</m:t>
                        </m:r>
                      </m:e>
                      <m:sup>
                        <m:r>
                          <a:rPr lang="en-AU" sz="2000" b="0" i="1" smtClean="0">
                            <a:latin typeface="Cambria Math" panose="02040503050406030204" pitchFamily="18" charset="0"/>
                          </a:rPr>
                          <m:t>[</m:t>
                        </m:r>
                        <m:r>
                          <a:rPr lang="en-AU" sz="2000" b="0" i="1" smtClean="0">
                            <a:latin typeface="Cambria Math" panose="02040503050406030204" pitchFamily="18" charset="0"/>
                          </a:rPr>
                          <m:t>𝑙</m:t>
                        </m:r>
                        <m:r>
                          <a:rPr lang="en-AU" sz="2000" b="0" i="1" smtClean="0">
                            <a:latin typeface="Cambria Math" panose="02040503050406030204" pitchFamily="18" charset="0"/>
                          </a:rPr>
                          <m:t>]</m:t>
                        </m:r>
                      </m:sup>
                    </m:sSup>
                    <m:r>
                      <a:rPr lang="en-AU" sz="2000" i="1" smtClean="0">
                        <a:latin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𝑞</m:t>
                        </m:r>
                      </m:e>
                      <m:sub>
                        <m:r>
                          <a:rPr lang="en-US" sz="2000" i="1">
                            <a:latin typeface="Cambria Math" panose="02040503050406030204" pitchFamily="18" charset="0"/>
                            <a:ea typeface="Cambria Math" panose="02040503050406030204" pitchFamily="18" charset="0"/>
                          </a:rPr>
                          <m:t>𝜙</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e>
                        <m:r>
                          <a:rPr lang="en-AU" sz="2000" i="1">
                            <a:latin typeface="Cambria Math" panose="02040503050406030204" pitchFamily="18" charset="0"/>
                          </a:rPr>
                          <m:t>𝑥</m:t>
                        </m:r>
                      </m:e>
                    </m:d>
                  </m:oMath>
                </a14:m>
                <a:r>
                  <a:rPr lang="en-US" sz="2000" dirty="0"/>
                  <a:t> </a:t>
                </a:r>
                <a:r>
                  <a:rPr lang="en-US" sz="2000" b="1" dirty="0"/>
                  <a:t>(Monte Carlo Estimate)</a:t>
                </a:r>
              </a:p>
              <a:p>
                <a:pPr lvl="1"/>
                <a:r>
                  <a:rPr lang="en-US" sz="2000" b="1" dirty="0">
                    <a:solidFill>
                      <a:srgbClr val="FF0000"/>
                    </a:solidFill>
                  </a:rPr>
                  <a:t>Most of the time the Monte Carlo Estimate consists into a single draw (the number of samples drawn is a hyperparameter of the VAE model and can vary depending on the complexity of the data and the desired accuracy)</a:t>
                </a:r>
              </a:p>
              <a:p>
                <a:pPr marL="0" indent="0">
                  <a:buNone/>
                </a:pPr>
                <a:endParaRPr lang="en-US" sz="2400" dirty="0"/>
              </a:p>
              <a:p>
                <a:endParaRPr lang="en-US" sz="2400" dirty="0"/>
              </a:p>
            </p:txBody>
          </p:sp>
        </mc:Choice>
        <mc:Fallback>
          <p:sp>
            <p:nvSpPr>
              <p:cNvPr id="3" name="Content Placeholder 2">
                <a:extLst>
                  <a:ext uri="{FF2B5EF4-FFF2-40B4-BE49-F238E27FC236}">
                    <a16:creationId xmlns:a16="http://schemas.microsoft.com/office/drawing/2014/main" id="{A935AA5E-9665-CC2B-1B13-BDB36595FC56}"/>
                  </a:ext>
                </a:extLst>
              </p:cNvPr>
              <p:cNvSpPr>
                <a:spLocks noGrp="1" noRot="1" noChangeAspect="1" noMove="1" noResize="1" noEditPoints="1" noAdjustHandles="1" noChangeArrowheads="1" noChangeShapeType="1" noTextEdit="1"/>
              </p:cNvSpPr>
              <p:nvPr>
                <p:ph sz="quarter" idx="12"/>
              </p:nvPr>
            </p:nvSpPr>
            <p:spPr>
              <a:blipFill>
                <a:blip r:embed="rId2"/>
                <a:stretch>
                  <a:fillRect l="-544" t="-5946"/>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661E76E4-A3CE-3112-D995-2CEC5CC008DB}"/>
              </a:ext>
            </a:extLst>
          </p:cNvPr>
          <p:cNvSpPr>
            <a:spLocks noGrp="1"/>
          </p:cNvSpPr>
          <p:nvPr>
            <p:ph type="title"/>
          </p:nvPr>
        </p:nvSpPr>
        <p:spPr/>
        <p:txBody>
          <a:bodyPr/>
          <a:lstStyle/>
          <a:p>
            <a:r>
              <a:rPr lang="en-US" dirty="0"/>
              <a:t>VAE loss function</a:t>
            </a:r>
          </a:p>
        </p:txBody>
      </p:sp>
      <p:sp>
        <p:nvSpPr>
          <p:cNvPr id="5" name="Slide Number Placeholder 4">
            <a:extLst>
              <a:ext uri="{FF2B5EF4-FFF2-40B4-BE49-F238E27FC236}">
                <a16:creationId xmlns:a16="http://schemas.microsoft.com/office/drawing/2014/main" id="{7977D122-4579-82F1-B79D-1E029B2D282E}"/>
              </a:ext>
            </a:extLst>
          </p:cNvPr>
          <p:cNvSpPr>
            <a:spLocks noGrp="1"/>
          </p:cNvSpPr>
          <p:nvPr>
            <p:ph type="sldNum" sz="quarter" idx="14"/>
          </p:nvPr>
        </p:nvSpPr>
        <p:spPr/>
        <p:txBody>
          <a:bodyPr/>
          <a:lstStyle/>
          <a:p>
            <a:fld id="{F5AEA0E0-5CC6-4BD0-905C-A0021E419432}" type="slidenum">
              <a:rPr lang="en-GB" smtClean="0"/>
              <a:pPr/>
              <a:t>51</a:t>
            </a:fld>
            <a:endParaRPr lang="en-GB" dirty="0"/>
          </a:p>
        </p:txBody>
      </p:sp>
    </p:spTree>
    <p:extLst>
      <p:ext uri="{BB962C8B-B14F-4D97-AF65-F5344CB8AC3E}">
        <p14:creationId xmlns:p14="http://schemas.microsoft.com/office/powerpoint/2010/main" val="1041512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0D9C64-3B4F-69F4-D4E6-F003877120DD}"/>
              </a:ext>
            </a:extLst>
          </p:cNvPr>
          <p:cNvSpPr>
            <a:spLocks noGrp="1"/>
          </p:cNvSpPr>
          <p:nvPr>
            <p:ph type="ftr" sz="quarter" idx="11"/>
          </p:nvPr>
        </p:nvSpPr>
        <p:spPr/>
        <p:txBody>
          <a:bodyPr/>
          <a:lstStyle/>
          <a:p>
            <a:r>
              <a:rPr lang="en-AU"/>
              <a:t>Deakin University CRICOS Provider Code: 00113B</a:t>
            </a:r>
            <a:endParaRPr lang="en-GB"/>
          </a:p>
        </p:txBody>
      </p:sp>
      <p:sp>
        <p:nvSpPr>
          <p:cNvPr id="5" name="Slide Number Placeholder 4">
            <a:extLst>
              <a:ext uri="{FF2B5EF4-FFF2-40B4-BE49-F238E27FC236}">
                <a16:creationId xmlns:a16="http://schemas.microsoft.com/office/drawing/2014/main" id="{CBDB5647-F5B2-36DE-82DB-EAA060C0441B}"/>
              </a:ext>
            </a:extLst>
          </p:cNvPr>
          <p:cNvSpPr>
            <a:spLocks noGrp="1"/>
          </p:cNvSpPr>
          <p:nvPr>
            <p:ph type="sldNum" sz="quarter" idx="14"/>
          </p:nvPr>
        </p:nvSpPr>
        <p:spPr/>
        <p:txBody>
          <a:bodyPr/>
          <a:lstStyle/>
          <a:p>
            <a:fld id="{F5AEA0E0-5CC6-4BD0-905C-A0021E419432}" type="slidenum">
              <a:rPr lang="en-GB" smtClean="0"/>
              <a:pPr/>
              <a:t>52</a:t>
            </a:fld>
            <a:endParaRPr lang="en-GB" dirty="0"/>
          </a:p>
        </p:txBody>
      </p:sp>
      <p:sp>
        <p:nvSpPr>
          <p:cNvPr id="29" name="Title 28">
            <a:extLst>
              <a:ext uri="{FF2B5EF4-FFF2-40B4-BE49-F238E27FC236}">
                <a16:creationId xmlns:a16="http://schemas.microsoft.com/office/drawing/2014/main" id="{5D7BED1C-4D1A-44B0-6B35-DC45454C9108}"/>
              </a:ext>
            </a:extLst>
          </p:cNvPr>
          <p:cNvSpPr>
            <a:spLocks noGrp="1"/>
          </p:cNvSpPr>
          <p:nvPr>
            <p:ph type="title" idx="4294967295"/>
          </p:nvPr>
        </p:nvSpPr>
        <p:spPr>
          <a:xfrm>
            <a:off x="0" y="269875"/>
            <a:ext cx="8526463" cy="960438"/>
          </a:xfrm>
        </p:spPr>
        <p:txBody>
          <a:bodyPr/>
          <a:lstStyle/>
          <a:p>
            <a:r>
              <a:rPr lang="en-US" dirty="0"/>
              <a:t>Another interpretation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A2140B-5047-608C-FA10-5632D0DBFDE8}"/>
                  </a:ext>
                </a:extLst>
              </p:cNvPr>
              <p:cNvSpPr txBox="1"/>
              <p:nvPr/>
            </p:nvSpPr>
            <p:spPr>
              <a:xfrm>
                <a:off x="340754" y="251460"/>
                <a:ext cx="515493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ea typeface="Cambria Math" panose="02040503050406030204" pitchFamily="18" charset="0"/>
                        </a:rPr>
                        <m:t>ℒ</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𝑑𝑎𝑡𝑎</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𝑓𝑖𝑑𝑒𝑙𝑖𝑡𝑦</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𝐾𝐿</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𝐷𝑖𝑣𝑒𝑟𝑔𝑒𝑛𝑐𝑒</m:t>
                      </m:r>
                      <m:r>
                        <m:rPr>
                          <m:nor/>
                        </m:rPr>
                        <a:rPr lang="en-US" dirty="0"/>
                        <m:t>(</m:t>
                      </m:r>
                      <m:r>
                        <m:rPr>
                          <m:nor/>
                        </m:rPr>
                        <a:rPr lang="en-US" dirty="0"/>
                        <m:t>Regularizer</m:t>
                      </m:r>
                      <m:r>
                        <m:rPr>
                          <m:nor/>
                        </m:rPr>
                        <a:rPr lang="en-US" dirty="0"/>
                        <m:t>)</m:t>
                      </m:r>
                    </m:oMath>
                  </m:oMathPara>
                </a14:m>
                <a:endParaRPr lang="en-US" dirty="0"/>
              </a:p>
            </p:txBody>
          </p:sp>
        </mc:Choice>
        <mc:Fallback xmlns="">
          <p:sp>
            <p:nvSpPr>
              <p:cNvPr id="8" name="TextBox 7">
                <a:extLst>
                  <a:ext uri="{FF2B5EF4-FFF2-40B4-BE49-F238E27FC236}">
                    <a16:creationId xmlns:a16="http://schemas.microsoft.com/office/drawing/2014/main" id="{51A2140B-5047-608C-FA10-5632D0DBFDE8}"/>
                  </a:ext>
                </a:extLst>
              </p:cNvPr>
              <p:cNvSpPr txBox="1">
                <a:spLocks noRot="1" noChangeAspect="1" noMove="1" noResize="1" noEditPoints="1" noAdjustHandles="1" noChangeArrowheads="1" noChangeShapeType="1" noTextEdit="1"/>
              </p:cNvSpPr>
              <p:nvPr/>
            </p:nvSpPr>
            <p:spPr>
              <a:xfrm>
                <a:off x="340754" y="251460"/>
                <a:ext cx="5154933" cy="369332"/>
              </a:xfrm>
              <a:prstGeom prst="rect">
                <a:avLst/>
              </a:prstGeom>
              <a:blipFill>
                <a:blip r:embed="rId2"/>
                <a:stretch>
                  <a:fillRect b="-16667"/>
                </a:stretch>
              </a:blipFill>
            </p:spPr>
            <p:txBody>
              <a:bodyPr/>
              <a:lstStyle/>
              <a:p>
                <a:r>
                  <a:rPr lang="en-US">
                    <a:noFill/>
                  </a:rPr>
                  <a:t> </a:t>
                </a:r>
              </a:p>
            </p:txBody>
          </p:sp>
        </mc:Fallback>
      </mc:AlternateContent>
      <p:pic>
        <p:nvPicPr>
          <p:cNvPr id="1026" name="Picture 2" descr="Gui, check, yes Icon in LibreICONS">
            <a:extLst>
              <a:ext uri="{FF2B5EF4-FFF2-40B4-BE49-F238E27FC236}">
                <a16:creationId xmlns:a16="http://schemas.microsoft.com/office/drawing/2014/main" id="{71990BE1-4A48-9412-032F-365D848E01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9668" y="1050300"/>
            <a:ext cx="951726" cy="951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ui, check, no Icon in LibreICONS">
            <a:extLst>
              <a:ext uri="{FF2B5EF4-FFF2-40B4-BE49-F238E27FC236}">
                <a16:creationId xmlns:a16="http://schemas.microsoft.com/office/drawing/2014/main" id="{16047310-C35A-2987-6DFF-D085661BEBA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0107" y="1050300"/>
            <a:ext cx="951727" cy="9517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Gui, check, yes Icon in LibreICONS">
            <a:extLst>
              <a:ext uri="{FF2B5EF4-FFF2-40B4-BE49-F238E27FC236}">
                <a16:creationId xmlns:a16="http://schemas.microsoft.com/office/drawing/2014/main" id="{F893CDC0-08DC-8345-658C-B30EDE8643F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6176" y="3256177"/>
            <a:ext cx="951726" cy="9517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Gui, check, no Icon in LibreICONS">
            <a:extLst>
              <a:ext uri="{FF2B5EF4-FFF2-40B4-BE49-F238E27FC236}">
                <a16:creationId xmlns:a16="http://schemas.microsoft.com/office/drawing/2014/main" id="{CA622425-890D-8EED-A882-253199DA8C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5736" y="3256177"/>
            <a:ext cx="951727" cy="95172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Gui, check, yes Icon in LibreICONS">
            <a:extLst>
              <a:ext uri="{FF2B5EF4-FFF2-40B4-BE49-F238E27FC236}">
                <a16:creationId xmlns:a16="http://schemas.microsoft.com/office/drawing/2014/main" id="{A2183046-7D8F-C221-1073-FA444BB9BC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6176" y="5470148"/>
            <a:ext cx="951726" cy="95172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Gui, check, yes Icon in LibreICONS">
            <a:extLst>
              <a:ext uri="{FF2B5EF4-FFF2-40B4-BE49-F238E27FC236}">
                <a16:creationId xmlns:a16="http://schemas.microsoft.com/office/drawing/2014/main" id="{4F3564C9-5B78-B8A1-4854-A4D46FD81C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5736" y="5470148"/>
            <a:ext cx="951726" cy="951726"/>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a:extLst>
              <a:ext uri="{FF2B5EF4-FFF2-40B4-BE49-F238E27FC236}">
                <a16:creationId xmlns:a16="http://schemas.microsoft.com/office/drawing/2014/main" id="{B47D6600-6844-55C5-45FA-775EDF0844AA}"/>
              </a:ext>
            </a:extLst>
          </p:cNvPr>
          <p:cNvCxnSpPr>
            <a:cxnSpLocks/>
          </p:cNvCxnSpPr>
          <p:nvPr/>
        </p:nvCxnSpPr>
        <p:spPr>
          <a:xfrm>
            <a:off x="170821" y="2605990"/>
            <a:ext cx="11963647" cy="0"/>
          </a:xfrm>
          <a:prstGeom prst="line">
            <a:avLst/>
          </a:prstGeom>
          <a:ln w="38100">
            <a:prstDash val="sysDash"/>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50C5E5FF-195A-6E05-14B7-65FA050116C8}"/>
              </a:ext>
            </a:extLst>
          </p:cNvPr>
          <p:cNvCxnSpPr>
            <a:cxnSpLocks/>
          </p:cNvCxnSpPr>
          <p:nvPr/>
        </p:nvCxnSpPr>
        <p:spPr>
          <a:xfrm>
            <a:off x="114177" y="5040345"/>
            <a:ext cx="11963647" cy="0"/>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E4951154-6218-DBB3-0EB3-CDDD85E081DE}"/>
              </a:ext>
            </a:extLst>
          </p:cNvPr>
          <p:cNvSpPr txBox="1"/>
          <p:nvPr/>
        </p:nvSpPr>
        <p:spPr>
          <a:xfrm>
            <a:off x="8539285" y="262120"/>
            <a:ext cx="3697222" cy="2031325"/>
          </a:xfrm>
          <a:prstGeom prst="rect">
            <a:avLst/>
          </a:prstGeom>
          <a:noFill/>
        </p:spPr>
        <p:txBody>
          <a:bodyPr wrap="square">
            <a:spAutoFit/>
          </a:bodyPr>
          <a:lstStyle/>
          <a:p>
            <a:pPr marL="182563" indent="-182563">
              <a:buFont typeface="Arial" panose="020B0604020202020204" pitchFamily="34" charset="0"/>
              <a:buChar char="•"/>
            </a:pPr>
            <a:r>
              <a:rPr lang="en-US" sz="1400" dirty="0">
                <a:solidFill>
                  <a:schemeClr val="accent5">
                    <a:lumMod val="75000"/>
                  </a:schemeClr>
                </a:solidFill>
                <a:latin typeface="Book Antiqua" panose="02040602050305030304" pitchFamily="18" charset="0"/>
              </a:rPr>
              <a:t>Without regularization, network cheats by learning narrow distribution: encourage distribution to describe the input (</a:t>
            </a:r>
            <a:r>
              <a:rPr lang="en-US" sz="1400" b="1" dirty="0">
                <a:solidFill>
                  <a:schemeClr val="accent5">
                    <a:lumMod val="75000"/>
                  </a:schemeClr>
                </a:solidFill>
                <a:latin typeface="Book Antiqua" panose="02040602050305030304" pitchFamily="18" charset="0"/>
              </a:rPr>
              <a:t>similar to autoencoder</a:t>
            </a:r>
            <a:r>
              <a:rPr lang="en-US" sz="1400" dirty="0">
                <a:solidFill>
                  <a:schemeClr val="accent5">
                    <a:lumMod val="75000"/>
                  </a:schemeClr>
                </a:solidFill>
                <a:latin typeface="Book Antiqua" panose="02040602050305030304" pitchFamily="18" charset="0"/>
              </a:rPr>
              <a:t>)</a:t>
            </a:r>
          </a:p>
          <a:p>
            <a:pPr marL="182563" indent="-182563">
              <a:buFont typeface="Arial" panose="020B0604020202020204" pitchFamily="34" charset="0"/>
              <a:buChar char="•"/>
            </a:pPr>
            <a:r>
              <a:rPr lang="en-US" sz="1400" dirty="0">
                <a:solidFill>
                  <a:schemeClr val="accent5">
                    <a:lumMod val="75000"/>
                  </a:schemeClr>
                </a:solidFill>
                <a:latin typeface="Book Antiqua" panose="02040602050305030304" pitchFamily="18" charset="0"/>
              </a:rPr>
              <a:t>With small variance, this distribution is representing a single value</a:t>
            </a:r>
          </a:p>
          <a:p>
            <a:pPr marL="182563" indent="-182563">
              <a:buFont typeface="Arial" panose="020B0604020202020204" pitchFamily="34" charset="0"/>
              <a:buChar char="•"/>
            </a:pPr>
            <a:r>
              <a:rPr lang="en-US" sz="1400" dirty="0">
                <a:solidFill>
                  <a:schemeClr val="accent5">
                    <a:lumMod val="75000"/>
                  </a:schemeClr>
                </a:solidFill>
                <a:latin typeface="Book Antiqua" panose="02040602050305030304" pitchFamily="18" charset="0"/>
              </a:rPr>
              <a:t>Other issues include overfitting, poor latent space structure, and lack of diversity in generated samples</a:t>
            </a:r>
          </a:p>
        </p:txBody>
      </p:sp>
      <p:grpSp>
        <p:nvGrpSpPr>
          <p:cNvPr id="1027" name="Group 1026">
            <a:extLst>
              <a:ext uri="{FF2B5EF4-FFF2-40B4-BE49-F238E27FC236}">
                <a16:creationId xmlns:a16="http://schemas.microsoft.com/office/drawing/2014/main" id="{E6A80101-FF1B-DFCC-CEED-2919EA691D44}"/>
              </a:ext>
            </a:extLst>
          </p:cNvPr>
          <p:cNvGrpSpPr/>
          <p:nvPr/>
        </p:nvGrpSpPr>
        <p:grpSpPr>
          <a:xfrm>
            <a:off x="4828605" y="3415592"/>
            <a:ext cx="3471353" cy="1320386"/>
            <a:chOff x="4828605" y="3415592"/>
            <a:chExt cx="3471353" cy="1320386"/>
          </a:xfrm>
        </p:grpSpPr>
        <p:cxnSp>
          <p:nvCxnSpPr>
            <p:cNvPr id="47" name="Straight Connector 46">
              <a:extLst>
                <a:ext uri="{FF2B5EF4-FFF2-40B4-BE49-F238E27FC236}">
                  <a16:creationId xmlns:a16="http://schemas.microsoft.com/office/drawing/2014/main" id="{478C27C9-BACD-5A87-98C1-7BEE52284E62}"/>
                </a:ext>
              </a:extLst>
            </p:cNvPr>
            <p:cNvCxnSpPr>
              <a:cxnSpLocks/>
            </p:cNvCxnSpPr>
            <p:nvPr/>
          </p:nvCxnSpPr>
          <p:spPr>
            <a:xfrm>
              <a:off x="5746470" y="4322173"/>
              <a:ext cx="2553488" cy="0"/>
            </a:xfrm>
            <a:prstGeom prst="line">
              <a:avLst/>
            </a:prstGeom>
            <a:ln w="38100"/>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7146C64C-15C8-18DB-C542-C09B302BB42B}"/>
                </a:ext>
              </a:extLst>
            </p:cNvPr>
            <p:cNvSpPr txBox="1"/>
            <p:nvPr/>
          </p:nvSpPr>
          <p:spPr>
            <a:xfrm>
              <a:off x="6424905" y="4366646"/>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49" name="Freeform 48">
              <a:extLst>
                <a:ext uri="{FF2B5EF4-FFF2-40B4-BE49-F238E27FC236}">
                  <a16:creationId xmlns:a16="http://schemas.microsoft.com/office/drawing/2014/main" id="{1D07E90D-4A62-76E8-455F-CBF9BFC23360}"/>
                </a:ext>
              </a:extLst>
            </p:cNvPr>
            <p:cNvSpPr/>
            <p:nvPr/>
          </p:nvSpPr>
          <p:spPr>
            <a:xfrm>
              <a:off x="5733648" y="3771402"/>
              <a:ext cx="1518558" cy="565890"/>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D41C21D-A6CC-B88A-54AC-896DD1B875DB}"/>
                    </a:ext>
                  </a:extLst>
                </p:cNvPr>
                <p:cNvSpPr txBox="1"/>
                <p:nvPr/>
              </p:nvSpPr>
              <p:spPr>
                <a:xfrm>
                  <a:off x="4828605" y="3415592"/>
                  <a:ext cx="1787937" cy="646331"/>
                </a:xfrm>
                <a:prstGeom prst="rect">
                  <a:avLst/>
                </a:prstGeom>
                <a:noFill/>
              </p:spPr>
              <p:txBody>
                <a:bodyPr wrap="square">
                  <a:spAutoFit/>
                </a:bodyPr>
                <a:lstStyle/>
                <a:p>
                  <a:pPr algn="ctr"/>
                  <a:r>
                    <a:rPr lang="en-US" dirty="0">
                      <a:latin typeface="Cambria Math" panose="02040503050406030204" pitchFamily="18" charset="0"/>
                    </a:rPr>
                    <a:t>Prior</a:t>
                  </a: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d>
                        <m:r>
                          <a:rPr lang="en-AU" b="0" i="1" smtClean="0">
                            <a:latin typeface="Cambria Math" panose="02040503050406030204" pitchFamily="18" charset="0"/>
                          </a:rPr>
                          <m:t>=</m:t>
                        </m:r>
                        <m:r>
                          <a:rPr lang="en-AU" sz="1800" i="1" smtClean="0">
                            <a:latin typeface="Cambria Math" panose="02040503050406030204" pitchFamily="18" charset="0"/>
                            <a:ea typeface="Cambria Math" panose="02040503050406030204" pitchFamily="18" charset="0"/>
                          </a:rPr>
                          <m:t>𝒩</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0</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rPr>
                              <m:t>1</m:t>
                            </m:r>
                          </m:e>
                        </m:d>
                      </m:oMath>
                    </m:oMathPara>
                  </a14:m>
                  <a:endParaRPr lang="en-US" dirty="0"/>
                </a:p>
              </p:txBody>
            </p:sp>
          </mc:Choice>
          <mc:Fallback xmlns="">
            <p:sp>
              <p:nvSpPr>
                <p:cNvPr id="50" name="TextBox 49">
                  <a:extLst>
                    <a:ext uri="{FF2B5EF4-FFF2-40B4-BE49-F238E27FC236}">
                      <a16:creationId xmlns:a16="http://schemas.microsoft.com/office/drawing/2014/main" id="{9D41C21D-A6CC-B88A-54AC-896DD1B875DB}"/>
                    </a:ext>
                  </a:extLst>
                </p:cNvPr>
                <p:cNvSpPr txBox="1">
                  <a:spLocks noRot="1" noChangeAspect="1" noMove="1" noResize="1" noEditPoints="1" noAdjustHandles="1" noChangeArrowheads="1" noChangeShapeType="1" noTextEdit="1"/>
                </p:cNvSpPr>
                <p:nvPr/>
              </p:nvSpPr>
              <p:spPr>
                <a:xfrm>
                  <a:off x="4828605" y="3415592"/>
                  <a:ext cx="1787937" cy="646331"/>
                </a:xfrm>
                <a:prstGeom prst="rect">
                  <a:avLst/>
                </a:prstGeom>
                <a:blipFill>
                  <a:blip r:embed="rId5"/>
                  <a:stretch>
                    <a:fillRect t="-3846" b="-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3C76D94A-9E0F-89A7-16C1-8F095A28B4AC}"/>
                    </a:ext>
                  </a:extLst>
                </p:cNvPr>
                <p:cNvSpPr txBox="1"/>
                <p:nvPr/>
              </p:nvSpPr>
              <p:spPr>
                <a:xfrm>
                  <a:off x="6698803" y="3553145"/>
                  <a:ext cx="956884" cy="3940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AU"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𝜙</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e>
                            <m:r>
                              <a:rPr lang="en-AU" i="1">
                                <a:latin typeface="Cambria Math" panose="02040503050406030204" pitchFamily="18" charset="0"/>
                              </a:rPr>
                              <m:t>𝑥</m:t>
                            </m:r>
                          </m:e>
                        </m:d>
                      </m:oMath>
                    </m:oMathPara>
                  </a14:m>
                  <a:endParaRPr lang="en-US" dirty="0"/>
                </a:p>
              </p:txBody>
            </p:sp>
          </mc:Choice>
          <mc:Fallback xmlns="">
            <p:sp>
              <p:nvSpPr>
                <p:cNvPr id="52" name="TextBox 51">
                  <a:extLst>
                    <a:ext uri="{FF2B5EF4-FFF2-40B4-BE49-F238E27FC236}">
                      <a16:creationId xmlns:a16="http://schemas.microsoft.com/office/drawing/2014/main" id="{3C76D94A-9E0F-89A7-16C1-8F095A28B4AC}"/>
                    </a:ext>
                  </a:extLst>
                </p:cNvPr>
                <p:cNvSpPr txBox="1">
                  <a:spLocks noRot="1" noChangeAspect="1" noMove="1" noResize="1" noEditPoints="1" noAdjustHandles="1" noChangeArrowheads="1" noChangeShapeType="1" noTextEdit="1"/>
                </p:cNvSpPr>
                <p:nvPr/>
              </p:nvSpPr>
              <p:spPr>
                <a:xfrm>
                  <a:off x="6698803" y="3553145"/>
                  <a:ext cx="956884" cy="394082"/>
                </a:xfrm>
                <a:prstGeom prst="rect">
                  <a:avLst/>
                </a:prstGeom>
                <a:blipFill>
                  <a:blip r:embed="rId6"/>
                  <a:stretch>
                    <a:fillRect b="-6061"/>
                  </a:stretch>
                </a:blipFill>
              </p:spPr>
              <p:txBody>
                <a:bodyPr/>
                <a:lstStyle/>
                <a:p>
                  <a:r>
                    <a:rPr lang="en-US">
                      <a:noFill/>
                    </a:rPr>
                    <a:t> </a:t>
                  </a:r>
                </a:p>
              </p:txBody>
            </p:sp>
          </mc:Fallback>
        </mc:AlternateContent>
        <p:sp>
          <p:nvSpPr>
            <p:cNvPr id="53" name="Freeform 52">
              <a:extLst>
                <a:ext uri="{FF2B5EF4-FFF2-40B4-BE49-F238E27FC236}">
                  <a16:creationId xmlns:a16="http://schemas.microsoft.com/office/drawing/2014/main" id="{5749D6A1-ABA7-B002-CE46-3C7A70D23807}"/>
                </a:ext>
              </a:extLst>
            </p:cNvPr>
            <p:cNvSpPr/>
            <p:nvPr/>
          </p:nvSpPr>
          <p:spPr>
            <a:xfrm>
              <a:off x="5780026" y="3771765"/>
              <a:ext cx="1518558" cy="565890"/>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F28FD97F-22E5-9195-A295-6CAD05BFD42C}"/>
              </a:ext>
            </a:extLst>
          </p:cNvPr>
          <p:cNvSpPr txBox="1"/>
          <p:nvPr/>
        </p:nvSpPr>
        <p:spPr>
          <a:xfrm>
            <a:off x="8539285" y="3083612"/>
            <a:ext cx="3697222" cy="1569660"/>
          </a:xfrm>
          <a:prstGeom prst="rect">
            <a:avLst/>
          </a:prstGeom>
          <a:noFill/>
        </p:spPr>
        <p:txBody>
          <a:bodyPr wrap="square">
            <a:spAutoFit/>
          </a:bodyPr>
          <a:lstStyle/>
          <a:p>
            <a:pPr marL="182563" indent="-182563">
              <a:buFont typeface="Arial" panose="020B0604020202020204" pitchFamily="34" charset="0"/>
              <a:buChar char="•"/>
            </a:pPr>
            <a:r>
              <a:rPr lang="en-US" sz="1600" dirty="0">
                <a:solidFill>
                  <a:schemeClr val="accent5">
                    <a:lumMod val="75000"/>
                  </a:schemeClr>
                </a:solidFill>
                <a:latin typeface="Book Antiqua" panose="02040602050305030304" pitchFamily="18" charset="0"/>
              </a:rPr>
              <a:t>Without regularization, data fidelity term, the encoder maps any input to a normal distribution and the network does not learn anything (we are not learning any characteristics of the input)</a:t>
            </a:r>
          </a:p>
        </p:txBody>
      </p:sp>
      <p:grpSp>
        <p:nvGrpSpPr>
          <p:cNvPr id="56" name="Group 55">
            <a:extLst>
              <a:ext uri="{FF2B5EF4-FFF2-40B4-BE49-F238E27FC236}">
                <a16:creationId xmlns:a16="http://schemas.microsoft.com/office/drawing/2014/main" id="{1A086102-EAD9-8B05-B437-421C15C30F44}"/>
              </a:ext>
            </a:extLst>
          </p:cNvPr>
          <p:cNvGrpSpPr/>
          <p:nvPr/>
        </p:nvGrpSpPr>
        <p:grpSpPr>
          <a:xfrm>
            <a:off x="4981005" y="972770"/>
            <a:ext cx="3873448" cy="1595902"/>
            <a:chOff x="4828605" y="820370"/>
            <a:chExt cx="3873448" cy="1595902"/>
          </a:xfrm>
        </p:grpSpPr>
        <p:cxnSp>
          <p:nvCxnSpPr>
            <p:cNvPr id="57" name="Straight Connector 56">
              <a:extLst>
                <a:ext uri="{FF2B5EF4-FFF2-40B4-BE49-F238E27FC236}">
                  <a16:creationId xmlns:a16="http://schemas.microsoft.com/office/drawing/2014/main" id="{F92A4B5C-9D70-38A3-C745-EB0BDB199D0A}"/>
                </a:ext>
              </a:extLst>
            </p:cNvPr>
            <p:cNvCxnSpPr>
              <a:cxnSpLocks/>
            </p:cNvCxnSpPr>
            <p:nvPr/>
          </p:nvCxnSpPr>
          <p:spPr>
            <a:xfrm>
              <a:off x="5746470" y="2002467"/>
              <a:ext cx="2553488" cy="0"/>
            </a:xfrm>
            <a:prstGeom prst="line">
              <a:avLst/>
            </a:prstGeom>
            <a:ln w="38100"/>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1003EAF6-F423-DBB9-2013-619DA3E52CCA}"/>
                </a:ext>
              </a:extLst>
            </p:cNvPr>
            <p:cNvSpPr txBox="1"/>
            <p:nvPr/>
          </p:nvSpPr>
          <p:spPr>
            <a:xfrm>
              <a:off x="6424905" y="2046940"/>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59" name="Freeform 58">
              <a:extLst>
                <a:ext uri="{FF2B5EF4-FFF2-40B4-BE49-F238E27FC236}">
                  <a16:creationId xmlns:a16="http://schemas.microsoft.com/office/drawing/2014/main" id="{00F2F660-304D-8743-054A-D870BAF0F2C3}"/>
                </a:ext>
              </a:extLst>
            </p:cNvPr>
            <p:cNvSpPr/>
            <p:nvPr/>
          </p:nvSpPr>
          <p:spPr>
            <a:xfrm>
              <a:off x="5733648" y="1451696"/>
              <a:ext cx="1518558" cy="565890"/>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893E4D5-6470-9765-A9E4-9DB2C949B033}"/>
                    </a:ext>
                  </a:extLst>
                </p:cNvPr>
                <p:cNvSpPr txBox="1"/>
                <p:nvPr/>
              </p:nvSpPr>
              <p:spPr>
                <a:xfrm>
                  <a:off x="4828605" y="1095886"/>
                  <a:ext cx="1787937" cy="646331"/>
                </a:xfrm>
                <a:prstGeom prst="rect">
                  <a:avLst/>
                </a:prstGeom>
                <a:noFill/>
              </p:spPr>
              <p:txBody>
                <a:bodyPr wrap="square">
                  <a:spAutoFit/>
                </a:bodyPr>
                <a:lstStyle/>
                <a:p>
                  <a:pPr algn="ctr"/>
                  <a:r>
                    <a:rPr lang="en-US" dirty="0">
                      <a:latin typeface="Cambria Math" panose="02040503050406030204" pitchFamily="18" charset="0"/>
                    </a:rPr>
                    <a:t>Prior</a:t>
                  </a: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d>
                        <m:r>
                          <a:rPr lang="en-AU" b="0" i="1" smtClean="0">
                            <a:latin typeface="Cambria Math" panose="02040503050406030204" pitchFamily="18" charset="0"/>
                          </a:rPr>
                          <m:t>=</m:t>
                        </m:r>
                        <m:r>
                          <a:rPr lang="en-AU" sz="1800" i="1" smtClean="0">
                            <a:latin typeface="Cambria Math" panose="02040503050406030204" pitchFamily="18" charset="0"/>
                            <a:ea typeface="Cambria Math" panose="02040503050406030204" pitchFamily="18" charset="0"/>
                          </a:rPr>
                          <m:t>𝒩</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0</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rPr>
                              <m:t>1</m:t>
                            </m:r>
                          </m:e>
                        </m:d>
                      </m:oMath>
                    </m:oMathPara>
                  </a14:m>
                  <a:endParaRPr lang="en-US" dirty="0"/>
                </a:p>
              </p:txBody>
            </p:sp>
          </mc:Choice>
          <mc:Fallback xmlns="">
            <p:sp>
              <p:nvSpPr>
                <p:cNvPr id="60" name="TextBox 59">
                  <a:extLst>
                    <a:ext uri="{FF2B5EF4-FFF2-40B4-BE49-F238E27FC236}">
                      <a16:creationId xmlns:a16="http://schemas.microsoft.com/office/drawing/2014/main" id="{0893E4D5-6470-9765-A9E4-9DB2C949B033}"/>
                    </a:ext>
                  </a:extLst>
                </p:cNvPr>
                <p:cNvSpPr txBox="1">
                  <a:spLocks noRot="1" noChangeAspect="1" noMove="1" noResize="1" noEditPoints="1" noAdjustHandles="1" noChangeArrowheads="1" noChangeShapeType="1" noTextEdit="1"/>
                </p:cNvSpPr>
                <p:nvPr/>
              </p:nvSpPr>
              <p:spPr>
                <a:xfrm>
                  <a:off x="4828605" y="1095886"/>
                  <a:ext cx="1787937" cy="646331"/>
                </a:xfrm>
                <a:prstGeom prst="rect">
                  <a:avLst/>
                </a:prstGeom>
                <a:blipFill>
                  <a:blip r:embed="rId7"/>
                  <a:stretch>
                    <a:fillRect t="-3846" b="-3846"/>
                  </a:stretch>
                </a:blipFill>
              </p:spPr>
              <p:txBody>
                <a:bodyPr/>
                <a:lstStyle/>
                <a:p>
                  <a:r>
                    <a:rPr lang="en-US">
                      <a:noFill/>
                    </a:rPr>
                    <a:t> </a:t>
                  </a:r>
                </a:p>
              </p:txBody>
            </p:sp>
          </mc:Fallback>
        </mc:AlternateContent>
        <p:sp>
          <p:nvSpPr>
            <p:cNvPr id="61" name="Freeform 60">
              <a:extLst>
                <a:ext uri="{FF2B5EF4-FFF2-40B4-BE49-F238E27FC236}">
                  <a16:creationId xmlns:a16="http://schemas.microsoft.com/office/drawing/2014/main" id="{0FF7672A-E556-4ED2-6096-A0F5AE2FEEA1}"/>
                </a:ext>
              </a:extLst>
            </p:cNvPr>
            <p:cNvSpPr/>
            <p:nvPr/>
          </p:nvSpPr>
          <p:spPr>
            <a:xfrm>
              <a:off x="7579767" y="820518"/>
              <a:ext cx="330804" cy="1197068"/>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7B894145-43A0-8AFE-C144-AE3765D5A5EE}"/>
                    </a:ext>
                  </a:extLst>
                </p:cNvPr>
                <p:cNvSpPr txBox="1"/>
                <p:nvPr/>
              </p:nvSpPr>
              <p:spPr>
                <a:xfrm>
                  <a:off x="7745169" y="820370"/>
                  <a:ext cx="956884" cy="3940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AU"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𝜙</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e>
                            <m:r>
                              <a:rPr lang="en-AU" i="1">
                                <a:latin typeface="Cambria Math" panose="02040503050406030204" pitchFamily="18" charset="0"/>
                              </a:rPr>
                              <m:t>𝑥</m:t>
                            </m:r>
                          </m:e>
                        </m:d>
                      </m:oMath>
                    </m:oMathPara>
                  </a14:m>
                  <a:endParaRPr lang="en-US" dirty="0"/>
                </a:p>
              </p:txBody>
            </p:sp>
          </mc:Choice>
          <mc:Fallback xmlns="">
            <p:sp>
              <p:nvSpPr>
                <p:cNvPr id="62" name="TextBox 61">
                  <a:extLst>
                    <a:ext uri="{FF2B5EF4-FFF2-40B4-BE49-F238E27FC236}">
                      <a16:creationId xmlns:a16="http://schemas.microsoft.com/office/drawing/2014/main" id="{7B894145-43A0-8AFE-C144-AE3765D5A5EE}"/>
                    </a:ext>
                  </a:extLst>
                </p:cNvPr>
                <p:cNvSpPr txBox="1">
                  <a:spLocks noRot="1" noChangeAspect="1" noMove="1" noResize="1" noEditPoints="1" noAdjustHandles="1" noChangeArrowheads="1" noChangeShapeType="1" noTextEdit="1"/>
                </p:cNvSpPr>
                <p:nvPr/>
              </p:nvSpPr>
              <p:spPr>
                <a:xfrm>
                  <a:off x="7745169" y="820370"/>
                  <a:ext cx="956884" cy="394082"/>
                </a:xfrm>
                <a:prstGeom prst="rect">
                  <a:avLst/>
                </a:prstGeom>
                <a:blipFill>
                  <a:blip r:embed="rId8"/>
                  <a:stretch>
                    <a:fillRect b="-6250"/>
                  </a:stretch>
                </a:blipFill>
              </p:spPr>
              <p:txBody>
                <a:bodyPr/>
                <a:lstStyle/>
                <a:p>
                  <a:r>
                    <a:rPr lang="en-US">
                      <a:noFill/>
                    </a:rPr>
                    <a:t> </a:t>
                  </a:r>
                </a:p>
              </p:txBody>
            </p:sp>
          </mc:Fallback>
        </mc:AlternateContent>
      </p:grpSp>
      <p:grpSp>
        <p:nvGrpSpPr>
          <p:cNvPr id="1029" name="Group 1028">
            <a:extLst>
              <a:ext uri="{FF2B5EF4-FFF2-40B4-BE49-F238E27FC236}">
                <a16:creationId xmlns:a16="http://schemas.microsoft.com/office/drawing/2014/main" id="{525DB5B0-B9CE-86B1-D633-A9552BC67B32}"/>
              </a:ext>
            </a:extLst>
          </p:cNvPr>
          <p:cNvGrpSpPr/>
          <p:nvPr/>
        </p:nvGrpSpPr>
        <p:grpSpPr>
          <a:xfrm>
            <a:off x="5086490" y="5540504"/>
            <a:ext cx="3471353" cy="1320386"/>
            <a:chOff x="5086490" y="5540504"/>
            <a:chExt cx="3471353" cy="1320386"/>
          </a:xfrm>
        </p:grpSpPr>
        <p:cxnSp>
          <p:nvCxnSpPr>
            <p:cNvPr id="11" name="Straight Connector 10">
              <a:extLst>
                <a:ext uri="{FF2B5EF4-FFF2-40B4-BE49-F238E27FC236}">
                  <a16:creationId xmlns:a16="http://schemas.microsoft.com/office/drawing/2014/main" id="{30DB96B5-E86A-4462-ED9C-AB2D2D4F09F4}"/>
                </a:ext>
              </a:extLst>
            </p:cNvPr>
            <p:cNvCxnSpPr>
              <a:cxnSpLocks/>
            </p:cNvCxnSpPr>
            <p:nvPr/>
          </p:nvCxnSpPr>
          <p:spPr>
            <a:xfrm>
              <a:off x="6004355" y="6447085"/>
              <a:ext cx="2553488"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D97A413F-25CD-B486-A2AF-BDDF7362EE07}"/>
                </a:ext>
              </a:extLst>
            </p:cNvPr>
            <p:cNvSpPr txBox="1"/>
            <p:nvPr/>
          </p:nvSpPr>
          <p:spPr>
            <a:xfrm>
              <a:off x="6682790" y="6491558"/>
              <a:ext cx="407193" cy="369332"/>
            </a:xfrm>
            <a:prstGeom prst="rect">
              <a:avLst/>
            </a:prstGeom>
            <a:noFill/>
          </p:spPr>
          <p:txBody>
            <a:bodyPr wrap="square">
              <a:spAutoFit/>
            </a:bodyPr>
            <a:lstStyle/>
            <a:p>
              <a:pPr algn="ctr"/>
              <a:r>
                <a:rPr lang="en-US" b="1" dirty="0">
                  <a:latin typeface="Book Antiqua" panose="02040602050305030304" pitchFamily="18" charset="0"/>
                </a:rPr>
                <a:t>0</a:t>
              </a:r>
              <a:endParaRPr lang="en-US" dirty="0">
                <a:latin typeface="Book Antiqua" panose="02040602050305030304" pitchFamily="18" charset="0"/>
              </a:endParaRPr>
            </a:p>
          </p:txBody>
        </p:sp>
        <p:sp>
          <p:nvSpPr>
            <p:cNvPr id="14" name="Freeform 13">
              <a:extLst>
                <a:ext uri="{FF2B5EF4-FFF2-40B4-BE49-F238E27FC236}">
                  <a16:creationId xmlns:a16="http://schemas.microsoft.com/office/drawing/2014/main" id="{45FC228E-182B-0B5A-1A7E-66329CE813F0}"/>
                </a:ext>
              </a:extLst>
            </p:cNvPr>
            <p:cNvSpPr/>
            <p:nvPr/>
          </p:nvSpPr>
          <p:spPr>
            <a:xfrm>
              <a:off x="5991533" y="5896314"/>
              <a:ext cx="1518558" cy="565890"/>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84DD386-B905-DA85-BEE0-43476D73952D}"/>
                    </a:ext>
                  </a:extLst>
                </p:cNvPr>
                <p:cNvSpPr txBox="1"/>
                <p:nvPr/>
              </p:nvSpPr>
              <p:spPr>
                <a:xfrm>
                  <a:off x="5086490" y="5540504"/>
                  <a:ext cx="1787937" cy="646331"/>
                </a:xfrm>
                <a:prstGeom prst="rect">
                  <a:avLst/>
                </a:prstGeom>
                <a:noFill/>
              </p:spPr>
              <p:txBody>
                <a:bodyPr wrap="square">
                  <a:spAutoFit/>
                </a:bodyPr>
                <a:lstStyle/>
                <a:p>
                  <a:pPr algn="ctr"/>
                  <a:r>
                    <a:rPr lang="en-US" dirty="0">
                      <a:latin typeface="Cambria Math" panose="02040503050406030204" pitchFamily="18" charset="0"/>
                    </a:rPr>
                    <a:t>Prior</a:t>
                  </a: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d>
                        <m:r>
                          <a:rPr lang="en-AU" b="0" i="1" smtClean="0">
                            <a:latin typeface="Cambria Math" panose="02040503050406030204" pitchFamily="18" charset="0"/>
                          </a:rPr>
                          <m:t>=</m:t>
                        </m:r>
                        <m:r>
                          <a:rPr lang="en-AU" sz="1800" i="1" smtClean="0">
                            <a:latin typeface="Cambria Math" panose="02040503050406030204" pitchFamily="18" charset="0"/>
                            <a:ea typeface="Cambria Math" panose="02040503050406030204" pitchFamily="18" charset="0"/>
                          </a:rPr>
                          <m:t>𝒩</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0</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rPr>
                              <m:t>1</m:t>
                            </m:r>
                          </m:e>
                        </m:d>
                      </m:oMath>
                    </m:oMathPara>
                  </a14:m>
                  <a:endParaRPr lang="en-US" dirty="0"/>
                </a:p>
              </p:txBody>
            </p:sp>
          </mc:Choice>
          <mc:Fallback xmlns="">
            <p:sp>
              <p:nvSpPr>
                <p:cNvPr id="27" name="TextBox 26">
                  <a:extLst>
                    <a:ext uri="{FF2B5EF4-FFF2-40B4-BE49-F238E27FC236}">
                      <a16:creationId xmlns:a16="http://schemas.microsoft.com/office/drawing/2014/main" id="{284DD386-B905-DA85-BEE0-43476D73952D}"/>
                    </a:ext>
                  </a:extLst>
                </p:cNvPr>
                <p:cNvSpPr txBox="1">
                  <a:spLocks noRot="1" noChangeAspect="1" noMove="1" noResize="1" noEditPoints="1" noAdjustHandles="1" noChangeArrowheads="1" noChangeShapeType="1" noTextEdit="1"/>
                </p:cNvSpPr>
                <p:nvPr/>
              </p:nvSpPr>
              <p:spPr>
                <a:xfrm>
                  <a:off x="5086490" y="5540504"/>
                  <a:ext cx="1787937" cy="646331"/>
                </a:xfrm>
                <a:prstGeom prst="rect">
                  <a:avLst/>
                </a:prstGeom>
                <a:blipFill>
                  <a:blip r:embed="rId9"/>
                  <a:stretch>
                    <a:fillRect t="-5769"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05717C5-C289-2D7B-307A-B49E546EF78D}"/>
                    </a:ext>
                  </a:extLst>
                </p:cNvPr>
                <p:cNvSpPr txBox="1"/>
                <p:nvPr/>
              </p:nvSpPr>
              <p:spPr>
                <a:xfrm>
                  <a:off x="7214573" y="5747390"/>
                  <a:ext cx="956884" cy="3940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AU"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𝜙</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e>
                            <m:r>
                              <a:rPr lang="en-AU" i="1">
                                <a:latin typeface="Cambria Math" panose="02040503050406030204" pitchFamily="18" charset="0"/>
                              </a:rPr>
                              <m:t>𝑥</m:t>
                            </m:r>
                          </m:e>
                        </m:d>
                      </m:oMath>
                    </m:oMathPara>
                  </a14:m>
                  <a:endParaRPr lang="en-US" dirty="0"/>
                </a:p>
              </p:txBody>
            </p:sp>
          </mc:Choice>
          <mc:Fallback xmlns="">
            <p:sp>
              <p:nvSpPr>
                <p:cNvPr id="31" name="TextBox 30">
                  <a:extLst>
                    <a:ext uri="{FF2B5EF4-FFF2-40B4-BE49-F238E27FC236}">
                      <a16:creationId xmlns:a16="http://schemas.microsoft.com/office/drawing/2014/main" id="{605717C5-C289-2D7B-307A-B49E546EF78D}"/>
                    </a:ext>
                  </a:extLst>
                </p:cNvPr>
                <p:cNvSpPr txBox="1">
                  <a:spLocks noRot="1" noChangeAspect="1" noMove="1" noResize="1" noEditPoints="1" noAdjustHandles="1" noChangeArrowheads="1" noChangeShapeType="1" noTextEdit="1"/>
                </p:cNvSpPr>
                <p:nvPr/>
              </p:nvSpPr>
              <p:spPr>
                <a:xfrm>
                  <a:off x="7214573" y="5747390"/>
                  <a:ext cx="956884" cy="394082"/>
                </a:xfrm>
                <a:prstGeom prst="rect">
                  <a:avLst/>
                </a:prstGeom>
                <a:blipFill>
                  <a:blip r:embed="rId10"/>
                  <a:stretch>
                    <a:fillRect b="-9375"/>
                  </a:stretch>
                </a:blipFill>
              </p:spPr>
              <p:txBody>
                <a:bodyPr/>
                <a:lstStyle/>
                <a:p>
                  <a:r>
                    <a:rPr lang="en-US">
                      <a:noFill/>
                    </a:rPr>
                    <a:t> </a:t>
                  </a:r>
                </a:p>
              </p:txBody>
            </p:sp>
          </mc:Fallback>
        </mc:AlternateContent>
        <p:sp>
          <p:nvSpPr>
            <p:cNvPr id="63" name="Freeform 62">
              <a:extLst>
                <a:ext uri="{FF2B5EF4-FFF2-40B4-BE49-F238E27FC236}">
                  <a16:creationId xmlns:a16="http://schemas.microsoft.com/office/drawing/2014/main" id="{BD3D3B95-1111-084F-1C84-0DDF3E2ED57A}"/>
                </a:ext>
              </a:extLst>
            </p:cNvPr>
            <p:cNvSpPr/>
            <p:nvPr/>
          </p:nvSpPr>
          <p:spPr>
            <a:xfrm>
              <a:off x="6315848" y="5835858"/>
              <a:ext cx="1357588" cy="627848"/>
            </a:xfrm>
            <a:custGeom>
              <a:avLst/>
              <a:gdLst>
                <a:gd name="connsiteX0" fmla="*/ 0 w 857250"/>
                <a:gd name="connsiteY0" fmla="*/ 400054 h 428189"/>
                <a:gd name="connsiteX1" fmla="*/ 285750 w 857250"/>
                <a:gd name="connsiteY1" fmla="*/ 367397 h 428189"/>
                <a:gd name="connsiteX2" fmla="*/ 498022 w 857250"/>
                <a:gd name="connsiteY2" fmla="*/ 4 h 428189"/>
                <a:gd name="connsiteX3" fmla="*/ 677636 w 857250"/>
                <a:gd name="connsiteY3" fmla="*/ 375561 h 428189"/>
                <a:gd name="connsiteX4" fmla="*/ 857250 w 857250"/>
                <a:gd name="connsiteY4" fmla="*/ 416383 h 42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28189">
                  <a:moveTo>
                    <a:pt x="0" y="400054"/>
                  </a:moveTo>
                  <a:cubicBezTo>
                    <a:pt x="101373" y="417063"/>
                    <a:pt x="202746" y="434072"/>
                    <a:pt x="285750" y="367397"/>
                  </a:cubicBezTo>
                  <a:cubicBezTo>
                    <a:pt x="368754" y="300722"/>
                    <a:pt x="432708" y="-1357"/>
                    <a:pt x="498022" y="4"/>
                  </a:cubicBezTo>
                  <a:cubicBezTo>
                    <a:pt x="563336" y="1365"/>
                    <a:pt x="617765" y="306164"/>
                    <a:pt x="677636" y="375561"/>
                  </a:cubicBezTo>
                  <a:cubicBezTo>
                    <a:pt x="737507" y="444958"/>
                    <a:pt x="797378" y="430670"/>
                    <a:pt x="857250" y="41638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4" name="TextBox 1023">
            <a:extLst>
              <a:ext uri="{FF2B5EF4-FFF2-40B4-BE49-F238E27FC236}">
                <a16:creationId xmlns:a16="http://schemas.microsoft.com/office/drawing/2014/main" id="{3F49D233-BE4C-0451-4943-42E5BC9267A1}"/>
              </a:ext>
            </a:extLst>
          </p:cNvPr>
          <p:cNvSpPr txBox="1"/>
          <p:nvPr/>
        </p:nvSpPr>
        <p:spPr>
          <a:xfrm>
            <a:off x="8539285" y="5201949"/>
            <a:ext cx="3595183" cy="1569660"/>
          </a:xfrm>
          <a:prstGeom prst="rect">
            <a:avLst/>
          </a:prstGeom>
          <a:noFill/>
        </p:spPr>
        <p:txBody>
          <a:bodyPr wrap="square">
            <a:spAutoFit/>
          </a:bodyPr>
          <a:lstStyle/>
          <a:p>
            <a:pPr marL="182563" indent="-182563">
              <a:buFont typeface="Arial" panose="020B0604020202020204" pitchFamily="34" charset="0"/>
              <a:buChar char="•"/>
            </a:pPr>
            <a:r>
              <a:rPr lang="en-US" sz="1600" dirty="0">
                <a:solidFill>
                  <a:schemeClr val="accent5">
                    <a:lumMod val="75000"/>
                  </a:schemeClr>
                </a:solidFill>
                <a:latin typeface="Book Antiqua" panose="02040602050305030304" pitchFamily="18" charset="0"/>
              </a:rPr>
              <a:t>Attraction between the two distribution is due to the KL div</a:t>
            </a:r>
          </a:p>
          <a:p>
            <a:pPr marL="182563" indent="-182563">
              <a:buFont typeface="Arial" panose="020B0604020202020204" pitchFamily="34" charset="0"/>
              <a:buChar char="•"/>
            </a:pPr>
            <a:r>
              <a:rPr lang="en-US" sz="1600" dirty="0">
                <a:solidFill>
                  <a:schemeClr val="accent5">
                    <a:lumMod val="75000"/>
                  </a:schemeClr>
                </a:solidFill>
                <a:latin typeface="Book Antiqua" panose="02040602050305030304" pitchFamily="18" charset="0"/>
              </a:rPr>
              <a:t>Sufficient variance is ensured using the KL div</a:t>
            </a:r>
          </a:p>
          <a:p>
            <a:pPr marL="182563" indent="-182563">
              <a:buFont typeface="Arial" panose="020B0604020202020204" pitchFamily="34" charset="0"/>
              <a:buChar char="•"/>
            </a:pPr>
            <a:r>
              <a:rPr lang="en-US" sz="1600" dirty="0">
                <a:solidFill>
                  <a:schemeClr val="accent5">
                    <a:lumMod val="75000"/>
                  </a:schemeClr>
                </a:solidFill>
                <a:latin typeface="Book Antiqua" panose="02040602050305030304" pitchFamily="18" charset="0"/>
              </a:rPr>
              <a:t>Promotes a smooth and well-structured latent space</a:t>
            </a:r>
          </a:p>
        </p:txBody>
      </p:sp>
    </p:spTree>
    <p:extLst>
      <p:ext uri="{BB962C8B-B14F-4D97-AF65-F5344CB8AC3E}">
        <p14:creationId xmlns:p14="http://schemas.microsoft.com/office/powerpoint/2010/main" val="20903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4" grpId="0"/>
      <p:bldP spid="102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Chart, surface chart&#10;&#10;Description automatically generated">
            <a:extLst>
              <a:ext uri="{FF2B5EF4-FFF2-40B4-BE49-F238E27FC236}">
                <a16:creationId xmlns:a16="http://schemas.microsoft.com/office/drawing/2014/main" id="{76EF3FA2-C373-10D4-DB21-71058FA3695E}"/>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FBA3AC68-B455-CC11-A070-102AA74167EE}"/>
              </a:ext>
            </a:extLst>
          </p:cNvPr>
          <p:cNvSpPr>
            <a:spLocks noGrp="1"/>
          </p:cNvSpPr>
          <p:nvPr>
            <p:ph type="body" sz="quarter" idx="19"/>
          </p:nvPr>
        </p:nvSpPr>
        <p:spPr/>
        <p:txBody>
          <a:bodyPr/>
          <a:lstStyle/>
          <a:p>
            <a:endParaRPr lang="en-US"/>
          </a:p>
        </p:txBody>
      </p:sp>
      <p:sp>
        <p:nvSpPr>
          <p:cNvPr id="4" name="Footer Placeholder 3">
            <a:extLst>
              <a:ext uri="{FF2B5EF4-FFF2-40B4-BE49-F238E27FC236}">
                <a16:creationId xmlns:a16="http://schemas.microsoft.com/office/drawing/2014/main" id="{3346F028-0E67-45A8-ECC0-9BC331B753E6}"/>
              </a:ext>
            </a:extLst>
          </p:cNvPr>
          <p:cNvSpPr>
            <a:spLocks noGrp="1"/>
          </p:cNvSpPr>
          <p:nvPr>
            <p:ph type="ftr" sz="quarter" idx="11"/>
          </p:nvPr>
        </p:nvSpPr>
        <p:spPr/>
        <p:txBody>
          <a:bodyPr/>
          <a:lstStyle/>
          <a:p>
            <a:r>
              <a:rPr lang="en-AU"/>
              <a:t>Deakin University CRICOS Provider Code: 00113B</a:t>
            </a:r>
            <a:endParaRPr lang="en-GB" dirty="0"/>
          </a:p>
        </p:txBody>
      </p:sp>
      <p:sp>
        <p:nvSpPr>
          <p:cNvPr id="9" name="Text Placeholder 8">
            <a:extLst>
              <a:ext uri="{FF2B5EF4-FFF2-40B4-BE49-F238E27FC236}">
                <a16:creationId xmlns:a16="http://schemas.microsoft.com/office/drawing/2014/main" id="{22AEFF62-8AA9-0EB7-173F-AB817165EBD4}"/>
              </a:ext>
            </a:extLst>
          </p:cNvPr>
          <p:cNvSpPr>
            <a:spLocks noGrp="1"/>
          </p:cNvSpPr>
          <p:nvPr>
            <p:ph type="body" sz="quarter" idx="13"/>
          </p:nvPr>
        </p:nvSpPr>
        <p:spPr/>
        <p:txBody>
          <a:bodyPr/>
          <a:lstStyle/>
          <a:p>
            <a:endParaRPr lang="en-US"/>
          </a:p>
        </p:txBody>
      </p:sp>
      <p:sp>
        <p:nvSpPr>
          <p:cNvPr id="8" name="Title 7">
            <a:extLst>
              <a:ext uri="{FF2B5EF4-FFF2-40B4-BE49-F238E27FC236}">
                <a16:creationId xmlns:a16="http://schemas.microsoft.com/office/drawing/2014/main" id="{FA1B0477-EBA0-FB60-BABB-EF4F32B027B6}"/>
              </a:ext>
            </a:extLst>
          </p:cNvPr>
          <p:cNvSpPr>
            <a:spLocks noGrp="1"/>
          </p:cNvSpPr>
          <p:nvPr>
            <p:ph type="title"/>
          </p:nvPr>
        </p:nvSpPr>
        <p:spPr/>
        <p:txBody>
          <a:bodyPr/>
          <a:lstStyle/>
          <a:p>
            <a:r>
              <a:rPr lang="en-US" sz="3600" dirty="0"/>
              <a:t>Optimization and </a:t>
            </a:r>
            <a:r>
              <a:rPr lang="en-US" sz="3600" dirty="0" err="1"/>
              <a:t>Reparametrization</a:t>
            </a:r>
            <a:r>
              <a:rPr lang="en-US" sz="3600" dirty="0"/>
              <a:t> Trick</a:t>
            </a:r>
          </a:p>
        </p:txBody>
      </p:sp>
      <p:sp>
        <p:nvSpPr>
          <p:cNvPr id="7" name="Slide Number Placeholder 6">
            <a:extLst>
              <a:ext uri="{FF2B5EF4-FFF2-40B4-BE49-F238E27FC236}">
                <a16:creationId xmlns:a16="http://schemas.microsoft.com/office/drawing/2014/main" id="{A2954A2D-6F0E-73AE-AD28-DF819C0C25CF}"/>
              </a:ext>
            </a:extLst>
          </p:cNvPr>
          <p:cNvSpPr>
            <a:spLocks noGrp="1"/>
          </p:cNvSpPr>
          <p:nvPr>
            <p:ph type="sldNum" sz="quarter" idx="21"/>
          </p:nvPr>
        </p:nvSpPr>
        <p:spPr/>
        <p:txBody>
          <a:bodyPr/>
          <a:lstStyle/>
          <a:p>
            <a:fld id="{F5AEA0E0-5CC6-4BD0-905C-A0021E419432}" type="slidenum">
              <a:rPr lang="en-GB" smtClean="0"/>
              <a:pPr/>
              <a:t>53</a:t>
            </a:fld>
            <a:endParaRPr lang="en-GB" dirty="0"/>
          </a:p>
        </p:txBody>
      </p:sp>
    </p:spTree>
    <p:extLst>
      <p:ext uri="{BB962C8B-B14F-4D97-AF65-F5344CB8AC3E}">
        <p14:creationId xmlns:p14="http://schemas.microsoft.com/office/powerpoint/2010/main" val="2611034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2A5EE6-B3C2-4393-F037-9D3623203ED5}"/>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F0667D-296D-D139-E768-C43E6E5FA2F3}"/>
                  </a:ext>
                </a:extLst>
              </p:cNvPr>
              <p:cNvSpPr>
                <a:spLocks noGrp="1"/>
              </p:cNvSpPr>
              <p:nvPr>
                <p:ph sz="quarter" idx="12"/>
              </p:nvPr>
            </p:nvSpPr>
            <p:spPr/>
            <p:txBody>
              <a:bodyPr>
                <a:normAutofit fontScale="62500" lnSpcReduction="20000"/>
              </a:bodyPr>
              <a:lstStyle/>
              <a:p>
                <a:r>
                  <a:rPr lang="en-US" dirty="0"/>
                  <a:t>So, our target is to find optimal </a:t>
                </a:r>
                <a14:m>
                  <m:oMath xmlns:m="http://schemas.openxmlformats.org/officeDocument/2006/math">
                    <m:r>
                      <m:rPr>
                        <m:sty m:val="p"/>
                      </m:rPr>
                      <a:rPr lang="el-GR" sz="2800" b="0" i="1" smtClean="0">
                        <a:latin typeface="Cambria Math" panose="02040503050406030204" pitchFamily="18" charset="0"/>
                        <a:ea typeface="Cambria Math" panose="02040503050406030204" pitchFamily="18" charset="0"/>
                      </a:rPr>
                      <m:t>θ</m:t>
                    </m:r>
                    <m:r>
                      <a:rPr lang="en-AU" sz="2800" b="0" i="0" smtClean="0">
                        <a:latin typeface="Cambria Math" panose="02040503050406030204" pitchFamily="18" charset="0"/>
                        <a:ea typeface="Cambria Math" panose="02040503050406030204" pitchFamily="18" charset="0"/>
                      </a:rPr>
                      <m:t>,</m:t>
                    </m:r>
                    <m:r>
                      <m:rPr>
                        <m:sty m:val="p"/>
                      </m:rPr>
                      <a:rPr lang="el-GR" sz="2800" b="0" i="1" smtClean="0">
                        <a:latin typeface="Cambria Math" panose="02040503050406030204" pitchFamily="18" charset="0"/>
                        <a:ea typeface="Cambria Math" panose="02040503050406030204" pitchFamily="18" charset="0"/>
                      </a:rPr>
                      <m:t>ϕ</m:t>
                    </m:r>
                  </m:oMath>
                </a14:m>
                <a:r>
                  <a:rPr lang="en-US" dirty="0"/>
                  <a:t> such that</a:t>
                </a:r>
              </a:p>
              <a:p>
                <a:pPr marL="0" indent="0">
                  <a:buNone/>
                </a:pPr>
                <a14:m>
                  <m:oMathPara xmlns:m="http://schemas.openxmlformats.org/officeDocument/2006/math">
                    <m:oMathParaPr>
                      <m:jc m:val="centerGroup"/>
                    </m:oMathParaPr>
                    <m:oMath xmlns:m="http://schemas.openxmlformats.org/officeDocument/2006/math">
                      <m:sSup>
                        <m:sSupPr>
                          <m:ctrlPr>
                            <a:rPr lang="el-GR" i="1">
                              <a:latin typeface="Cambria Math" panose="02040503050406030204" pitchFamily="18" charset="0"/>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θ</m:t>
                          </m:r>
                        </m:e>
                        <m:sup>
                          <m:r>
                            <a:rPr lang="en-AU" i="1">
                              <a:latin typeface="Cambria Math" panose="02040503050406030204" pitchFamily="18" charset="0"/>
                              <a:ea typeface="Cambria Math" panose="02040503050406030204" pitchFamily="18" charset="0"/>
                            </a:rPr>
                            <m:t>∗</m:t>
                          </m:r>
                        </m:sup>
                      </m:sSup>
                      <m:r>
                        <a:rPr lang="en-AU">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 </m:t>
                      </m:r>
                      <m:sSup>
                        <m:sSupPr>
                          <m:ctrlPr>
                            <a:rPr lang="el-GR" i="1">
                              <a:latin typeface="Cambria Math" panose="02040503050406030204" pitchFamily="18" charset="0"/>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ϕ</m:t>
                          </m:r>
                        </m:e>
                        <m:sup>
                          <m:r>
                            <a:rPr lang="en-AU" i="1">
                              <a:latin typeface="Cambria Math" panose="02040503050406030204" pitchFamily="18" charset="0"/>
                              <a:ea typeface="Cambria Math" panose="02040503050406030204" pitchFamily="18" charset="0"/>
                            </a:rPr>
                            <m:t>∗</m:t>
                          </m:r>
                        </m:sup>
                      </m:sSup>
                      <m:r>
                        <a:rPr lang="en-AU" i="1">
                          <a:latin typeface="Cambria Math" panose="02040503050406030204" pitchFamily="18" charset="0"/>
                          <a:ea typeface="Cambria Math" panose="02040503050406030204" pitchFamily="18" charset="0"/>
                        </a:rPr>
                        <m:t>=</m:t>
                      </m:r>
                      <m:func>
                        <m:funcPr>
                          <m:ctrlPr>
                            <a:rPr lang="en-AU" i="1">
                              <a:latin typeface="Cambria Math" panose="02040503050406030204" pitchFamily="18" charset="0"/>
                              <a:ea typeface="Cambria Math" panose="02040503050406030204" pitchFamily="18" charset="0"/>
                            </a:rPr>
                          </m:ctrlPr>
                        </m:funcPr>
                        <m:fName>
                          <m:limLow>
                            <m:limLowPr>
                              <m:ctrlPr>
                                <a:rPr lang="en-AU" i="1" smtClean="0">
                                  <a:latin typeface="Cambria Math" panose="02040503050406030204" pitchFamily="18" charset="0"/>
                                  <a:ea typeface="Cambria Math" panose="02040503050406030204" pitchFamily="18" charset="0"/>
                                </a:rPr>
                              </m:ctrlPr>
                            </m:limLowPr>
                            <m:e>
                              <m:r>
                                <m:rPr>
                                  <m:sty m:val="p"/>
                                </m:rPr>
                                <a:rPr lang="en-AU">
                                  <a:latin typeface="Cambria Math" panose="02040503050406030204" pitchFamily="18" charset="0"/>
                                  <a:ea typeface="Cambria Math" panose="02040503050406030204" pitchFamily="18" charset="0"/>
                                </a:rPr>
                                <m:t>argmin</m:t>
                              </m:r>
                            </m:e>
                            <m:lim>
                              <m:r>
                                <m:rPr>
                                  <m:sty m:val="p"/>
                                </m:rPr>
                                <a:rPr lang="el-GR" i="1" smtClean="0">
                                  <a:latin typeface="Cambria Math" panose="02040503050406030204" pitchFamily="18" charset="0"/>
                                  <a:ea typeface="Cambria Math" panose="02040503050406030204" pitchFamily="18" charset="0"/>
                                </a:rPr>
                                <m:t>θ</m:t>
                              </m:r>
                              <m:r>
                                <a:rPr lang="en-AU" smtClean="0">
                                  <a:latin typeface="Cambria Math" panose="02040503050406030204" pitchFamily="18" charset="0"/>
                                  <a:ea typeface="Cambria Math" panose="02040503050406030204" pitchFamily="18" charset="0"/>
                                </a:rPr>
                                <m:t>,</m:t>
                              </m:r>
                              <m:r>
                                <m:rPr>
                                  <m:sty m:val="p"/>
                                </m:rPr>
                                <a:rPr lang="el-GR" i="1" smtClean="0">
                                  <a:latin typeface="Cambria Math" panose="02040503050406030204" pitchFamily="18" charset="0"/>
                                  <a:ea typeface="Cambria Math" panose="02040503050406030204" pitchFamily="18" charset="0"/>
                                </a:rPr>
                                <m:t>ϕ</m:t>
                              </m:r>
                            </m:lim>
                          </m:limLow>
                        </m:fName>
                        <m:e>
                          <m:r>
                            <a:rPr lang="en-AU" i="1">
                              <a:latin typeface="Cambria Math" panose="02040503050406030204" pitchFamily="18" charset="0"/>
                              <a:ea typeface="Cambria Math" panose="02040503050406030204" pitchFamily="18" charset="0"/>
                            </a:rPr>
                            <m:t>ℒ</m:t>
                          </m:r>
                          <m:r>
                            <a:rPr lang="en-AU">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r>
                            <a:rPr lang="en-AU">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ϕ</m:t>
                          </m:r>
                          <m:r>
                            <a:rPr lang="en-AU">
                              <a:latin typeface="Cambria Math" panose="02040503050406030204" pitchFamily="18" charset="0"/>
                            </a:rPr>
                            <m:t>)</m:t>
                          </m:r>
                        </m:e>
                      </m:func>
                    </m:oMath>
                  </m:oMathPara>
                </a14:m>
                <a:endParaRPr lang="en-AU"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ea typeface="Cambria Math" panose="02040503050406030204" pitchFamily="18" charset="0"/>
                        </a:rPr>
                        <m:t>ℒ</m:t>
                      </m:r>
                      <m:d>
                        <m:dPr>
                          <m:ctrlPr>
                            <a:rPr lang="en-AU" i="1" smtClean="0">
                              <a:latin typeface="Cambria Math" panose="02040503050406030204" pitchFamily="18"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θ</m:t>
                          </m:r>
                          <m:r>
                            <a:rPr lang="en-AU">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ϕ</m:t>
                          </m:r>
                        </m:e>
                      </m:d>
                      <m:r>
                        <m:rPr>
                          <m:aln/>
                        </m:rPr>
                        <a:rPr lang="en-AU" i="1">
                          <a:latin typeface="Cambria Math" panose="02040503050406030204" pitchFamily="18" charset="0"/>
                        </a:rPr>
                        <m:t>=</m:t>
                      </m:r>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ea typeface="Cambria Math" panose="02040503050406030204" pitchFamily="18" charset="0"/>
                            </a:rPr>
                            <m:t>𝔼</m:t>
                          </m:r>
                        </m:e>
                        <m:sub>
                          <m:r>
                            <a:rPr lang="en-AU" b="1" i="1" smtClean="0">
                              <a:solidFill>
                                <a:schemeClr val="tx1"/>
                              </a:solidFill>
                              <a:latin typeface="Cambria Math" panose="02040503050406030204" pitchFamily="18" charset="0"/>
                            </a:rPr>
                            <m:t>𝒛</m:t>
                          </m:r>
                        </m:sub>
                      </m:sSub>
                      <m:d>
                        <m:dPr>
                          <m:begChr m:val="["/>
                          <m:endChr m:val="]"/>
                          <m:ctrlPr>
                            <a:rPr lang="en-AU" i="1">
                              <a:latin typeface="Cambria Math" panose="02040503050406030204" pitchFamily="18" charset="0"/>
                            </a:rPr>
                          </m:ctrlPr>
                        </m:dPr>
                        <m:e>
                          <m:r>
                            <m:rPr>
                              <m:sty m:val="p"/>
                            </m:rPr>
                            <a:rPr lang="en-AU">
                              <a:latin typeface="Cambria Math" panose="02040503050406030204" pitchFamily="18" charset="0"/>
                            </a:rPr>
                            <m:t>log</m:t>
                          </m:r>
                          <m:d>
                            <m:dPr>
                              <m:ctrlPr>
                                <a:rPr lang="en-AU" i="1">
                                  <a:latin typeface="Cambria Math" panose="02040503050406030204" pitchFamily="18" charset="0"/>
                                </a:rPr>
                              </m:ctrlPr>
                            </m:dPr>
                            <m:e>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e>
                                <m:e>
                                  <m:r>
                                    <a:rPr lang="en-AU" i="1">
                                      <a:latin typeface="Cambria Math" panose="02040503050406030204" pitchFamily="18" charset="0"/>
                                    </a:rPr>
                                    <m:t>𝑧</m:t>
                                  </m:r>
                                </m:e>
                              </m:d>
                            </m:e>
                          </m:d>
                        </m:e>
                      </m:d>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𝐷</m:t>
                          </m:r>
                        </m:e>
                        <m:sub>
                          <m:r>
                            <a:rPr lang="en-AU" b="1" i="1">
                              <a:latin typeface="Cambria Math" panose="02040503050406030204" pitchFamily="18" charset="0"/>
                              <a:ea typeface="Cambria Math" panose="02040503050406030204" pitchFamily="18" charset="0"/>
                            </a:rPr>
                            <m:t>𝑲𝑳</m:t>
                          </m:r>
                        </m:sub>
                      </m:sSub>
                      <m:d>
                        <m:dPr>
                          <m:begChr m:val="["/>
                          <m:endChr m:val="]"/>
                          <m:ctrlPr>
                            <a:rPr lang="en-AU" i="1">
                              <a:latin typeface="Cambria Math" panose="02040503050406030204" pitchFamily="18" charset="0"/>
                            </a:rPr>
                          </m:ctrlPr>
                        </m:dPr>
                        <m:e>
                          <m:sSub>
                            <m:sSubPr>
                              <m:ctrlPr>
                                <a:rPr lang="en-US" i="1">
                                  <a:latin typeface="Cambria Math" panose="02040503050406030204" pitchFamily="18" charset="0"/>
                                </a:rPr>
                              </m:ctrlPr>
                            </m:sSubPr>
                            <m:e>
                              <m:r>
                                <a:rPr lang="en-AU"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𝜙</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e>
                              <m:r>
                                <a:rPr lang="en-AU" i="1">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d>
                        </m:e>
                      </m:d>
                    </m:oMath>
                    <m:oMath xmlns:m="http://schemas.openxmlformats.org/officeDocument/2006/math">
                      <m:r>
                        <m:rPr>
                          <m:aln/>
                        </m:rPr>
                        <a:rPr lang="en-AU" b="0" i="1" smtClean="0">
                          <a:latin typeface="Cambria Math" panose="02040503050406030204" pitchFamily="18" charset="0"/>
                        </a:rPr>
                        <m:t>=</m:t>
                      </m:r>
                      <m:sSub>
                        <m:sSubPr>
                          <m:ctrlPr>
                            <a:rPr lang="en-AU" i="1" dirty="0">
                              <a:latin typeface="Cambria Math" panose="02040503050406030204" pitchFamily="18" charset="0"/>
                            </a:rPr>
                          </m:ctrlPr>
                        </m:sSubPr>
                        <m:e>
                          <m:r>
                            <a:rPr lang="en-AU" i="1" dirty="0">
                              <a:latin typeface="Cambria Math" panose="02040503050406030204" pitchFamily="18" charset="0"/>
                            </a:rPr>
                            <m:t>𝐷</m:t>
                          </m:r>
                        </m:e>
                        <m:sub>
                          <m:r>
                            <a:rPr lang="en-AU" i="1" dirty="0">
                              <a:latin typeface="Cambria Math" panose="02040503050406030204" pitchFamily="18" charset="0"/>
                            </a:rPr>
                            <m:t>𝐾𝐿</m:t>
                          </m:r>
                        </m:sub>
                      </m:sSub>
                      <m:d>
                        <m:dPr>
                          <m:ctrlPr>
                            <a:rPr lang="en-AU" i="1" dirty="0">
                              <a:latin typeface="Cambria Math" panose="02040503050406030204" pitchFamily="18" charset="0"/>
                            </a:rPr>
                          </m:ctrlPr>
                        </m:dPr>
                        <m:e>
                          <m:sSub>
                            <m:sSubPr>
                              <m:ctrlPr>
                                <a:rPr lang="en-US" i="1">
                                  <a:latin typeface="Cambria Math" panose="02040503050406030204" pitchFamily="18" charset="0"/>
                                </a:rPr>
                              </m:ctrlPr>
                            </m:sSubPr>
                            <m:e>
                              <m:r>
                                <a:rPr lang="en-AU"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𝜙</m:t>
                              </m:r>
                            </m:sub>
                          </m:sSub>
                          <m:r>
                            <a:rPr lang="en-AU" i="1">
                              <a:latin typeface="Cambria Math" panose="02040503050406030204" pitchFamily="18" charset="0"/>
                            </a:rPr>
                            <m:t>(</m:t>
                          </m:r>
                          <m:r>
                            <a:rPr lang="en-AU" i="1">
                              <a:latin typeface="Cambria Math" panose="02040503050406030204" pitchFamily="18" charset="0"/>
                            </a:rPr>
                            <m:t>𝑧</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r>
                            <a:rPr lang="en-AU" i="1">
                              <a:latin typeface="Cambria Math" panose="02040503050406030204" pitchFamily="18" charset="0"/>
                            </a:rPr>
                            <m:t>(</m:t>
                          </m:r>
                          <m:r>
                            <a:rPr lang="en-AU" i="1">
                              <a:latin typeface="Cambria Math" panose="02040503050406030204" pitchFamily="18" charset="0"/>
                            </a:rPr>
                            <m:t>𝑧</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e>
                      </m:d>
                      <m:r>
                        <a:rPr lang="en-AU" i="1">
                          <a:latin typeface="Cambria Math" panose="02040503050406030204" pitchFamily="18" charset="0"/>
                        </a:rPr>
                        <m:t>−</m:t>
                      </m:r>
                      <m:r>
                        <m:rPr>
                          <m:sty m:val="p"/>
                        </m:rPr>
                        <a:rPr lang="en-AU">
                          <a:latin typeface="Cambria Math" panose="02040503050406030204" pitchFamily="18" charset="0"/>
                        </a:rPr>
                        <m:t>log</m:t>
                      </m:r>
                      <m:d>
                        <m:dPr>
                          <m:ctrlPr>
                            <a:rPr lang="en-AU" i="1">
                              <a:latin typeface="Cambria Math" panose="02040503050406030204" pitchFamily="18" charset="0"/>
                            </a:rPr>
                          </m:ctrlPr>
                        </m:dPr>
                        <m:e>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𝑥</m:t>
                              </m:r>
                            </m:e>
                          </m:d>
                        </m:e>
                      </m:d>
                    </m:oMath>
                  </m:oMathPara>
                </a14:m>
                <a:endParaRPr lang="en-US" dirty="0"/>
              </a:p>
              <a:p>
                <a:r>
                  <a:rPr lang="en-US" dirty="0"/>
                  <a:t>In variational Bayesian method, this loss function is known as the variational lower bound or </a:t>
                </a:r>
                <a:r>
                  <a:rPr lang="en-US" i="1" dirty="0"/>
                  <a:t>“evidence lower bound (ELBO)”</a:t>
                </a:r>
                <a:r>
                  <a:rPr lang="en-US" dirty="0"/>
                  <a:t>.</a:t>
                </a:r>
              </a:p>
              <a:p>
                <a:r>
                  <a:rPr lang="en-US" dirty="0"/>
                  <a:t>This “lower bound” part comes from the fact that KL divergence is always non-negative and thus </a:t>
                </a:r>
                <a14:m>
                  <m:oMath xmlns:m="http://schemas.openxmlformats.org/officeDocument/2006/math">
                    <m:r>
                      <a:rPr lang="en-AU" i="1" smtClean="0">
                        <a:latin typeface="Cambria Math" panose="02040503050406030204" pitchFamily="18" charset="0"/>
                        <a:ea typeface="Cambria Math" panose="02040503050406030204" pitchFamily="18" charset="0"/>
                      </a:rPr>
                      <m:t>ℒ</m:t>
                    </m:r>
                    <m:r>
                      <a:rPr lang="en-AU">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r>
                      <a:rPr lang="en-AU">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ϕ</m:t>
                    </m:r>
                    <m:r>
                      <a:rPr lang="en-AU" b="0" i="1" smtClean="0">
                        <a:latin typeface="Cambria Math" panose="02040503050406030204" pitchFamily="18" charset="0"/>
                        <a:ea typeface="Cambria Math" panose="02040503050406030204" pitchFamily="18" charset="0"/>
                      </a:rPr>
                      <m:t>)</m:t>
                    </m:r>
                  </m:oMath>
                </a14:m>
                <a:r>
                  <a:rPr lang="en-US" dirty="0"/>
                  <a:t> is the lower bound of the log-likelihood of the data, i.e., </a:t>
                </a:r>
                <a14:m>
                  <m:oMath xmlns:m="http://schemas.openxmlformats.org/officeDocument/2006/math">
                    <m:r>
                      <m:rPr>
                        <m:sty m:val="p"/>
                      </m:rPr>
                      <a:rPr lang="en-AU">
                        <a:latin typeface="Cambria Math" panose="02040503050406030204" pitchFamily="18" charset="0"/>
                      </a:rPr>
                      <m:t>log</m:t>
                    </m:r>
                    <m:d>
                      <m:dPr>
                        <m:ctrlPr>
                          <a:rPr lang="en-AU" i="1">
                            <a:latin typeface="Cambria Math" panose="02040503050406030204" pitchFamily="18" charset="0"/>
                          </a:rPr>
                        </m:ctrlPr>
                      </m:dPr>
                      <m:e>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𝑥</m:t>
                            </m:r>
                          </m:e>
                        </m:d>
                      </m:e>
                    </m:d>
                  </m:oMath>
                </a14:m>
                <a:r>
                  <a:rPr lang="en-US" dirty="0"/>
                  <a:t>.</a:t>
                </a:r>
              </a:p>
              <a:p>
                <a:pPr marL="0" indent="0">
                  <a:buNone/>
                </a:pPr>
                <a14:m>
                  <m:oMathPara xmlns:m="http://schemas.openxmlformats.org/officeDocument/2006/math">
                    <m:oMathParaPr>
                      <m:jc m:val="centerGroup"/>
                    </m:oMathParaPr>
                    <m:oMath xmlns:m="http://schemas.openxmlformats.org/officeDocument/2006/math">
                      <m:r>
                        <m:rPr>
                          <m:sty m:val="p"/>
                        </m:rPr>
                        <a:rPr lang="en-AU">
                          <a:latin typeface="Cambria Math" panose="02040503050406030204" pitchFamily="18" charset="0"/>
                        </a:rPr>
                        <m:t>log</m:t>
                      </m:r>
                      <m:d>
                        <m:dPr>
                          <m:ctrlPr>
                            <a:rPr lang="en-AU" i="1">
                              <a:latin typeface="Cambria Math" panose="02040503050406030204" pitchFamily="18" charset="0"/>
                            </a:rPr>
                          </m:ctrlPr>
                        </m:dPr>
                        <m:e>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𝑥</m:t>
                              </m:r>
                            </m:e>
                          </m:d>
                        </m:e>
                      </m:d>
                      <m:r>
                        <a:rPr lang="en-AU" i="1">
                          <a:latin typeface="Cambria Math" panose="02040503050406030204" pitchFamily="18" charset="0"/>
                        </a:rPr>
                        <m:t> </m:t>
                      </m:r>
                      <m:r>
                        <m:rPr>
                          <m:aln/>
                        </m:rPr>
                        <a:rPr lang="en-AU" b="0" i="1" smtClean="0">
                          <a:latin typeface="Cambria Math" panose="02040503050406030204" pitchFamily="18" charset="0"/>
                        </a:rPr>
                        <m:t>=</m:t>
                      </m:r>
                      <m:r>
                        <a:rPr lang="en-AU" b="0" i="1"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ℒ</m:t>
                      </m:r>
                      <m:d>
                        <m:dPr>
                          <m:ctrlPr>
                            <a:rPr lang="en-AU" i="1">
                              <a:latin typeface="Cambria Math" panose="02040503050406030204" pitchFamily="18"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θ</m:t>
                          </m:r>
                          <m:r>
                            <a:rPr lang="en-AU">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ϕ</m:t>
                          </m:r>
                        </m:e>
                      </m:d>
                      <m:r>
                        <a:rPr lang="en-AU" b="0" i="1" smtClean="0">
                          <a:latin typeface="Cambria Math" panose="02040503050406030204" pitchFamily="18" charset="0"/>
                        </a:rPr>
                        <m:t>+</m:t>
                      </m:r>
                      <m:sSub>
                        <m:sSubPr>
                          <m:ctrlPr>
                            <a:rPr lang="en-AU" i="1" dirty="0">
                              <a:latin typeface="Cambria Math" panose="02040503050406030204" pitchFamily="18" charset="0"/>
                            </a:rPr>
                          </m:ctrlPr>
                        </m:sSubPr>
                        <m:e>
                          <m:r>
                            <a:rPr lang="en-AU" i="1" dirty="0">
                              <a:latin typeface="Cambria Math" panose="02040503050406030204" pitchFamily="18" charset="0"/>
                            </a:rPr>
                            <m:t>𝐷</m:t>
                          </m:r>
                        </m:e>
                        <m:sub>
                          <m:r>
                            <a:rPr lang="en-AU" i="1" dirty="0">
                              <a:latin typeface="Cambria Math" panose="02040503050406030204" pitchFamily="18" charset="0"/>
                            </a:rPr>
                            <m:t>𝐾𝐿</m:t>
                          </m:r>
                        </m:sub>
                      </m:sSub>
                      <m:d>
                        <m:dPr>
                          <m:ctrlPr>
                            <a:rPr lang="en-AU" i="1" dirty="0">
                              <a:latin typeface="Cambria Math" panose="02040503050406030204" pitchFamily="18" charset="0"/>
                            </a:rPr>
                          </m:ctrlPr>
                        </m:dPr>
                        <m:e>
                          <m:sSub>
                            <m:sSubPr>
                              <m:ctrlPr>
                                <a:rPr lang="en-US" i="1">
                                  <a:latin typeface="Cambria Math" panose="02040503050406030204" pitchFamily="18" charset="0"/>
                                </a:rPr>
                              </m:ctrlPr>
                            </m:sSubPr>
                            <m:e>
                              <m:r>
                                <a:rPr lang="en-AU"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𝜙</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e>
                              <m:r>
                                <a:rPr lang="en-AU" i="1">
                                  <a:latin typeface="Cambria Math" panose="02040503050406030204" pitchFamily="18" charset="0"/>
                                </a:rPr>
                                <m:t>𝑥</m:t>
                              </m:r>
                            </m:e>
                          </m:d>
                          <m:r>
                            <a:rPr lang="en-AU" i="1">
                              <a:latin typeface="Cambria Math" panose="02040503050406030204" pitchFamily="18" charset="0"/>
                            </a:rPr>
                            <m:t>∥</m:t>
                          </m:r>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e>
                              <m:r>
                                <a:rPr lang="en-AU" i="1">
                                  <a:latin typeface="Cambria Math" panose="02040503050406030204" pitchFamily="18" charset="0"/>
                                </a:rPr>
                                <m:t>𝑥</m:t>
                              </m:r>
                            </m:e>
                          </m:d>
                        </m:e>
                      </m:d>
                    </m:oMath>
                    <m:oMath xmlns:m="http://schemas.openxmlformats.org/officeDocument/2006/math">
                      <m:r>
                        <m:rPr>
                          <m:sty m:val="p"/>
                        </m:rPr>
                        <a:rPr lang="en-AU">
                          <a:latin typeface="Cambria Math" panose="02040503050406030204" pitchFamily="18" charset="0"/>
                        </a:rPr>
                        <m:t>log</m:t>
                      </m:r>
                      <m:d>
                        <m:dPr>
                          <m:ctrlPr>
                            <a:rPr lang="en-AU" i="1">
                              <a:latin typeface="Cambria Math" panose="02040503050406030204" pitchFamily="18" charset="0"/>
                            </a:rPr>
                          </m:ctrlPr>
                        </m:dPr>
                        <m:e>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𝑥</m:t>
                              </m:r>
                            </m:e>
                          </m:d>
                        </m:e>
                      </m:d>
                      <m:r>
                        <a:rPr lang="en-AU" i="1" smtClean="0">
                          <a:latin typeface="Cambria Math" panose="02040503050406030204" pitchFamily="18" charset="0"/>
                          <a:ea typeface="Cambria Math" panose="02040503050406030204" pitchFamily="18" charset="0"/>
                        </a:rPr>
                        <m:t>≥</m:t>
                      </m:r>
                      <m:r>
                        <a:rPr lang="en-AU" i="1">
                          <a:latin typeface="Cambria Math" panose="02040503050406030204" pitchFamily="18" charset="0"/>
                        </a:rPr>
                        <m:t>−</m:t>
                      </m:r>
                      <m:r>
                        <a:rPr lang="en-AU" i="1">
                          <a:latin typeface="Cambria Math" panose="02040503050406030204" pitchFamily="18" charset="0"/>
                          <a:ea typeface="Cambria Math" panose="02040503050406030204" pitchFamily="18" charset="0"/>
                        </a:rPr>
                        <m:t>ℒ</m:t>
                      </m:r>
                      <m:d>
                        <m:dPr>
                          <m:ctrlPr>
                            <a:rPr lang="en-AU" i="1">
                              <a:latin typeface="Cambria Math" panose="02040503050406030204" pitchFamily="18"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θ</m:t>
                          </m:r>
                          <m:r>
                            <a:rPr lang="en-AU">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ϕ</m:t>
                          </m:r>
                        </m:e>
                      </m:d>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7DF0667D-296D-D139-E768-C43E6E5FA2F3}"/>
                  </a:ext>
                </a:extLst>
              </p:cNvPr>
              <p:cNvSpPr>
                <a:spLocks noGrp="1" noRot="1" noChangeAspect="1" noMove="1" noResize="1" noEditPoints="1" noAdjustHandles="1" noChangeArrowheads="1" noChangeShapeType="1" noTextEdit="1"/>
              </p:cNvSpPr>
              <p:nvPr>
                <p:ph sz="quarter" idx="12"/>
              </p:nvPr>
            </p:nvSpPr>
            <p:spPr>
              <a:blipFill>
                <a:blip r:embed="rId2"/>
                <a:stretch>
                  <a:fillRect l="-435" r="-979"/>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6A130D9A-A2B6-F7A3-F4A5-0AFB9AD09B9B}"/>
              </a:ext>
            </a:extLst>
          </p:cNvPr>
          <p:cNvSpPr>
            <a:spLocks noGrp="1"/>
          </p:cNvSpPr>
          <p:nvPr>
            <p:ph type="title"/>
          </p:nvPr>
        </p:nvSpPr>
        <p:spPr/>
        <p:txBody>
          <a:bodyPr/>
          <a:lstStyle/>
          <a:p>
            <a:r>
              <a:rPr lang="en-US" dirty="0"/>
              <a:t>Optimization of the loss function VAE</a:t>
            </a:r>
          </a:p>
        </p:txBody>
      </p:sp>
      <p:sp>
        <p:nvSpPr>
          <p:cNvPr id="5" name="Slide Number Placeholder 4">
            <a:extLst>
              <a:ext uri="{FF2B5EF4-FFF2-40B4-BE49-F238E27FC236}">
                <a16:creationId xmlns:a16="http://schemas.microsoft.com/office/drawing/2014/main" id="{E00A9407-D49E-1ADF-B3FA-781490CB1915}"/>
              </a:ext>
            </a:extLst>
          </p:cNvPr>
          <p:cNvSpPr>
            <a:spLocks noGrp="1"/>
          </p:cNvSpPr>
          <p:nvPr>
            <p:ph type="sldNum" sz="quarter" idx="14"/>
          </p:nvPr>
        </p:nvSpPr>
        <p:spPr/>
        <p:txBody>
          <a:bodyPr/>
          <a:lstStyle/>
          <a:p>
            <a:fld id="{F5AEA0E0-5CC6-4BD0-905C-A0021E419432}" type="slidenum">
              <a:rPr lang="en-GB" smtClean="0"/>
              <a:pPr/>
              <a:t>54</a:t>
            </a:fld>
            <a:endParaRPr lang="en-GB" dirty="0"/>
          </a:p>
        </p:txBody>
      </p:sp>
    </p:spTree>
    <p:extLst>
      <p:ext uri="{BB962C8B-B14F-4D97-AF65-F5344CB8AC3E}">
        <p14:creationId xmlns:p14="http://schemas.microsoft.com/office/powerpoint/2010/main" val="52016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A9CC07-4493-FF2B-105D-5E7202F55119}"/>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F50FC8-8AC5-7F78-2B26-FD7A661DECC9}"/>
                  </a:ext>
                </a:extLst>
              </p:cNvPr>
              <p:cNvSpPr>
                <a:spLocks noGrp="1"/>
              </p:cNvSpPr>
              <p:nvPr>
                <p:ph sz="quarter" idx="12"/>
              </p:nvPr>
            </p:nvSpPr>
            <p:spPr/>
            <p:txBody>
              <a:bodyPr>
                <a:normAutofit fontScale="92500" lnSpcReduction="10000"/>
              </a:bodyPr>
              <a:lstStyle/>
              <a:p>
                <a:r>
                  <a:rPr lang="en-AU" dirty="0">
                    <a:latin typeface="Cambria Math" panose="02040503050406030204" pitchFamily="18" charset="0"/>
                  </a:rPr>
                  <a:t>Hence, we have</a:t>
                </a:r>
              </a:p>
              <a:p>
                <a:pPr marL="0" indent="0">
                  <a:buNone/>
                </a:pPr>
                <a14:m>
                  <m:oMathPara xmlns:m="http://schemas.openxmlformats.org/officeDocument/2006/math">
                    <m:oMathParaPr>
                      <m:jc m:val="centerGroup"/>
                    </m:oMathParaPr>
                    <m:oMath xmlns:m="http://schemas.openxmlformats.org/officeDocument/2006/math">
                      <m:r>
                        <m:rPr>
                          <m:sty m:val="p"/>
                        </m:rPr>
                        <a:rPr lang="en-AU">
                          <a:latin typeface="Cambria Math" panose="02040503050406030204" pitchFamily="18" charset="0"/>
                        </a:rPr>
                        <m:t>log</m:t>
                      </m:r>
                      <m:d>
                        <m:dPr>
                          <m:ctrlPr>
                            <a:rPr lang="en-AU" i="1">
                              <a:latin typeface="Cambria Math" panose="02040503050406030204" pitchFamily="18" charset="0"/>
                            </a:rPr>
                          </m:ctrlPr>
                        </m:dPr>
                        <m:e>
                          <m:sSub>
                            <m:sSubPr>
                              <m:ctrlPr>
                                <a:rPr lang="en-US" i="1">
                                  <a:latin typeface="Cambria Math" panose="02040503050406030204" pitchFamily="18" charset="0"/>
                                </a:rPr>
                              </m:ctrlPr>
                            </m:sSubPr>
                            <m:e>
                              <m:r>
                                <a:rPr lang="en-AU"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𝜃</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𝑥</m:t>
                              </m:r>
                            </m:e>
                          </m:d>
                        </m:e>
                      </m:d>
                      <m:r>
                        <a:rPr lang="en-AU" i="1" smtClean="0">
                          <a:latin typeface="Cambria Math" panose="02040503050406030204" pitchFamily="18" charset="0"/>
                          <a:ea typeface="Cambria Math" panose="02040503050406030204" pitchFamily="18" charset="0"/>
                        </a:rPr>
                        <m:t>≥</m:t>
                      </m:r>
                      <m:r>
                        <a:rPr lang="en-AU" i="1">
                          <a:latin typeface="Cambria Math" panose="02040503050406030204" pitchFamily="18" charset="0"/>
                        </a:rPr>
                        <m:t>−</m:t>
                      </m:r>
                      <m:r>
                        <a:rPr lang="en-AU" i="1">
                          <a:latin typeface="Cambria Math" panose="02040503050406030204" pitchFamily="18" charset="0"/>
                          <a:ea typeface="Cambria Math" panose="02040503050406030204" pitchFamily="18" charset="0"/>
                        </a:rPr>
                        <m:t>ℒ</m:t>
                      </m:r>
                      <m:d>
                        <m:dPr>
                          <m:ctrlPr>
                            <a:rPr lang="en-AU" i="1">
                              <a:latin typeface="Cambria Math" panose="02040503050406030204" pitchFamily="18"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θ</m:t>
                          </m:r>
                          <m:r>
                            <a:rPr lang="en-AU">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ϕ</m:t>
                          </m:r>
                        </m:e>
                      </m:d>
                    </m:oMath>
                  </m:oMathPara>
                </a14:m>
                <a:endParaRPr lang="en-US" dirty="0"/>
              </a:p>
              <a:p>
                <a:r>
                  <a:rPr lang="en-US" dirty="0"/>
                  <a:t>Therefore, minimizing the loss is equivalent to maximizing the lower bound of the probability of generating real data samples.</a:t>
                </a:r>
              </a:p>
              <a:p>
                <a:r>
                  <a:rPr lang="en-US" dirty="0"/>
                  <a:t>Computing the exact log-likelihood of the data is often intractable due to the integration over all possible latent space values. Instead, by using variational inference techniques, we can derive a lower bound on the log-likelihood that is computationally feasible to optimize.</a:t>
                </a:r>
              </a:p>
              <a:p>
                <a:endParaRPr lang="en-US" dirty="0"/>
              </a:p>
            </p:txBody>
          </p:sp>
        </mc:Choice>
        <mc:Fallback xmlns="">
          <p:sp>
            <p:nvSpPr>
              <p:cNvPr id="3" name="Content Placeholder 2">
                <a:extLst>
                  <a:ext uri="{FF2B5EF4-FFF2-40B4-BE49-F238E27FC236}">
                    <a16:creationId xmlns:a16="http://schemas.microsoft.com/office/drawing/2014/main" id="{F6F50FC8-8AC5-7F78-2B26-FD7A661DECC9}"/>
                  </a:ext>
                </a:extLst>
              </p:cNvPr>
              <p:cNvSpPr>
                <a:spLocks noGrp="1" noRot="1" noChangeAspect="1" noMove="1" noResize="1" noEditPoints="1" noAdjustHandles="1" noChangeArrowheads="1" noChangeShapeType="1" noTextEdit="1"/>
              </p:cNvSpPr>
              <p:nvPr>
                <p:ph sz="quarter" idx="12"/>
              </p:nvPr>
            </p:nvSpPr>
            <p:spPr>
              <a:blipFill>
                <a:blip r:embed="rId2"/>
                <a:stretch>
                  <a:fillRect l="-871" r="-1306" b="-1351"/>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8E61782A-CFDE-6365-86EE-D3A665B84D14}"/>
              </a:ext>
            </a:extLst>
          </p:cNvPr>
          <p:cNvSpPr>
            <a:spLocks noGrp="1"/>
          </p:cNvSpPr>
          <p:nvPr>
            <p:ph type="title"/>
          </p:nvPr>
        </p:nvSpPr>
        <p:spPr/>
        <p:txBody>
          <a:bodyPr/>
          <a:lstStyle/>
          <a:p>
            <a:r>
              <a:rPr lang="en-US" dirty="0"/>
              <a:t>Evidence lower bound (ELBO)</a:t>
            </a:r>
          </a:p>
        </p:txBody>
      </p:sp>
      <p:sp>
        <p:nvSpPr>
          <p:cNvPr id="5" name="Slide Number Placeholder 4">
            <a:extLst>
              <a:ext uri="{FF2B5EF4-FFF2-40B4-BE49-F238E27FC236}">
                <a16:creationId xmlns:a16="http://schemas.microsoft.com/office/drawing/2014/main" id="{E0394DD6-A55A-125D-44D6-EBA4727CE776}"/>
              </a:ext>
            </a:extLst>
          </p:cNvPr>
          <p:cNvSpPr>
            <a:spLocks noGrp="1"/>
          </p:cNvSpPr>
          <p:nvPr>
            <p:ph type="sldNum" sz="quarter" idx="14"/>
          </p:nvPr>
        </p:nvSpPr>
        <p:spPr/>
        <p:txBody>
          <a:bodyPr/>
          <a:lstStyle/>
          <a:p>
            <a:fld id="{F5AEA0E0-5CC6-4BD0-905C-A0021E419432}" type="slidenum">
              <a:rPr lang="en-GB" smtClean="0"/>
              <a:pPr/>
              <a:t>55</a:t>
            </a:fld>
            <a:endParaRPr lang="en-GB" dirty="0"/>
          </a:p>
        </p:txBody>
      </p:sp>
    </p:spTree>
    <p:extLst>
      <p:ext uri="{BB962C8B-B14F-4D97-AF65-F5344CB8AC3E}">
        <p14:creationId xmlns:p14="http://schemas.microsoft.com/office/powerpoint/2010/main" val="3810423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783DE7-939C-1D40-D7DD-E384E2F7EB6B}"/>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35AA5E-9665-CC2B-1B13-BDB36595FC56}"/>
                  </a:ext>
                </a:extLst>
              </p:cNvPr>
              <p:cNvSpPr>
                <a:spLocks noGrp="1"/>
              </p:cNvSpPr>
              <p:nvPr>
                <p:ph sz="quarter" idx="12"/>
              </p:nvPr>
            </p:nvSpPr>
            <p:spPr/>
            <p:txBody>
              <a:bodyPr>
                <a:normAutofit fontScale="85000" lnSpcReduction="10000"/>
              </a:bodyPr>
              <a:lstStyle/>
              <a:p>
                <a:r>
                  <a:rPr lang="en-US" sz="2400" dirty="0"/>
                  <a:t>Recall the loss function of VAE:</a:t>
                </a:r>
              </a:p>
              <a:p>
                <a:pPr marL="0" indent="0">
                  <a:buNone/>
                </a:pPr>
                <a14:m>
                  <m:oMathPara xmlns:m="http://schemas.openxmlformats.org/officeDocument/2006/math">
                    <m:oMathParaPr>
                      <m:jc m:val="centerGroup"/>
                    </m:oMathParaPr>
                    <m:oMath xmlns:m="http://schemas.openxmlformats.org/officeDocument/2006/math">
                      <m:limLow>
                        <m:limLowPr>
                          <m:ctrlPr>
                            <a:rPr lang="en-AU" sz="2400" i="1">
                              <a:latin typeface="Cambria Math" panose="02040503050406030204" pitchFamily="18" charset="0"/>
                              <a:ea typeface="Cambria Math" panose="02040503050406030204" pitchFamily="18" charset="0"/>
                            </a:rPr>
                          </m:ctrlPr>
                        </m:limLowPr>
                        <m:e>
                          <m:r>
                            <m:rPr>
                              <m:sty m:val="p"/>
                            </m:rPr>
                            <a:rPr lang="en-AU" sz="2400">
                              <a:latin typeface="Cambria Math" panose="02040503050406030204" pitchFamily="18" charset="0"/>
                              <a:ea typeface="Cambria Math" panose="02040503050406030204" pitchFamily="18" charset="0"/>
                            </a:rPr>
                            <m:t>argmin</m:t>
                          </m:r>
                        </m:e>
                        <m:lim>
                          <m:r>
                            <m:rPr>
                              <m:sty m:val="p"/>
                            </m:rPr>
                            <a:rPr lang="el-GR" sz="2400" i="1">
                              <a:latin typeface="Cambria Math" panose="02040503050406030204" pitchFamily="18" charset="0"/>
                              <a:ea typeface="Cambria Math" panose="02040503050406030204" pitchFamily="18" charset="0"/>
                            </a:rPr>
                            <m:t>θ</m:t>
                          </m:r>
                          <m:r>
                            <a:rPr lang="en-AU" sz="2400">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ϕ</m:t>
                          </m:r>
                        </m:lim>
                      </m:limLow>
                      <m:r>
                        <a:rPr lang="el-GR" sz="2400" i="1">
                          <a:latin typeface="Cambria Math" panose="02040503050406030204" pitchFamily="18" charset="0"/>
                          <a:ea typeface="Cambria Math" panose="02040503050406030204" pitchFamily="18" charset="0"/>
                        </a:rPr>
                        <m:t> </m:t>
                      </m:r>
                      <m:r>
                        <a:rPr lang="en-AU" sz="2400" i="1">
                          <a:latin typeface="Cambria Math" panose="02040503050406030204" pitchFamily="18" charset="0"/>
                          <a:ea typeface="Cambria Math" panose="02040503050406030204" pitchFamily="18" charset="0"/>
                        </a:rPr>
                        <m:t>ℒ</m:t>
                      </m:r>
                      <m:d>
                        <m:dPr>
                          <m:ctrlPr>
                            <a:rPr lang="en-AU" sz="2400" i="1">
                              <a:latin typeface="Cambria Math" panose="02040503050406030204" pitchFamily="18" charset="0"/>
                              <a:ea typeface="Cambria Math" panose="02040503050406030204" pitchFamily="18" charset="0"/>
                            </a:rPr>
                          </m:ctrlPr>
                        </m:dPr>
                        <m:e>
                          <m:r>
                            <m:rPr>
                              <m:sty m:val="p"/>
                            </m:rPr>
                            <a:rPr lang="el-GR" sz="2400" i="1">
                              <a:latin typeface="Cambria Math" panose="02040503050406030204" pitchFamily="18" charset="0"/>
                              <a:ea typeface="Cambria Math" panose="02040503050406030204" pitchFamily="18" charset="0"/>
                            </a:rPr>
                            <m:t>θ</m:t>
                          </m:r>
                          <m:r>
                            <a:rPr lang="en-AU" sz="2400">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ϕ</m:t>
                          </m:r>
                        </m:e>
                      </m:d>
                      <m:r>
                        <m:rPr>
                          <m:aln/>
                        </m:rPr>
                        <a:rPr lang="en-AU" sz="2400" i="1">
                          <a:latin typeface="Cambria Math" panose="02040503050406030204" pitchFamily="18" charset="0"/>
                        </a:rPr>
                        <m:t>=</m:t>
                      </m:r>
                      <m:limLow>
                        <m:limLowPr>
                          <m:ctrlPr>
                            <a:rPr lang="en-AU" sz="2400" i="1">
                              <a:latin typeface="Cambria Math" panose="02040503050406030204" pitchFamily="18" charset="0"/>
                              <a:ea typeface="Cambria Math" panose="02040503050406030204" pitchFamily="18" charset="0"/>
                            </a:rPr>
                          </m:ctrlPr>
                        </m:limLowPr>
                        <m:e>
                          <m:r>
                            <m:rPr>
                              <m:sty m:val="p"/>
                            </m:rPr>
                            <a:rPr lang="en-AU" sz="2400">
                              <a:latin typeface="Cambria Math" panose="02040503050406030204" pitchFamily="18" charset="0"/>
                              <a:ea typeface="Cambria Math" panose="02040503050406030204" pitchFamily="18" charset="0"/>
                            </a:rPr>
                            <m:t>argmin</m:t>
                          </m:r>
                        </m:e>
                        <m:lim>
                          <m:r>
                            <m:rPr>
                              <m:sty m:val="p"/>
                            </m:rPr>
                            <a:rPr lang="el-GR" sz="2400" i="1">
                              <a:latin typeface="Cambria Math" panose="02040503050406030204" pitchFamily="18" charset="0"/>
                              <a:ea typeface="Cambria Math" panose="02040503050406030204" pitchFamily="18" charset="0"/>
                            </a:rPr>
                            <m:t>θ</m:t>
                          </m:r>
                          <m:r>
                            <a:rPr lang="en-AU" sz="2400">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ϕ</m:t>
                          </m:r>
                        </m:lim>
                      </m:limLow>
                      <m:d>
                        <m:dPr>
                          <m:begChr m:val="{"/>
                          <m:endChr m:val="}"/>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m:t>
                          </m:r>
                          <m:sSub>
                            <m:sSubPr>
                              <m:ctrlPr>
                                <a:rPr lang="en-AU" sz="2400" i="1">
                                  <a:latin typeface="Cambria Math" panose="02040503050406030204" pitchFamily="18" charset="0"/>
                                </a:rPr>
                              </m:ctrlPr>
                            </m:sSubPr>
                            <m:e>
                              <m:r>
                                <a:rPr lang="en-AU" sz="2400" i="1">
                                  <a:latin typeface="Cambria Math" panose="02040503050406030204" pitchFamily="18" charset="0"/>
                                  <a:ea typeface="Cambria Math" panose="02040503050406030204" pitchFamily="18" charset="0"/>
                                </a:rPr>
                                <m:t>𝔼</m:t>
                              </m:r>
                            </m:e>
                            <m:sub>
                              <m:r>
                                <a:rPr lang="en-AU" sz="2400" i="1">
                                  <a:latin typeface="Cambria Math" panose="02040503050406030204" pitchFamily="18" charset="0"/>
                                </a:rPr>
                                <m:t>𝑧</m:t>
                              </m:r>
                              <m:r>
                                <a:rPr lang="en-AU" sz="2400" i="1">
                                  <a:latin typeface="Cambria Math" panose="02040503050406030204" pitchFamily="18" charset="0"/>
                                </a:rPr>
                                <m:t>~</m:t>
                              </m:r>
                              <m:sSub>
                                <m:sSubPr>
                                  <m:ctrlPr>
                                    <a:rPr lang="en-US" sz="2400" i="1">
                                      <a:latin typeface="Cambria Math" panose="02040503050406030204" pitchFamily="18" charset="0"/>
                                    </a:rPr>
                                  </m:ctrlPr>
                                </m:sSubPr>
                                <m:e>
                                  <m:r>
                                    <a:rPr lang="en-AU" sz="2400" i="1">
                                      <a:latin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𝑧</m:t>
                                  </m:r>
                                </m:e>
                                <m:e>
                                  <m:r>
                                    <a:rPr lang="en-AU" sz="2400" i="1">
                                      <a:latin typeface="Cambria Math" panose="02040503050406030204" pitchFamily="18" charset="0"/>
                                    </a:rPr>
                                    <m:t>𝑥</m:t>
                                  </m:r>
                                </m:e>
                              </m:d>
                            </m:sub>
                          </m:sSub>
                          <m:d>
                            <m:dPr>
                              <m:begChr m:val="["/>
                              <m:endChr m:val="]"/>
                              <m:ctrlPr>
                                <a:rPr lang="en-AU" sz="2400" i="1">
                                  <a:latin typeface="Cambria Math" panose="02040503050406030204" pitchFamily="18" charset="0"/>
                                </a:rPr>
                              </m:ctrlPr>
                            </m:dPr>
                            <m:e>
                              <m:r>
                                <m:rPr>
                                  <m:sty m:val="p"/>
                                </m:rPr>
                                <a:rPr lang="en-AU" sz="2400">
                                  <a:latin typeface="Cambria Math" panose="02040503050406030204" pitchFamily="18" charset="0"/>
                                </a:rPr>
                                <m:t>log</m:t>
                              </m:r>
                              <m:d>
                                <m:dPr>
                                  <m:ctrlPr>
                                    <a:rPr lang="en-AU" sz="2400" i="1">
                                      <a:latin typeface="Cambria Math" panose="02040503050406030204" pitchFamily="18" charset="0"/>
                                    </a:rPr>
                                  </m:ctrlPr>
                                </m:dPr>
                                <m:e>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𝜃</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e>
                                      <m:r>
                                        <a:rPr lang="en-AU" sz="2400" i="1">
                                          <a:latin typeface="Cambria Math" panose="02040503050406030204" pitchFamily="18" charset="0"/>
                                        </a:rPr>
                                        <m:t>𝑧</m:t>
                                      </m:r>
                                    </m:e>
                                  </m:d>
                                </m:e>
                              </m:d>
                            </m:e>
                          </m:d>
                          <m:r>
                            <a:rPr lang="en-AU" sz="2400" i="1">
                              <a:latin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i="1">
                                  <a:latin typeface="Cambria Math" panose="02040503050406030204" pitchFamily="18" charset="0"/>
                                </a:rPr>
                                <m:t>2</m:t>
                              </m:r>
                            </m:den>
                          </m:f>
                          <m:nary>
                            <m:naryPr>
                              <m:chr m:val="∑"/>
                              <m:supHide m:val="on"/>
                              <m:ctrlPr>
                                <a:rPr lang="en-AU" sz="2400" i="1">
                                  <a:latin typeface="Cambria Math" panose="02040503050406030204" pitchFamily="18" charset="0"/>
                                </a:rPr>
                              </m:ctrlPr>
                            </m:naryPr>
                            <m:sub>
                              <m:r>
                                <m:rPr>
                                  <m:brk m:alnAt="7"/>
                                </m:rPr>
                                <a:rPr lang="en-AU" sz="2400" i="1">
                                  <a:latin typeface="Cambria Math" panose="02040503050406030204" pitchFamily="18" charset="0"/>
                                </a:rPr>
                                <m:t>𝑘</m:t>
                              </m:r>
                            </m:sub>
                            <m:sup/>
                            <m:e>
                              <m:d>
                                <m:dPr>
                                  <m:begChr m:val="["/>
                                  <m:endChr m:val="]"/>
                                  <m:ctrlPr>
                                    <a:rPr lang="en-AU" sz="2400" i="1">
                                      <a:latin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𝜙</m:t>
                                      </m:r>
                                    </m:sub>
                                  </m:sSub>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p>
                                    <m:sSupPr>
                                      <m:ctrlPr>
                                        <a:rPr lang="en-AU" sz="2400" i="1">
                                          <a:latin typeface="Cambria Math" panose="02040503050406030204" pitchFamily="18" charset="0"/>
                                        </a:rPr>
                                      </m:ctrlPr>
                                    </m:sSupPr>
                                    <m:e>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𝜙</m:t>
                                          </m:r>
                                        </m:sub>
                                      </m:sSub>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e>
                                    <m:sup>
                                      <m:r>
                                        <a:rPr lang="en-AU" sz="2400" i="1">
                                          <a:latin typeface="Cambria Math" panose="02040503050406030204" pitchFamily="18" charset="0"/>
                                          <a:ea typeface="Cambria Math" panose="02040503050406030204" pitchFamily="18" charset="0"/>
                                        </a:rPr>
                                        <m:t>2</m:t>
                                      </m:r>
                                    </m:sup>
                                  </m:sSup>
                                  <m:r>
                                    <a:rPr lang="en-AU" sz="2400" i="1">
                                      <a:latin typeface="Cambria Math" panose="02040503050406030204" pitchFamily="18" charset="0"/>
                                    </a:rPr>
                                    <m:t>−</m:t>
                                  </m:r>
                                  <m:r>
                                    <m:rPr>
                                      <m:nor/>
                                    </m:rPr>
                                    <a:rPr lang="en-AU" sz="2400">
                                      <a:latin typeface="Cambria Math" panose="02040503050406030204" pitchFamily="18" charset="0"/>
                                    </a:rPr>
                                    <m:t>log</m:t>
                                  </m:r>
                                  <m:d>
                                    <m:dPr>
                                      <m:ctrlPr>
                                        <a:rPr lang="en-AU" sz="2400" i="1">
                                          <a:latin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𝜙</m:t>
                                          </m:r>
                                        </m:sub>
                                      </m:sSub>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e>
                                  </m:d>
                                  <m:r>
                                    <a:rPr lang="en-AU" sz="2400" i="1">
                                      <a:latin typeface="Cambria Math" panose="02040503050406030204" pitchFamily="18" charset="0"/>
                                    </a:rPr>
                                    <m:t>−1</m:t>
                                  </m:r>
                                </m:e>
                              </m:d>
                            </m:e>
                          </m:nary>
                        </m:e>
                      </m:d>
                    </m:oMath>
                  </m:oMathPara>
                </a14:m>
                <a:endParaRPr lang="en-US" sz="2000" b="1" dirty="0"/>
              </a:p>
              <a:p>
                <a:r>
                  <a:rPr lang="en-US" sz="2400" dirty="0"/>
                  <a:t>Identify </a:t>
                </a:r>
                <a14:m>
                  <m:oMath xmlns:m="http://schemas.openxmlformats.org/officeDocument/2006/math">
                    <m:sSup>
                      <m:sSupPr>
                        <m:ctrlPr>
                          <a:rPr lang="en-AU" sz="2400" i="1" smtClean="0">
                            <a:latin typeface="Cambria Math" panose="02040503050406030204" pitchFamily="18" charset="0"/>
                            <a:ea typeface="Cambria Math" panose="02040503050406030204" pitchFamily="18" charset="0"/>
                          </a:rPr>
                        </m:ctrlPr>
                      </m:sSupPr>
                      <m:e>
                        <m:r>
                          <m:rPr>
                            <m:sty m:val="p"/>
                          </m:rPr>
                          <a:rPr lang="el-GR" sz="2400" i="1">
                            <a:latin typeface="Cambria Math" panose="02040503050406030204" pitchFamily="18" charset="0"/>
                            <a:ea typeface="Cambria Math" panose="02040503050406030204" pitchFamily="18" charset="0"/>
                          </a:rPr>
                          <m:t>θ</m:t>
                        </m:r>
                      </m:e>
                      <m:sup>
                        <m:r>
                          <a:rPr lang="en-AU" sz="2400" b="0" i="1" smtClean="0">
                            <a:latin typeface="Cambria Math" panose="02040503050406030204" pitchFamily="18" charset="0"/>
                            <a:ea typeface="Cambria Math" panose="02040503050406030204" pitchFamily="18" charset="0"/>
                          </a:rPr>
                          <m:t>∗</m:t>
                        </m:r>
                      </m:sup>
                    </m:sSup>
                    <m:r>
                      <a:rPr lang="en-AU" sz="2400">
                        <a:latin typeface="Cambria Math" panose="02040503050406030204" pitchFamily="18" charset="0"/>
                        <a:ea typeface="Cambria Math" panose="02040503050406030204" pitchFamily="18" charset="0"/>
                      </a:rPr>
                      <m:t>,</m:t>
                    </m:r>
                    <m:sSup>
                      <m:sSupPr>
                        <m:ctrlPr>
                          <a:rPr lang="en-AU" sz="2400" i="1" smtClean="0">
                            <a:latin typeface="Cambria Math" panose="02040503050406030204" pitchFamily="18" charset="0"/>
                            <a:ea typeface="Cambria Math" panose="02040503050406030204" pitchFamily="18" charset="0"/>
                          </a:rPr>
                        </m:ctrlPr>
                      </m:sSupPr>
                      <m:e>
                        <m:r>
                          <m:rPr>
                            <m:sty m:val="p"/>
                          </m:rPr>
                          <a:rPr lang="el-GR" sz="2400" i="1">
                            <a:latin typeface="Cambria Math" panose="02040503050406030204" pitchFamily="18" charset="0"/>
                            <a:ea typeface="Cambria Math" panose="02040503050406030204" pitchFamily="18" charset="0"/>
                          </a:rPr>
                          <m:t>ϕ</m:t>
                        </m:r>
                      </m:e>
                      <m:sup>
                        <m:r>
                          <a:rPr lang="en-AU" sz="2400" b="0" i="1" smtClean="0">
                            <a:latin typeface="Cambria Math" panose="02040503050406030204" pitchFamily="18" charset="0"/>
                            <a:ea typeface="Cambria Math" panose="02040503050406030204" pitchFamily="18" charset="0"/>
                          </a:rPr>
                          <m:t>∗</m:t>
                        </m:r>
                      </m:sup>
                    </m:sSup>
                  </m:oMath>
                </a14:m>
                <a:r>
                  <a:rPr lang="en-US" sz="2400" dirty="0"/>
                  <a:t> using the gradient descent algorithm:</a:t>
                </a:r>
              </a:p>
              <a:p>
                <a:pPr marL="0" indent="0">
                  <a:buNone/>
                </a:pPr>
                <a:r>
                  <a:rPr lang="en-US" sz="2400" b="1" dirty="0">
                    <a:latin typeface="Consolas" panose="020B0609020204030204" pitchFamily="49" charset="0"/>
                    <a:cs typeface="Consolas" panose="020B0609020204030204" pitchFamily="49" charset="0"/>
                  </a:rPr>
                  <a:t>Repeat until convergence {</a:t>
                </a:r>
              </a:p>
              <a:p>
                <a:pPr marL="0" indent="0">
                  <a:buNone/>
                </a:pPr>
                <a:r>
                  <a:rPr lang="en-AU" sz="2400" dirty="0">
                    <a:ea typeface="Cambria Math" panose="02040503050406030204" pitchFamily="18" charset="0"/>
                  </a:rPr>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θ</m:t>
                    </m:r>
                    <m:r>
                      <a:rPr lang="en-AU" sz="2400" i="1">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θ</m:t>
                    </m:r>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𝛼</m:t>
                    </m:r>
                    <m:sSub>
                      <m:sSubPr>
                        <m:ctrlPr>
                          <a:rPr lang="en-AU" sz="2400" i="1" smtClean="0">
                            <a:latin typeface="Cambria Math" panose="02040503050406030204" pitchFamily="18" charset="0"/>
                            <a:ea typeface="Cambria Math" panose="02040503050406030204" pitchFamily="18" charset="0"/>
                          </a:rPr>
                        </m:ctrlPr>
                      </m:sSubPr>
                      <m:e>
                        <m:r>
                          <m:rPr>
                            <m:sty m:val="p"/>
                          </m:rPr>
                          <a:rPr lang="en-AU" sz="2400" i="1">
                            <a:latin typeface="Cambria Math" panose="02040503050406030204" pitchFamily="18" charset="0"/>
                            <a:ea typeface="Cambria Math" panose="02040503050406030204" pitchFamily="18" charset="0"/>
                          </a:rPr>
                          <m:t>∇</m:t>
                        </m:r>
                      </m:e>
                      <m:sub>
                        <m:r>
                          <m:rPr>
                            <m:sty m:val="p"/>
                          </m:rPr>
                          <a:rPr lang="el-GR" sz="2400" i="1">
                            <a:latin typeface="Cambria Math" panose="02040503050406030204" pitchFamily="18" charset="0"/>
                            <a:ea typeface="Cambria Math" panose="02040503050406030204" pitchFamily="18" charset="0"/>
                          </a:rPr>
                          <m:t>θ</m:t>
                        </m:r>
                      </m:sub>
                    </m:sSub>
                    <m:r>
                      <a:rPr lang="en-AU" sz="2400" i="1">
                        <a:latin typeface="Cambria Math" panose="02040503050406030204" pitchFamily="18" charset="0"/>
                        <a:ea typeface="Cambria Math" panose="02040503050406030204" pitchFamily="18" charset="0"/>
                      </a:rPr>
                      <m:t>ℒ</m:t>
                    </m:r>
                    <m:d>
                      <m:dPr>
                        <m:ctrlPr>
                          <a:rPr lang="en-AU" sz="2400" i="1">
                            <a:latin typeface="Cambria Math" panose="02040503050406030204" pitchFamily="18" charset="0"/>
                            <a:ea typeface="Cambria Math" panose="02040503050406030204" pitchFamily="18" charset="0"/>
                          </a:rPr>
                        </m:ctrlPr>
                      </m:dPr>
                      <m:e>
                        <m:r>
                          <m:rPr>
                            <m:sty m:val="p"/>
                          </m:rPr>
                          <a:rPr lang="el-GR" sz="2400" i="1">
                            <a:latin typeface="Cambria Math" panose="02040503050406030204" pitchFamily="18" charset="0"/>
                            <a:ea typeface="Cambria Math" panose="02040503050406030204" pitchFamily="18" charset="0"/>
                          </a:rPr>
                          <m:t>θ</m:t>
                        </m:r>
                        <m:r>
                          <a:rPr lang="en-AU" sz="2400">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ϕ</m:t>
                        </m:r>
                      </m:e>
                    </m:d>
                  </m:oMath>
                </a14:m>
                <a:r>
                  <a:rPr lang="en-US" sz="2400" i="1" dirty="0">
                    <a:solidFill>
                      <a:schemeClr val="bg1">
                        <a:lumMod val="50000"/>
                      </a:schemeClr>
                    </a:solidFill>
                    <a:latin typeface="Consolas" panose="020B0609020204030204" pitchFamily="49" charset="0"/>
                    <a:cs typeface="Consolas" panose="020B0609020204030204" pitchFamily="49" charset="0"/>
                  </a:rPr>
                  <a:t>  # When calculating this derivative, </a:t>
                </a:r>
                <a14:m>
                  <m:oMath xmlns:m="http://schemas.openxmlformats.org/officeDocument/2006/math">
                    <m:r>
                      <a:rPr lang="el-GR" sz="2400" i="1">
                        <a:solidFill>
                          <a:schemeClr val="bg1">
                            <a:lumMod val="50000"/>
                          </a:schemeClr>
                        </a:solidFill>
                        <a:latin typeface="Cambria Math" panose="02040503050406030204" pitchFamily="18" charset="0"/>
                        <a:ea typeface="Cambria Math" panose="02040503050406030204" pitchFamily="18" charset="0"/>
                      </a:rPr>
                      <m:t>𝜙</m:t>
                    </m:r>
                  </m:oMath>
                </a14:m>
                <a:r>
                  <a:rPr lang="en-US" sz="2400" i="1" dirty="0">
                    <a:solidFill>
                      <a:schemeClr val="bg1">
                        <a:lumMod val="50000"/>
                      </a:schemeClr>
                    </a:solidFill>
                    <a:latin typeface="Consolas" panose="020B0609020204030204" pitchFamily="49" charset="0"/>
                    <a:cs typeface="Consolas" panose="020B0609020204030204" pitchFamily="49" charset="0"/>
                  </a:rPr>
                  <a:t> is constant </a:t>
                </a:r>
              </a:p>
              <a:p>
                <a:pPr marL="0" indent="0">
                  <a:buNone/>
                </a:pPr>
                <a:r>
                  <a:rPr lang="en-AU" sz="2400" dirty="0">
                    <a:ea typeface="Cambria Math" panose="02040503050406030204" pitchFamily="18" charset="0"/>
                  </a:rPr>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ϕ</m:t>
                    </m:r>
                    <m:r>
                      <a:rPr lang="en-AU" sz="2400" b="0" i="1" smtClean="0">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ϕ</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𝛼</m:t>
                    </m:r>
                    <m:sSub>
                      <m:sSubPr>
                        <m:ctrlPr>
                          <a:rPr lang="en-AU" sz="2400" i="1">
                            <a:latin typeface="Cambria Math" panose="02040503050406030204" pitchFamily="18" charset="0"/>
                            <a:ea typeface="Cambria Math" panose="02040503050406030204" pitchFamily="18" charset="0"/>
                          </a:rPr>
                        </m:ctrlPr>
                      </m:sSubPr>
                      <m:e>
                        <m:r>
                          <m:rPr>
                            <m:sty m:val="p"/>
                          </m:rPr>
                          <a:rPr lang="en-AU" sz="2400" i="1">
                            <a:latin typeface="Cambria Math" panose="02040503050406030204" pitchFamily="18" charset="0"/>
                            <a:ea typeface="Cambria Math" panose="02040503050406030204" pitchFamily="18" charset="0"/>
                          </a:rPr>
                          <m:t>∇</m:t>
                        </m:r>
                      </m:e>
                      <m:sub>
                        <m:r>
                          <m:rPr>
                            <m:sty m:val="p"/>
                          </m:rPr>
                          <a:rPr lang="el-GR" sz="2400" i="1">
                            <a:latin typeface="Cambria Math" panose="02040503050406030204" pitchFamily="18" charset="0"/>
                            <a:ea typeface="Cambria Math" panose="02040503050406030204" pitchFamily="18" charset="0"/>
                          </a:rPr>
                          <m:t>ϕ</m:t>
                        </m:r>
                      </m:sub>
                    </m:sSub>
                    <m:r>
                      <a:rPr lang="en-AU" sz="2400" i="1">
                        <a:latin typeface="Cambria Math" panose="02040503050406030204" pitchFamily="18" charset="0"/>
                        <a:ea typeface="Cambria Math" panose="02040503050406030204" pitchFamily="18" charset="0"/>
                      </a:rPr>
                      <m:t>ℒ</m:t>
                    </m:r>
                    <m:r>
                      <a:rPr lang="en-AU" sz="2400">
                        <a:latin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θ</m:t>
                    </m:r>
                    <m:r>
                      <a:rPr lang="en-AU" sz="2400">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ϕ</m:t>
                    </m:r>
                    <m:r>
                      <a:rPr lang="en-AU" sz="2400">
                        <a:latin typeface="Cambria Math" panose="02040503050406030204" pitchFamily="18" charset="0"/>
                      </a:rPr>
                      <m:t>)</m:t>
                    </m:r>
                  </m:oMath>
                </a14:m>
                <a:r>
                  <a:rPr lang="en-US" sz="2400" i="1" dirty="0">
                    <a:solidFill>
                      <a:schemeClr val="bg1">
                        <a:lumMod val="50000"/>
                      </a:schemeClr>
                    </a:solidFill>
                    <a:latin typeface="Consolas" panose="020B0609020204030204" pitchFamily="49" charset="0"/>
                    <a:cs typeface="Consolas" panose="020B0609020204030204" pitchFamily="49" charset="0"/>
                  </a:rPr>
                  <a:t> # When calculating this derivative,</a:t>
                </a:r>
                <a14:m>
                  <m:oMath xmlns:m="http://schemas.openxmlformats.org/officeDocument/2006/math">
                    <m:r>
                      <m:rPr>
                        <m:sty m:val="p"/>
                      </m:rPr>
                      <a:rPr lang="el-GR" sz="2400" i="1">
                        <a:solidFill>
                          <a:schemeClr val="bg1">
                            <a:lumMod val="50000"/>
                          </a:schemeClr>
                        </a:solidFill>
                        <a:latin typeface="Cambria Math" panose="02040503050406030204" pitchFamily="18" charset="0"/>
                        <a:ea typeface="Cambria Math" panose="02040503050406030204" pitchFamily="18" charset="0"/>
                      </a:rPr>
                      <m:t>θ</m:t>
                    </m:r>
                  </m:oMath>
                </a14:m>
                <a:r>
                  <a:rPr lang="en-US" sz="2400" i="1" dirty="0">
                    <a:solidFill>
                      <a:schemeClr val="bg1">
                        <a:lumMod val="50000"/>
                      </a:schemeClr>
                    </a:solidFill>
                    <a:latin typeface="Consolas" panose="020B0609020204030204" pitchFamily="49" charset="0"/>
                    <a:cs typeface="Consolas" panose="020B0609020204030204" pitchFamily="49" charset="0"/>
                  </a:rPr>
                  <a:t> is constant</a:t>
                </a:r>
                <a:endParaRPr lang="en-US" sz="2400" dirty="0"/>
              </a:p>
              <a:p>
                <a:pPr marL="0" indent="0">
                  <a:buNone/>
                </a:pPr>
                <a:r>
                  <a:rPr lang="en-US" sz="2400" b="1" dirty="0">
                    <a:latin typeface="Consolas" panose="020B0609020204030204" pitchFamily="49" charset="0"/>
                    <a:cs typeface="Consolas" panose="020B0609020204030204" pitchFamily="49" charset="0"/>
                  </a:rPr>
                  <a:t>}</a:t>
                </a:r>
              </a:p>
              <a:p>
                <a:endParaRPr lang="en-US" sz="2400" dirty="0"/>
              </a:p>
            </p:txBody>
          </p:sp>
        </mc:Choice>
        <mc:Fallback xmlns="">
          <p:sp>
            <p:nvSpPr>
              <p:cNvPr id="3" name="Content Placeholder 2">
                <a:extLst>
                  <a:ext uri="{FF2B5EF4-FFF2-40B4-BE49-F238E27FC236}">
                    <a16:creationId xmlns:a16="http://schemas.microsoft.com/office/drawing/2014/main" id="{A935AA5E-9665-CC2B-1B13-BDB36595FC56}"/>
                  </a:ext>
                </a:extLst>
              </p:cNvPr>
              <p:cNvSpPr>
                <a:spLocks noGrp="1" noRot="1" noChangeAspect="1" noMove="1" noResize="1" noEditPoints="1" noAdjustHandles="1" noChangeArrowheads="1" noChangeShapeType="1" noTextEdit="1"/>
              </p:cNvSpPr>
              <p:nvPr>
                <p:ph sz="quarter" idx="12"/>
              </p:nvPr>
            </p:nvSpPr>
            <p:spPr>
              <a:blipFill>
                <a:blip r:embed="rId2"/>
                <a:stretch>
                  <a:fillRect l="-653" t="-3514"/>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661E76E4-A3CE-3112-D995-2CEC5CC008DB}"/>
              </a:ext>
            </a:extLst>
          </p:cNvPr>
          <p:cNvSpPr>
            <a:spLocks noGrp="1"/>
          </p:cNvSpPr>
          <p:nvPr>
            <p:ph type="title"/>
          </p:nvPr>
        </p:nvSpPr>
        <p:spPr/>
        <p:txBody>
          <a:bodyPr/>
          <a:lstStyle/>
          <a:p>
            <a:r>
              <a:rPr lang="en-US" dirty="0"/>
              <a:t>Optimizing the VAE loss function</a:t>
            </a:r>
          </a:p>
        </p:txBody>
      </p:sp>
      <p:sp>
        <p:nvSpPr>
          <p:cNvPr id="5" name="Slide Number Placeholder 4">
            <a:extLst>
              <a:ext uri="{FF2B5EF4-FFF2-40B4-BE49-F238E27FC236}">
                <a16:creationId xmlns:a16="http://schemas.microsoft.com/office/drawing/2014/main" id="{7977D122-4579-82F1-B79D-1E029B2D282E}"/>
              </a:ext>
            </a:extLst>
          </p:cNvPr>
          <p:cNvSpPr>
            <a:spLocks noGrp="1"/>
          </p:cNvSpPr>
          <p:nvPr>
            <p:ph type="sldNum" sz="quarter" idx="14"/>
          </p:nvPr>
        </p:nvSpPr>
        <p:spPr/>
        <p:txBody>
          <a:bodyPr/>
          <a:lstStyle/>
          <a:p>
            <a:fld id="{F5AEA0E0-5CC6-4BD0-905C-A0021E419432}" type="slidenum">
              <a:rPr lang="en-GB" smtClean="0"/>
              <a:pPr/>
              <a:t>56</a:t>
            </a:fld>
            <a:endParaRPr lang="en-GB" dirty="0"/>
          </a:p>
        </p:txBody>
      </p:sp>
      <p:pic>
        <p:nvPicPr>
          <p:cNvPr id="10" name="Picture 2" descr="Gui, check, yes Icon in LibreICONS">
            <a:extLst>
              <a:ext uri="{FF2B5EF4-FFF2-40B4-BE49-F238E27FC236}">
                <a16:creationId xmlns:a16="http://schemas.microsoft.com/office/drawing/2014/main" id="{84F8D2FC-61F2-7BCA-4177-C2EA4382BC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0841" y="4030784"/>
            <a:ext cx="475230" cy="4752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ui, check, no Icon in LibreICONS">
            <a:extLst>
              <a:ext uri="{FF2B5EF4-FFF2-40B4-BE49-F238E27FC236}">
                <a16:creationId xmlns:a16="http://schemas.microsoft.com/office/drawing/2014/main" id="{D293DB12-2908-50B6-0419-DD97C4B4F6F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0841" y="4523641"/>
            <a:ext cx="475230" cy="4752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2363053-A20B-A463-F0B9-91D4A5AB9A34}"/>
              </a:ext>
            </a:extLst>
          </p:cNvPr>
          <p:cNvSpPr txBox="1"/>
          <p:nvPr/>
        </p:nvSpPr>
        <p:spPr>
          <a:xfrm>
            <a:off x="530456" y="5094667"/>
            <a:ext cx="6109062" cy="646331"/>
          </a:xfrm>
          <a:prstGeom prst="rect">
            <a:avLst/>
          </a:prstGeom>
          <a:noFill/>
        </p:spPr>
        <p:txBody>
          <a:bodyPr wrap="square">
            <a:spAutoFit/>
          </a:bodyPr>
          <a:lstStyle/>
          <a:p>
            <a:r>
              <a:rPr lang="en-US" sz="1800" i="1" dirty="0">
                <a:solidFill>
                  <a:schemeClr val="bg1">
                    <a:lumMod val="50000"/>
                  </a:schemeClr>
                </a:solidFill>
                <a:latin typeface="Consolas" panose="020B0609020204030204" pitchFamily="49" charset="0"/>
                <a:cs typeface="Consolas" panose="020B0609020204030204" pitchFamily="49" charset="0"/>
              </a:rPr>
              <a:t># Problem occurs with this derivative that we </a:t>
            </a:r>
          </a:p>
          <a:p>
            <a:r>
              <a:rPr lang="en-US" sz="1800" i="1" dirty="0">
                <a:solidFill>
                  <a:schemeClr val="bg1">
                    <a:lumMod val="50000"/>
                  </a:schemeClr>
                </a:solidFill>
                <a:latin typeface="Consolas" panose="020B0609020204030204" pitchFamily="49" charset="0"/>
                <a:cs typeface="Consolas" panose="020B0609020204030204" pitchFamily="49" charset="0"/>
              </a:rPr>
              <a:t># solve using reparameterization trick</a:t>
            </a:r>
            <a:endParaRPr lang="en-US" dirty="0"/>
          </a:p>
        </p:txBody>
      </p:sp>
    </p:spTree>
    <p:extLst>
      <p:ext uri="{BB962C8B-B14F-4D97-AF65-F5344CB8AC3E}">
        <p14:creationId xmlns:p14="http://schemas.microsoft.com/office/powerpoint/2010/main" val="85812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B1DF4F4-74F7-1101-C65D-7F8CA41A5259}"/>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B45AAE-654B-CA1C-1AAD-6C28D509747B}"/>
                  </a:ext>
                </a:extLst>
              </p:cNvPr>
              <p:cNvSpPr>
                <a:spLocks noGrp="1"/>
              </p:cNvSpPr>
              <p:nvPr>
                <p:ph sz="quarter" idx="12"/>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AU" sz="2400" i="1" smtClean="0">
                              <a:latin typeface="Cambria Math" panose="02040503050406030204" pitchFamily="18" charset="0"/>
                              <a:ea typeface="Cambria Math" panose="02040503050406030204" pitchFamily="18" charset="0"/>
                            </a:rPr>
                          </m:ctrlPr>
                        </m:sSubPr>
                        <m:e>
                          <m:r>
                            <m:rPr>
                              <m:sty m:val="p"/>
                            </m:rPr>
                            <a:rPr lang="en-AU" sz="2400" i="1">
                              <a:latin typeface="Cambria Math" panose="02040503050406030204" pitchFamily="18" charset="0"/>
                              <a:ea typeface="Cambria Math" panose="02040503050406030204" pitchFamily="18" charset="0"/>
                            </a:rPr>
                            <m:t>∇</m:t>
                          </m:r>
                        </m:e>
                        <m:sub>
                          <m:r>
                            <m:rPr>
                              <m:sty m:val="p"/>
                            </m:rPr>
                            <a:rPr lang="el-GR" sz="2400" i="1">
                              <a:latin typeface="Cambria Math" panose="02040503050406030204" pitchFamily="18" charset="0"/>
                              <a:ea typeface="Cambria Math" panose="02040503050406030204" pitchFamily="18" charset="0"/>
                            </a:rPr>
                            <m:t>θ</m:t>
                          </m:r>
                        </m:sub>
                      </m:sSub>
                      <m:r>
                        <a:rPr lang="en-AU" sz="2400" i="1">
                          <a:latin typeface="Cambria Math" panose="02040503050406030204" pitchFamily="18" charset="0"/>
                          <a:ea typeface="Cambria Math" panose="02040503050406030204" pitchFamily="18" charset="0"/>
                        </a:rPr>
                        <m:t>ℒ</m:t>
                      </m:r>
                      <m:d>
                        <m:dPr>
                          <m:ctrlPr>
                            <a:rPr lang="en-AU" sz="2400" i="1">
                              <a:latin typeface="Cambria Math" panose="02040503050406030204" pitchFamily="18" charset="0"/>
                              <a:ea typeface="Cambria Math" panose="02040503050406030204" pitchFamily="18" charset="0"/>
                            </a:rPr>
                          </m:ctrlPr>
                        </m:dPr>
                        <m:e>
                          <m:r>
                            <m:rPr>
                              <m:sty m:val="p"/>
                            </m:rPr>
                            <a:rPr lang="el-GR" sz="2400" i="1">
                              <a:latin typeface="Cambria Math" panose="02040503050406030204" pitchFamily="18" charset="0"/>
                              <a:ea typeface="Cambria Math" panose="02040503050406030204" pitchFamily="18" charset="0"/>
                            </a:rPr>
                            <m:t>θ</m:t>
                          </m:r>
                          <m:r>
                            <a:rPr lang="en-AU" sz="2400">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ϕ</m:t>
                          </m:r>
                        </m:e>
                      </m:d>
                      <m:r>
                        <m:rPr>
                          <m:aln/>
                        </m:rPr>
                        <a:rPr lang="en-AU" sz="2400" b="0" i="1" smtClean="0">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m:rPr>
                              <m:sty m:val="p"/>
                            </m:rPr>
                            <a:rPr lang="en-AU" sz="2400" i="1">
                              <a:latin typeface="Cambria Math" panose="02040503050406030204" pitchFamily="18" charset="0"/>
                              <a:ea typeface="Cambria Math" panose="02040503050406030204" pitchFamily="18" charset="0"/>
                            </a:rPr>
                            <m:t>∇</m:t>
                          </m:r>
                        </m:e>
                        <m:sub>
                          <m:r>
                            <m:rPr>
                              <m:sty m:val="p"/>
                            </m:rPr>
                            <a:rPr lang="el-GR" sz="2400" i="1">
                              <a:latin typeface="Cambria Math" panose="02040503050406030204" pitchFamily="18" charset="0"/>
                              <a:ea typeface="Cambria Math" panose="02040503050406030204" pitchFamily="18" charset="0"/>
                            </a:rPr>
                            <m:t>θ</m:t>
                          </m:r>
                        </m:sub>
                      </m:sSub>
                      <m:d>
                        <m:dPr>
                          <m:begChr m:val="{"/>
                          <m:endChr m:val="}"/>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m:t>
                          </m:r>
                          <m:sSub>
                            <m:sSubPr>
                              <m:ctrlPr>
                                <a:rPr lang="en-AU" sz="2400" i="1">
                                  <a:latin typeface="Cambria Math" panose="02040503050406030204" pitchFamily="18" charset="0"/>
                                </a:rPr>
                              </m:ctrlPr>
                            </m:sSubPr>
                            <m:e>
                              <m:r>
                                <a:rPr lang="en-AU" sz="2400" i="1">
                                  <a:latin typeface="Cambria Math" panose="02040503050406030204" pitchFamily="18" charset="0"/>
                                  <a:ea typeface="Cambria Math" panose="02040503050406030204" pitchFamily="18" charset="0"/>
                                </a:rPr>
                                <m:t>𝔼</m:t>
                              </m:r>
                            </m:e>
                            <m:sub>
                              <m:r>
                                <a:rPr lang="en-AU" sz="2400" i="1">
                                  <a:latin typeface="Cambria Math" panose="02040503050406030204" pitchFamily="18" charset="0"/>
                                </a:rPr>
                                <m:t>𝑧</m:t>
                              </m:r>
                              <m:r>
                                <a:rPr lang="en-AU" sz="2400" i="1">
                                  <a:latin typeface="Cambria Math" panose="02040503050406030204" pitchFamily="18" charset="0"/>
                                </a:rPr>
                                <m:t>~</m:t>
                              </m:r>
                              <m:sSub>
                                <m:sSubPr>
                                  <m:ctrlPr>
                                    <a:rPr lang="en-US" sz="2400" i="1">
                                      <a:latin typeface="Cambria Math" panose="02040503050406030204" pitchFamily="18" charset="0"/>
                                    </a:rPr>
                                  </m:ctrlPr>
                                </m:sSubPr>
                                <m:e>
                                  <m:r>
                                    <a:rPr lang="en-AU" sz="2400" i="1">
                                      <a:latin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𝑧</m:t>
                                  </m:r>
                                </m:e>
                                <m:e>
                                  <m:r>
                                    <a:rPr lang="en-AU" sz="2400" i="1">
                                      <a:latin typeface="Cambria Math" panose="02040503050406030204" pitchFamily="18" charset="0"/>
                                    </a:rPr>
                                    <m:t>𝑥</m:t>
                                  </m:r>
                                </m:e>
                              </m:d>
                            </m:sub>
                          </m:sSub>
                          <m:d>
                            <m:dPr>
                              <m:begChr m:val="["/>
                              <m:endChr m:val="]"/>
                              <m:ctrlPr>
                                <a:rPr lang="en-AU" sz="2400" i="1">
                                  <a:latin typeface="Cambria Math" panose="02040503050406030204" pitchFamily="18" charset="0"/>
                                </a:rPr>
                              </m:ctrlPr>
                            </m:dPr>
                            <m:e>
                              <m:r>
                                <m:rPr>
                                  <m:sty m:val="p"/>
                                </m:rPr>
                                <a:rPr lang="en-AU" sz="2400">
                                  <a:latin typeface="Cambria Math" panose="02040503050406030204" pitchFamily="18" charset="0"/>
                                </a:rPr>
                                <m:t>log</m:t>
                              </m:r>
                              <m:d>
                                <m:dPr>
                                  <m:ctrlPr>
                                    <a:rPr lang="en-AU" sz="2400" i="1">
                                      <a:latin typeface="Cambria Math" panose="02040503050406030204" pitchFamily="18" charset="0"/>
                                    </a:rPr>
                                  </m:ctrlPr>
                                </m:dPr>
                                <m:e>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𝜃</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e>
                                      <m:r>
                                        <a:rPr lang="en-AU" sz="2400" i="1">
                                          <a:latin typeface="Cambria Math" panose="02040503050406030204" pitchFamily="18" charset="0"/>
                                        </a:rPr>
                                        <m:t>𝑧</m:t>
                                      </m:r>
                                    </m:e>
                                  </m:d>
                                </m:e>
                              </m:d>
                            </m:e>
                          </m:d>
                          <m:r>
                            <a:rPr lang="en-AU" sz="2400" i="1">
                              <a:latin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i="1">
                                  <a:latin typeface="Cambria Math" panose="02040503050406030204" pitchFamily="18" charset="0"/>
                                </a:rPr>
                                <m:t>2</m:t>
                              </m:r>
                            </m:den>
                          </m:f>
                          <m:nary>
                            <m:naryPr>
                              <m:chr m:val="∑"/>
                              <m:supHide m:val="on"/>
                              <m:ctrlPr>
                                <a:rPr lang="en-AU" sz="2400" i="1">
                                  <a:latin typeface="Cambria Math" panose="02040503050406030204" pitchFamily="18" charset="0"/>
                                </a:rPr>
                              </m:ctrlPr>
                            </m:naryPr>
                            <m:sub>
                              <m:r>
                                <m:rPr>
                                  <m:brk m:alnAt="7"/>
                                </m:rPr>
                                <a:rPr lang="en-AU" sz="2400" i="1">
                                  <a:latin typeface="Cambria Math" panose="02040503050406030204" pitchFamily="18" charset="0"/>
                                </a:rPr>
                                <m:t>𝑘</m:t>
                              </m:r>
                            </m:sub>
                            <m:sup/>
                            <m:e>
                              <m:d>
                                <m:dPr>
                                  <m:begChr m:val="["/>
                                  <m:endChr m:val="]"/>
                                  <m:ctrlPr>
                                    <a:rPr lang="en-AU" sz="2400" i="1">
                                      <a:latin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𝜙</m:t>
                                      </m:r>
                                    </m:sub>
                                  </m:sSub>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p>
                                    <m:sSupPr>
                                      <m:ctrlPr>
                                        <a:rPr lang="en-AU" sz="2400" i="1">
                                          <a:latin typeface="Cambria Math" panose="02040503050406030204" pitchFamily="18" charset="0"/>
                                        </a:rPr>
                                      </m:ctrlPr>
                                    </m:sSupPr>
                                    <m:e>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𝜙</m:t>
                                          </m:r>
                                        </m:sub>
                                      </m:sSub>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e>
                                    <m:sup>
                                      <m:r>
                                        <a:rPr lang="en-AU" sz="2400" i="1">
                                          <a:latin typeface="Cambria Math" panose="02040503050406030204" pitchFamily="18" charset="0"/>
                                          <a:ea typeface="Cambria Math" panose="02040503050406030204" pitchFamily="18" charset="0"/>
                                        </a:rPr>
                                        <m:t>2</m:t>
                                      </m:r>
                                    </m:sup>
                                  </m:sSup>
                                  <m:r>
                                    <a:rPr lang="en-AU" sz="2400" i="1">
                                      <a:latin typeface="Cambria Math" panose="02040503050406030204" pitchFamily="18" charset="0"/>
                                    </a:rPr>
                                    <m:t>−</m:t>
                                  </m:r>
                                  <m:r>
                                    <m:rPr>
                                      <m:nor/>
                                    </m:rPr>
                                    <a:rPr lang="en-AU" sz="2400">
                                      <a:latin typeface="Cambria Math" panose="02040503050406030204" pitchFamily="18" charset="0"/>
                                    </a:rPr>
                                    <m:t>log</m:t>
                                  </m:r>
                                  <m:d>
                                    <m:dPr>
                                      <m:ctrlPr>
                                        <a:rPr lang="en-AU" sz="2400" i="1">
                                          <a:latin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𝜙</m:t>
                                          </m:r>
                                        </m:sub>
                                      </m:sSub>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e>
                                  </m:d>
                                  <m:r>
                                    <a:rPr lang="en-AU" sz="2400" i="1">
                                      <a:latin typeface="Cambria Math" panose="02040503050406030204" pitchFamily="18" charset="0"/>
                                    </a:rPr>
                                    <m:t>−1</m:t>
                                  </m:r>
                                </m:e>
                              </m:d>
                            </m:e>
                          </m:nary>
                        </m:e>
                      </m:d>
                    </m:oMath>
                    <m:oMath xmlns:m="http://schemas.openxmlformats.org/officeDocument/2006/math">
                      <m:r>
                        <m:rPr>
                          <m:aln/>
                        </m:rP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m:rPr>
                              <m:sty m:val="p"/>
                            </m:rPr>
                            <a:rPr lang="en-AU" sz="2400" i="1">
                              <a:latin typeface="Cambria Math" panose="02040503050406030204" pitchFamily="18" charset="0"/>
                              <a:ea typeface="Cambria Math" panose="02040503050406030204" pitchFamily="18" charset="0"/>
                            </a:rPr>
                            <m:t>∇</m:t>
                          </m:r>
                        </m:e>
                        <m:sub>
                          <m:r>
                            <m:rPr>
                              <m:sty m:val="p"/>
                            </m:rPr>
                            <a:rPr lang="el-GR" sz="2400" i="1">
                              <a:latin typeface="Cambria Math" panose="02040503050406030204" pitchFamily="18" charset="0"/>
                              <a:ea typeface="Cambria Math" panose="02040503050406030204" pitchFamily="18" charset="0"/>
                            </a:rPr>
                            <m:t>θ</m:t>
                          </m:r>
                        </m:sub>
                      </m:sSub>
                      <m:d>
                        <m:dPr>
                          <m:begChr m:val="{"/>
                          <m:endChr m:val="}"/>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m:t>
                          </m:r>
                          <m:sSub>
                            <m:sSubPr>
                              <m:ctrlPr>
                                <a:rPr lang="en-AU" sz="2400" i="1">
                                  <a:latin typeface="Cambria Math" panose="02040503050406030204" pitchFamily="18" charset="0"/>
                                </a:rPr>
                              </m:ctrlPr>
                            </m:sSubPr>
                            <m:e>
                              <m:r>
                                <a:rPr lang="en-AU" sz="2400" i="1">
                                  <a:latin typeface="Cambria Math" panose="02040503050406030204" pitchFamily="18" charset="0"/>
                                  <a:ea typeface="Cambria Math" panose="02040503050406030204" pitchFamily="18" charset="0"/>
                                </a:rPr>
                                <m:t>𝔼</m:t>
                              </m:r>
                            </m:e>
                            <m:sub>
                              <m:r>
                                <a:rPr lang="en-AU" sz="2400" i="1">
                                  <a:latin typeface="Cambria Math" panose="02040503050406030204" pitchFamily="18" charset="0"/>
                                </a:rPr>
                                <m:t>𝑧</m:t>
                              </m:r>
                              <m:r>
                                <a:rPr lang="en-AU" sz="2400" i="1">
                                  <a:latin typeface="Cambria Math" panose="02040503050406030204" pitchFamily="18" charset="0"/>
                                </a:rPr>
                                <m:t>~</m:t>
                              </m:r>
                              <m:sSub>
                                <m:sSubPr>
                                  <m:ctrlPr>
                                    <a:rPr lang="en-US" sz="2400" i="1">
                                      <a:latin typeface="Cambria Math" panose="02040503050406030204" pitchFamily="18" charset="0"/>
                                    </a:rPr>
                                  </m:ctrlPr>
                                </m:sSubPr>
                                <m:e>
                                  <m:r>
                                    <a:rPr lang="en-AU" sz="2400" i="1">
                                      <a:latin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𝑧</m:t>
                                  </m:r>
                                </m:e>
                                <m:e>
                                  <m:r>
                                    <a:rPr lang="en-AU" sz="2400" i="1">
                                      <a:latin typeface="Cambria Math" panose="02040503050406030204" pitchFamily="18" charset="0"/>
                                    </a:rPr>
                                    <m:t>𝑥</m:t>
                                  </m:r>
                                </m:e>
                              </m:d>
                            </m:sub>
                          </m:sSub>
                          <m:d>
                            <m:dPr>
                              <m:begChr m:val="["/>
                              <m:endChr m:val="]"/>
                              <m:ctrlPr>
                                <a:rPr lang="en-AU" sz="2400" i="1">
                                  <a:latin typeface="Cambria Math" panose="02040503050406030204" pitchFamily="18" charset="0"/>
                                </a:rPr>
                              </m:ctrlPr>
                            </m:dPr>
                            <m:e>
                              <m:r>
                                <m:rPr>
                                  <m:sty m:val="p"/>
                                </m:rPr>
                                <a:rPr lang="en-AU" sz="2400">
                                  <a:latin typeface="Cambria Math" panose="02040503050406030204" pitchFamily="18" charset="0"/>
                                </a:rPr>
                                <m:t>log</m:t>
                              </m:r>
                              <m:d>
                                <m:dPr>
                                  <m:ctrlPr>
                                    <a:rPr lang="en-AU" sz="2400" i="1">
                                      <a:latin typeface="Cambria Math" panose="02040503050406030204" pitchFamily="18" charset="0"/>
                                    </a:rPr>
                                  </m:ctrlPr>
                                </m:dPr>
                                <m:e>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𝜃</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e>
                                      <m:r>
                                        <a:rPr lang="en-AU" sz="2400" i="1">
                                          <a:latin typeface="Cambria Math" panose="02040503050406030204" pitchFamily="18" charset="0"/>
                                        </a:rPr>
                                        <m:t>𝑧</m:t>
                                      </m:r>
                                    </m:e>
                                  </m:d>
                                </m:e>
                              </m:d>
                            </m:e>
                          </m:d>
                        </m:e>
                      </m:d>
                    </m:oMath>
                    <m:oMath xmlns:m="http://schemas.openxmlformats.org/officeDocument/2006/math">
                      <m:r>
                        <m:rPr>
                          <m:aln/>
                        </m:rPr>
                        <a:rPr lang="en-AU" sz="2400" i="1" smtClean="0">
                          <a:latin typeface="Cambria Math" panose="02040503050406030204" pitchFamily="18" charset="0"/>
                        </a:rPr>
                        <m:t>=</m:t>
                      </m:r>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b="0" i="1" smtClean="0">
                              <a:latin typeface="Cambria Math" panose="02040503050406030204" pitchFamily="18" charset="0"/>
                              <a:ea typeface="Cambria Math" panose="02040503050406030204" pitchFamily="18" charset="0"/>
                            </a:rPr>
                            <m:t>𝐿</m:t>
                          </m:r>
                        </m:den>
                      </m:f>
                      <m:nary>
                        <m:naryPr>
                          <m:chr m:val="∑"/>
                          <m:ctrlPr>
                            <a:rPr lang="en-AU" sz="2400" i="1">
                              <a:latin typeface="Cambria Math" panose="02040503050406030204" pitchFamily="18" charset="0"/>
                            </a:rPr>
                          </m:ctrlPr>
                        </m:naryPr>
                        <m:sub>
                          <m:r>
                            <m:rPr>
                              <m:brk m:alnAt="23"/>
                            </m:rPr>
                            <a:rPr lang="en-AU" sz="2400" i="1">
                              <a:latin typeface="Cambria Math" panose="02040503050406030204" pitchFamily="18" charset="0"/>
                            </a:rPr>
                            <m:t>𝑙</m:t>
                          </m:r>
                          <m:r>
                            <a:rPr lang="en-AU" sz="2400" i="1">
                              <a:latin typeface="Cambria Math" panose="02040503050406030204" pitchFamily="18" charset="0"/>
                            </a:rPr>
                            <m:t>=1</m:t>
                          </m:r>
                        </m:sub>
                        <m:sup>
                          <m:r>
                            <a:rPr lang="en-AU" sz="2400" i="1">
                              <a:latin typeface="Cambria Math" panose="02040503050406030204" pitchFamily="18" charset="0"/>
                            </a:rPr>
                            <m:t>𝐿</m:t>
                          </m:r>
                        </m:sup>
                        <m:e>
                          <m:sSub>
                            <m:sSubPr>
                              <m:ctrlPr>
                                <a:rPr lang="en-AU" sz="2400" i="1">
                                  <a:latin typeface="Cambria Math" panose="02040503050406030204" pitchFamily="18" charset="0"/>
                                  <a:ea typeface="Cambria Math" panose="02040503050406030204" pitchFamily="18" charset="0"/>
                                </a:rPr>
                              </m:ctrlPr>
                            </m:sSubPr>
                            <m:e>
                              <m:r>
                                <m:rPr>
                                  <m:sty m:val="p"/>
                                </m:rPr>
                                <a:rPr lang="en-AU" sz="2400" i="1">
                                  <a:latin typeface="Cambria Math" panose="02040503050406030204" pitchFamily="18" charset="0"/>
                                  <a:ea typeface="Cambria Math" panose="02040503050406030204" pitchFamily="18" charset="0"/>
                                </a:rPr>
                                <m:t>∇</m:t>
                              </m:r>
                            </m:e>
                            <m:sub>
                              <m:r>
                                <m:rPr>
                                  <m:sty m:val="p"/>
                                </m:rPr>
                                <a:rPr lang="el-GR" sz="2400" i="1">
                                  <a:latin typeface="Cambria Math" panose="02040503050406030204" pitchFamily="18" charset="0"/>
                                  <a:ea typeface="Cambria Math" panose="02040503050406030204" pitchFamily="18" charset="0"/>
                                </a:rPr>
                                <m:t>θ</m:t>
                              </m:r>
                            </m:sub>
                          </m:sSub>
                          <m:r>
                            <m:rPr>
                              <m:sty m:val="p"/>
                            </m:rPr>
                            <a:rPr lang="en-AU" sz="2400">
                              <a:latin typeface="Cambria Math" panose="02040503050406030204" pitchFamily="18" charset="0"/>
                            </a:rPr>
                            <m:t>log</m:t>
                          </m:r>
                          <m:d>
                            <m:dPr>
                              <m:ctrlPr>
                                <a:rPr lang="en-AU" sz="2400" i="1">
                                  <a:latin typeface="Cambria Math" panose="02040503050406030204" pitchFamily="18" charset="0"/>
                                </a:rPr>
                              </m:ctrlPr>
                            </m:dPr>
                            <m:e>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𝜃</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e>
                                  <m:sSup>
                                    <m:sSupPr>
                                      <m:ctrlPr>
                                        <a:rPr lang="en-AU" sz="2400" i="1">
                                          <a:latin typeface="Cambria Math" panose="02040503050406030204" pitchFamily="18" charset="0"/>
                                        </a:rPr>
                                      </m:ctrlPr>
                                    </m:sSupPr>
                                    <m:e>
                                      <m:r>
                                        <a:rPr lang="en-AU" sz="2400" i="1">
                                          <a:latin typeface="Cambria Math" panose="02040503050406030204" pitchFamily="18" charset="0"/>
                                        </a:rPr>
                                        <m:t>𝑧</m:t>
                                      </m:r>
                                    </m:e>
                                    <m:sup>
                                      <m:r>
                                        <a:rPr lang="en-AU" sz="2400" i="1">
                                          <a:latin typeface="Cambria Math" panose="02040503050406030204" pitchFamily="18" charset="0"/>
                                        </a:rPr>
                                        <m:t>[</m:t>
                                      </m:r>
                                      <m:r>
                                        <a:rPr lang="en-AU" sz="2400" i="1">
                                          <a:latin typeface="Cambria Math" panose="02040503050406030204" pitchFamily="18" charset="0"/>
                                        </a:rPr>
                                        <m:t>𝑙</m:t>
                                      </m:r>
                                      <m:r>
                                        <a:rPr lang="en-AU" sz="2400" i="1">
                                          <a:latin typeface="Cambria Math" panose="02040503050406030204" pitchFamily="18" charset="0"/>
                                        </a:rPr>
                                        <m:t>]</m:t>
                                      </m:r>
                                    </m:sup>
                                  </m:sSup>
                                </m:e>
                              </m:d>
                            </m:e>
                          </m:d>
                        </m:e>
                      </m:nary>
                    </m:oMath>
                  </m:oMathPara>
                </a14:m>
                <a:endParaRPr lang="en-US" sz="2400" dirty="0"/>
              </a:p>
              <a:p>
                <a:pPr lvl="1"/>
                <a:r>
                  <a:rPr lang="en-US" sz="2000" dirty="0"/>
                  <a:t>Where </a:t>
                </a:r>
                <a14:m>
                  <m:oMath xmlns:m="http://schemas.openxmlformats.org/officeDocument/2006/math">
                    <m:sSup>
                      <m:sSupPr>
                        <m:ctrlPr>
                          <a:rPr lang="en-AU" sz="2000" i="1">
                            <a:latin typeface="Cambria Math" panose="02040503050406030204" pitchFamily="18" charset="0"/>
                          </a:rPr>
                        </m:ctrlPr>
                      </m:sSupPr>
                      <m:e>
                        <m:r>
                          <a:rPr lang="en-AU" sz="2000" i="1">
                            <a:latin typeface="Cambria Math" panose="02040503050406030204" pitchFamily="18" charset="0"/>
                          </a:rPr>
                          <m:t>𝑧</m:t>
                        </m:r>
                      </m:e>
                      <m:sup>
                        <m:r>
                          <a:rPr lang="en-AU" sz="2000" i="1">
                            <a:latin typeface="Cambria Math" panose="02040503050406030204" pitchFamily="18" charset="0"/>
                          </a:rPr>
                          <m:t>[</m:t>
                        </m:r>
                        <m:r>
                          <a:rPr lang="en-AU" sz="2000" i="1">
                            <a:latin typeface="Cambria Math" panose="02040503050406030204" pitchFamily="18" charset="0"/>
                          </a:rPr>
                          <m:t>𝑙</m:t>
                        </m:r>
                        <m:r>
                          <a:rPr lang="en-AU" sz="2000" i="1">
                            <a:latin typeface="Cambria Math" panose="02040503050406030204" pitchFamily="18" charset="0"/>
                          </a:rPr>
                          <m:t>]</m:t>
                        </m:r>
                      </m:sup>
                    </m:sSup>
                    <m:r>
                      <a:rPr lang="en-AU" sz="2000" i="1">
                        <a:latin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𝑞</m:t>
                        </m:r>
                      </m:e>
                      <m:sub>
                        <m:r>
                          <a:rPr lang="en-US" sz="2000" i="1">
                            <a:latin typeface="Cambria Math" panose="02040503050406030204" pitchFamily="18" charset="0"/>
                            <a:ea typeface="Cambria Math" panose="02040503050406030204" pitchFamily="18" charset="0"/>
                          </a:rPr>
                          <m:t>𝜙</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e>
                        <m:r>
                          <a:rPr lang="en-AU" sz="2000" i="1">
                            <a:latin typeface="Cambria Math" panose="02040503050406030204" pitchFamily="18" charset="0"/>
                          </a:rPr>
                          <m:t>𝑥</m:t>
                        </m:r>
                      </m:e>
                    </m:d>
                  </m:oMath>
                </a14:m>
                <a:r>
                  <a:rPr lang="en-US" sz="2000" dirty="0"/>
                  <a:t> </a:t>
                </a:r>
                <a:r>
                  <a:rPr lang="en-US" sz="2000" b="1" dirty="0"/>
                  <a:t>(Monte Carlo Estimate)</a:t>
                </a:r>
              </a:p>
            </p:txBody>
          </p:sp>
        </mc:Choice>
        <mc:Fallback xmlns="">
          <p:sp>
            <p:nvSpPr>
              <p:cNvPr id="3" name="Content Placeholder 2">
                <a:extLst>
                  <a:ext uri="{FF2B5EF4-FFF2-40B4-BE49-F238E27FC236}">
                    <a16:creationId xmlns:a16="http://schemas.microsoft.com/office/drawing/2014/main" id="{36B45AAE-654B-CA1C-1AAD-6C28D509747B}"/>
                  </a:ext>
                </a:extLst>
              </p:cNvPr>
              <p:cNvSpPr>
                <a:spLocks noGrp="1" noRot="1" noChangeAspect="1" noMove="1" noResize="1" noEditPoints="1" noAdjustHandles="1" noChangeArrowheads="1" noChangeShapeType="1" noTextEdit="1"/>
              </p:cNvSpPr>
              <p:nvPr>
                <p:ph sz="quarter" idx="12"/>
              </p:nvPr>
            </p:nvSpPr>
            <p:spPr>
              <a:blipFill>
                <a:blip r:embed="rId2"/>
                <a:stretch>
                  <a:fillRect t="-15676" b="-221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08AA85BE-3AD5-3C25-C61B-5A5BDDF2BAA3}"/>
                  </a:ext>
                </a:extLst>
              </p:cNvPr>
              <p:cNvSpPr>
                <a:spLocks noGrp="1"/>
              </p:cNvSpPr>
              <p:nvPr>
                <p:ph type="title"/>
              </p:nvPr>
            </p:nvSpPr>
            <p:spPr/>
            <p:txBody>
              <a:bodyPr/>
              <a:lstStyle/>
              <a:p>
                <a:r>
                  <a:rPr lang="en-US" dirty="0"/>
                  <a:t>Optimizing the VAE loss function (</a:t>
                </a:r>
                <a14:m>
                  <m:oMath xmlns:m="http://schemas.openxmlformats.org/officeDocument/2006/math">
                    <m:sSub>
                      <m:sSubPr>
                        <m:ctrlPr>
                          <a:rPr lang="en-AU" i="1">
                            <a:latin typeface="Cambria Math" panose="02040503050406030204" pitchFamily="18" charset="0"/>
                            <a:ea typeface="Cambria Math" panose="02040503050406030204" pitchFamily="18" charset="0"/>
                          </a:rPr>
                        </m:ctrlPr>
                      </m:sSubPr>
                      <m:e>
                        <m:r>
                          <m:rPr>
                            <m:sty m:val="p"/>
                          </m:rPr>
                          <a:rPr lang="en-AU" i="1">
                            <a:latin typeface="Cambria Math" panose="02040503050406030204" pitchFamily="18" charset="0"/>
                            <a:ea typeface="Cambria Math" panose="02040503050406030204" pitchFamily="18" charset="0"/>
                          </a:rPr>
                          <m:t>∇</m:t>
                        </m:r>
                      </m:e>
                      <m:sub>
                        <m:r>
                          <m:rPr>
                            <m:sty m:val="p"/>
                          </m:rPr>
                          <a:rPr lang="el-GR" i="1">
                            <a:latin typeface="Cambria Math" panose="02040503050406030204" pitchFamily="18" charset="0"/>
                            <a:ea typeface="Cambria Math" panose="02040503050406030204" pitchFamily="18" charset="0"/>
                          </a:rPr>
                          <m:t>θ</m:t>
                        </m:r>
                      </m:sub>
                    </m:sSub>
                    <m:r>
                      <a:rPr lang="en-AU" i="1">
                        <a:latin typeface="Cambria Math" panose="02040503050406030204" pitchFamily="18" charset="0"/>
                        <a:ea typeface="Cambria Math" panose="02040503050406030204" pitchFamily="18" charset="0"/>
                      </a:rPr>
                      <m:t>ℒ</m:t>
                    </m:r>
                    <m:d>
                      <m:dPr>
                        <m:ctrlPr>
                          <a:rPr lang="en-AU" i="1">
                            <a:latin typeface="Cambria Math" panose="02040503050406030204" pitchFamily="18"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θ</m:t>
                        </m:r>
                        <m:r>
                          <a:rPr lang="en-AU">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ϕ</m:t>
                        </m:r>
                      </m:e>
                    </m:d>
                  </m:oMath>
                </a14:m>
                <a:r>
                  <a:rPr lang="en-US" dirty="0"/>
                  <a:t>)</a:t>
                </a:r>
              </a:p>
            </p:txBody>
          </p:sp>
        </mc:Choice>
        <mc:Fallback xmlns="">
          <p:sp>
            <p:nvSpPr>
              <p:cNvPr id="4" name="Title 3">
                <a:extLst>
                  <a:ext uri="{FF2B5EF4-FFF2-40B4-BE49-F238E27FC236}">
                    <a16:creationId xmlns:a16="http://schemas.microsoft.com/office/drawing/2014/main" id="{08AA85BE-3AD5-3C25-C61B-5A5BDDF2BAA3}"/>
                  </a:ext>
                </a:extLst>
              </p:cNvPr>
              <p:cNvSpPr>
                <a:spLocks noGrp="1" noRot="1" noChangeAspect="1" noMove="1" noResize="1" noEditPoints="1" noAdjustHandles="1" noChangeArrowheads="1" noChangeShapeType="1" noTextEdit="1"/>
              </p:cNvSpPr>
              <p:nvPr>
                <p:ph type="title"/>
              </p:nvPr>
            </p:nvSpPr>
            <p:spPr>
              <a:blipFill>
                <a:blip r:embed="rId3"/>
                <a:stretch>
                  <a:fillRect l="-1190" t="-789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26D4903A-CBB9-E362-7E65-103D4F2DA04E}"/>
              </a:ext>
            </a:extLst>
          </p:cNvPr>
          <p:cNvSpPr>
            <a:spLocks noGrp="1"/>
          </p:cNvSpPr>
          <p:nvPr>
            <p:ph type="sldNum" sz="quarter" idx="14"/>
          </p:nvPr>
        </p:nvSpPr>
        <p:spPr/>
        <p:txBody>
          <a:bodyPr/>
          <a:lstStyle/>
          <a:p>
            <a:fld id="{F5AEA0E0-5CC6-4BD0-905C-A0021E419432}" type="slidenum">
              <a:rPr lang="en-GB" smtClean="0"/>
              <a:pPr/>
              <a:t>57</a:t>
            </a:fld>
            <a:endParaRPr lang="en-GB" dirty="0"/>
          </a:p>
        </p:txBody>
      </p:sp>
      <p:sp>
        <p:nvSpPr>
          <p:cNvPr id="6" name="Rectangle 5">
            <a:extLst>
              <a:ext uri="{FF2B5EF4-FFF2-40B4-BE49-F238E27FC236}">
                <a16:creationId xmlns:a16="http://schemas.microsoft.com/office/drawing/2014/main" id="{70E41B44-56FB-9E50-598B-FADAFF701916}"/>
              </a:ext>
            </a:extLst>
          </p:cNvPr>
          <p:cNvSpPr/>
          <p:nvPr/>
        </p:nvSpPr>
        <p:spPr>
          <a:xfrm>
            <a:off x="6339840" y="2447109"/>
            <a:ext cx="5294811" cy="16546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5B44C6C-DEB1-5F58-A96F-8C0E71EE8145}"/>
              </a:ext>
            </a:extLst>
          </p:cNvPr>
          <p:cNvSpPr txBox="1"/>
          <p:nvPr/>
        </p:nvSpPr>
        <p:spPr>
          <a:xfrm>
            <a:off x="8616791" y="1862334"/>
            <a:ext cx="740908" cy="584775"/>
          </a:xfrm>
          <a:prstGeom prst="rect">
            <a:avLst/>
          </a:prstGeom>
          <a:noFill/>
        </p:spPr>
        <p:txBody>
          <a:bodyPr wrap="none" rtlCol="0">
            <a:spAutoFit/>
          </a:bodyPr>
          <a:lstStyle/>
          <a:p>
            <a:r>
              <a:rPr lang="en-US" sz="3200" dirty="0">
                <a:latin typeface="Book Antiqua" panose="02040602050305030304" pitchFamily="18" charset="0"/>
              </a:rPr>
              <a:t>= 0</a:t>
            </a:r>
          </a:p>
        </p:txBody>
      </p:sp>
      <p:sp>
        <p:nvSpPr>
          <p:cNvPr id="8" name="Rectangle 7">
            <a:extLst>
              <a:ext uri="{FF2B5EF4-FFF2-40B4-BE49-F238E27FC236}">
                <a16:creationId xmlns:a16="http://schemas.microsoft.com/office/drawing/2014/main" id="{692A3CDC-DCFC-041E-D69B-341CF2242F03}"/>
              </a:ext>
            </a:extLst>
          </p:cNvPr>
          <p:cNvSpPr/>
          <p:nvPr/>
        </p:nvSpPr>
        <p:spPr>
          <a:xfrm>
            <a:off x="1547004" y="3031884"/>
            <a:ext cx="7069787" cy="773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A15FFE5-464D-49EF-4FCA-AAED82F62239}"/>
              </a:ext>
            </a:extLst>
          </p:cNvPr>
          <p:cNvSpPr/>
          <p:nvPr/>
        </p:nvSpPr>
        <p:spPr>
          <a:xfrm>
            <a:off x="283201" y="4232433"/>
            <a:ext cx="7069787" cy="16893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550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B1DF4F4-74F7-1101-C65D-7F8CA41A5259}"/>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B45AAE-654B-CA1C-1AAD-6C28D509747B}"/>
                  </a:ext>
                </a:extLst>
              </p:cNvPr>
              <p:cNvSpPr>
                <a:spLocks noGrp="1"/>
              </p:cNvSpPr>
              <p:nvPr>
                <p:ph sz="quarter" idx="12"/>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AU" sz="2400" i="1" smtClean="0">
                              <a:latin typeface="Cambria Math" panose="02040503050406030204" pitchFamily="18" charset="0"/>
                              <a:ea typeface="Cambria Math" panose="02040503050406030204" pitchFamily="18" charset="0"/>
                            </a:rPr>
                          </m:ctrlPr>
                        </m:sSubPr>
                        <m:e>
                          <m:r>
                            <m:rPr>
                              <m:sty m:val="p"/>
                            </m:rPr>
                            <a:rPr lang="en-AU" sz="2400" i="1">
                              <a:latin typeface="Cambria Math" panose="02040503050406030204" pitchFamily="18" charset="0"/>
                              <a:ea typeface="Cambria Math" panose="02040503050406030204" pitchFamily="18" charset="0"/>
                            </a:rPr>
                            <m:t>∇</m:t>
                          </m:r>
                        </m:e>
                        <m:sub>
                          <m:r>
                            <m:rPr>
                              <m:sty m:val="p"/>
                            </m:rPr>
                            <a:rPr lang="el-GR" sz="2400" i="1">
                              <a:latin typeface="Cambria Math" panose="02040503050406030204" pitchFamily="18" charset="0"/>
                              <a:ea typeface="Cambria Math" panose="02040503050406030204" pitchFamily="18" charset="0"/>
                            </a:rPr>
                            <m:t>ϕ</m:t>
                          </m:r>
                        </m:sub>
                      </m:sSub>
                      <m:r>
                        <a:rPr lang="en-AU" sz="2400" i="1">
                          <a:latin typeface="Cambria Math" panose="02040503050406030204" pitchFamily="18" charset="0"/>
                          <a:ea typeface="Cambria Math" panose="02040503050406030204" pitchFamily="18" charset="0"/>
                        </a:rPr>
                        <m:t>ℒ</m:t>
                      </m:r>
                      <m:d>
                        <m:dPr>
                          <m:ctrlPr>
                            <a:rPr lang="en-AU" sz="2400" i="1">
                              <a:latin typeface="Cambria Math" panose="02040503050406030204" pitchFamily="18" charset="0"/>
                              <a:ea typeface="Cambria Math" panose="02040503050406030204" pitchFamily="18" charset="0"/>
                            </a:rPr>
                          </m:ctrlPr>
                        </m:dPr>
                        <m:e>
                          <m:r>
                            <m:rPr>
                              <m:sty m:val="p"/>
                            </m:rPr>
                            <a:rPr lang="el-GR" sz="2400" i="1">
                              <a:latin typeface="Cambria Math" panose="02040503050406030204" pitchFamily="18" charset="0"/>
                              <a:ea typeface="Cambria Math" panose="02040503050406030204" pitchFamily="18" charset="0"/>
                            </a:rPr>
                            <m:t>θ</m:t>
                          </m:r>
                          <m:r>
                            <a:rPr lang="en-AU" sz="2400">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ϕ</m:t>
                          </m:r>
                        </m:e>
                      </m:d>
                      <m:r>
                        <m:rPr>
                          <m:aln/>
                        </m:rPr>
                        <a:rPr lang="en-AU" sz="2400" b="0" i="1" smtClean="0">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m:rPr>
                              <m:sty m:val="p"/>
                            </m:rPr>
                            <a:rPr lang="en-AU" sz="2400" i="1">
                              <a:latin typeface="Cambria Math" panose="02040503050406030204" pitchFamily="18" charset="0"/>
                              <a:ea typeface="Cambria Math" panose="02040503050406030204" pitchFamily="18" charset="0"/>
                            </a:rPr>
                            <m:t>∇</m:t>
                          </m:r>
                        </m:e>
                        <m:sub>
                          <m:r>
                            <m:rPr>
                              <m:sty m:val="p"/>
                            </m:rPr>
                            <a:rPr lang="el-GR" sz="2400" i="1">
                              <a:latin typeface="Cambria Math" panose="02040503050406030204" pitchFamily="18" charset="0"/>
                              <a:ea typeface="Cambria Math" panose="02040503050406030204" pitchFamily="18" charset="0"/>
                            </a:rPr>
                            <m:t>ϕ</m:t>
                          </m:r>
                        </m:sub>
                      </m:sSub>
                      <m:d>
                        <m:dPr>
                          <m:begChr m:val="{"/>
                          <m:endChr m:val="}"/>
                          <m:ctrlPr>
                            <a:rPr lang="el-GR"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m:t>
                          </m:r>
                          <m:sSub>
                            <m:sSubPr>
                              <m:ctrlPr>
                                <a:rPr lang="en-AU" sz="2400" i="1">
                                  <a:latin typeface="Cambria Math" panose="02040503050406030204" pitchFamily="18" charset="0"/>
                                </a:rPr>
                              </m:ctrlPr>
                            </m:sSubPr>
                            <m:e>
                              <m:r>
                                <a:rPr lang="en-AU" sz="2400" i="1">
                                  <a:latin typeface="Cambria Math" panose="02040503050406030204" pitchFamily="18" charset="0"/>
                                  <a:ea typeface="Cambria Math" panose="02040503050406030204" pitchFamily="18" charset="0"/>
                                </a:rPr>
                                <m:t>𝔼</m:t>
                              </m:r>
                            </m:e>
                            <m:sub>
                              <m:r>
                                <a:rPr lang="en-AU" sz="2400" i="1">
                                  <a:latin typeface="Cambria Math" panose="02040503050406030204" pitchFamily="18" charset="0"/>
                                </a:rPr>
                                <m:t>𝑧</m:t>
                              </m:r>
                              <m:r>
                                <a:rPr lang="en-AU" sz="2400" i="1">
                                  <a:latin typeface="Cambria Math" panose="02040503050406030204" pitchFamily="18" charset="0"/>
                                </a:rPr>
                                <m:t>~</m:t>
                              </m:r>
                              <m:sSub>
                                <m:sSubPr>
                                  <m:ctrlPr>
                                    <a:rPr lang="en-US" sz="2400" i="1">
                                      <a:latin typeface="Cambria Math" panose="02040503050406030204" pitchFamily="18" charset="0"/>
                                    </a:rPr>
                                  </m:ctrlPr>
                                </m:sSubPr>
                                <m:e>
                                  <m:r>
                                    <a:rPr lang="en-AU" sz="2400" i="1">
                                      <a:latin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𝑧</m:t>
                                  </m:r>
                                </m:e>
                                <m:e>
                                  <m:r>
                                    <a:rPr lang="en-AU" sz="2400" i="1">
                                      <a:latin typeface="Cambria Math" panose="02040503050406030204" pitchFamily="18" charset="0"/>
                                    </a:rPr>
                                    <m:t>𝑥</m:t>
                                  </m:r>
                                </m:e>
                              </m:d>
                            </m:sub>
                          </m:sSub>
                          <m:d>
                            <m:dPr>
                              <m:begChr m:val="["/>
                              <m:endChr m:val="]"/>
                              <m:ctrlPr>
                                <a:rPr lang="en-AU" sz="2400" i="1">
                                  <a:latin typeface="Cambria Math" panose="02040503050406030204" pitchFamily="18" charset="0"/>
                                </a:rPr>
                              </m:ctrlPr>
                            </m:dPr>
                            <m:e>
                              <m:r>
                                <m:rPr>
                                  <m:sty m:val="p"/>
                                </m:rPr>
                                <a:rPr lang="en-AU" sz="2400">
                                  <a:latin typeface="Cambria Math" panose="02040503050406030204" pitchFamily="18" charset="0"/>
                                </a:rPr>
                                <m:t>log</m:t>
                              </m:r>
                              <m:d>
                                <m:dPr>
                                  <m:ctrlPr>
                                    <a:rPr lang="en-AU" sz="2400" i="1">
                                      <a:latin typeface="Cambria Math" panose="02040503050406030204" pitchFamily="18" charset="0"/>
                                    </a:rPr>
                                  </m:ctrlPr>
                                </m:dPr>
                                <m:e>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𝜃</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e>
                                      <m:r>
                                        <a:rPr lang="en-AU" sz="2400" i="1">
                                          <a:latin typeface="Cambria Math" panose="02040503050406030204" pitchFamily="18" charset="0"/>
                                        </a:rPr>
                                        <m:t>𝑧</m:t>
                                      </m:r>
                                    </m:e>
                                  </m:d>
                                </m:e>
                              </m:d>
                            </m:e>
                          </m:d>
                          <m:r>
                            <a:rPr lang="en-AU" sz="2400" i="1">
                              <a:latin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i="1">
                                  <a:latin typeface="Cambria Math" panose="02040503050406030204" pitchFamily="18" charset="0"/>
                                </a:rPr>
                                <m:t>2</m:t>
                              </m:r>
                            </m:den>
                          </m:f>
                          <m:nary>
                            <m:naryPr>
                              <m:chr m:val="∑"/>
                              <m:supHide m:val="on"/>
                              <m:ctrlPr>
                                <a:rPr lang="en-AU" sz="2400" i="1">
                                  <a:latin typeface="Cambria Math" panose="02040503050406030204" pitchFamily="18" charset="0"/>
                                </a:rPr>
                              </m:ctrlPr>
                            </m:naryPr>
                            <m:sub>
                              <m:r>
                                <m:rPr>
                                  <m:brk m:alnAt="7"/>
                                </m:rPr>
                                <a:rPr lang="en-AU" sz="2400" i="1">
                                  <a:latin typeface="Cambria Math" panose="02040503050406030204" pitchFamily="18" charset="0"/>
                                </a:rPr>
                                <m:t>𝑘</m:t>
                              </m:r>
                            </m:sub>
                            <m:sup/>
                            <m:e>
                              <m:d>
                                <m:dPr>
                                  <m:begChr m:val="["/>
                                  <m:endChr m:val="]"/>
                                  <m:ctrlPr>
                                    <a:rPr lang="en-AU" sz="2400" i="1">
                                      <a:latin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𝜙</m:t>
                                      </m:r>
                                    </m:sub>
                                  </m:sSub>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p>
                                    <m:sSupPr>
                                      <m:ctrlPr>
                                        <a:rPr lang="en-AU" sz="2400" i="1">
                                          <a:latin typeface="Cambria Math" panose="02040503050406030204" pitchFamily="18" charset="0"/>
                                        </a:rPr>
                                      </m:ctrlPr>
                                    </m:sSupPr>
                                    <m:e>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𝜙</m:t>
                                          </m:r>
                                        </m:sub>
                                      </m:sSub>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e>
                                    <m:sup>
                                      <m:r>
                                        <a:rPr lang="en-AU" sz="2400" i="1">
                                          <a:latin typeface="Cambria Math" panose="02040503050406030204" pitchFamily="18" charset="0"/>
                                          <a:ea typeface="Cambria Math" panose="02040503050406030204" pitchFamily="18" charset="0"/>
                                        </a:rPr>
                                        <m:t>2</m:t>
                                      </m:r>
                                    </m:sup>
                                  </m:sSup>
                                  <m:r>
                                    <a:rPr lang="en-AU" sz="2400" i="1">
                                      <a:latin typeface="Cambria Math" panose="02040503050406030204" pitchFamily="18" charset="0"/>
                                    </a:rPr>
                                    <m:t>−</m:t>
                                  </m:r>
                                  <m:r>
                                    <m:rPr>
                                      <m:nor/>
                                    </m:rPr>
                                    <a:rPr lang="en-AU" sz="2400">
                                      <a:latin typeface="Cambria Math" panose="02040503050406030204" pitchFamily="18" charset="0"/>
                                    </a:rPr>
                                    <m:t>log</m:t>
                                  </m:r>
                                  <m:d>
                                    <m:dPr>
                                      <m:ctrlPr>
                                        <a:rPr lang="en-AU" sz="2400" i="1">
                                          <a:latin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𝜙</m:t>
                                          </m:r>
                                        </m:sub>
                                      </m:sSub>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e>
                                  </m:d>
                                  <m:r>
                                    <a:rPr lang="en-AU" sz="2400" i="1">
                                      <a:latin typeface="Cambria Math" panose="02040503050406030204" pitchFamily="18" charset="0"/>
                                    </a:rPr>
                                    <m:t>−1</m:t>
                                  </m:r>
                                </m:e>
                              </m:d>
                            </m:e>
                          </m:nary>
                        </m:e>
                      </m:d>
                    </m:oMath>
                  </m:oMathPara>
                </a14:m>
                <a:br>
                  <a:rPr lang="en-AU" sz="2400" i="1" dirty="0">
                    <a:latin typeface="Cambria Math" panose="02040503050406030204" pitchFamily="18" charset="0"/>
                  </a:rPr>
                </a:br>
                <a:endParaRPr lang="en-US" sz="2400" dirty="0"/>
              </a:p>
              <a:p>
                <a:r>
                  <a:rPr lang="en-AU" sz="2400" dirty="0"/>
                  <a:t>The derivative </a:t>
                </a:r>
                <a14:m>
                  <m:oMath xmlns:m="http://schemas.openxmlformats.org/officeDocument/2006/math">
                    <m:sSub>
                      <m:sSubPr>
                        <m:ctrlPr>
                          <a:rPr lang="en-AU" sz="2400" i="1">
                            <a:latin typeface="Cambria Math" panose="02040503050406030204" pitchFamily="18" charset="0"/>
                            <a:ea typeface="Cambria Math" panose="02040503050406030204" pitchFamily="18" charset="0"/>
                          </a:rPr>
                        </m:ctrlPr>
                      </m:sSubPr>
                      <m:e>
                        <m:r>
                          <m:rPr>
                            <m:sty m:val="p"/>
                          </m:rPr>
                          <a:rPr lang="en-AU" sz="2400" i="1">
                            <a:latin typeface="Cambria Math" panose="02040503050406030204" pitchFamily="18" charset="0"/>
                            <a:ea typeface="Cambria Math" panose="02040503050406030204" pitchFamily="18" charset="0"/>
                          </a:rPr>
                          <m:t>∇</m:t>
                        </m:r>
                      </m:e>
                      <m:sub>
                        <m:r>
                          <m:rPr>
                            <m:sty m:val="p"/>
                          </m:rPr>
                          <a:rPr lang="el-GR" sz="2400" i="1">
                            <a:latin typeface="Cambria Math" panose="02040503050406030204" pitchFamily="18" charset="0"/>
                            <a:ea typeface="Cambria Math" panose="02040503050406030204" pitchFamily="18" charset="0"/>
                          </a:rPr>
                          <m:t>ϕ</m:t>
                        </m:r>
                      </m:sub>
                    </m:sSub>
                    <m:r>
                      <a:rPr lang="en-AU" sz="2400" i="1">
                        <a:latin typeface="Cambria Math" panose="02040503050406030204" pitchFamily="18" charset="0"/>
                        <a:ea typeface="Cambria Math" panose="02040503050406030204" pitchFamily="18" charset="0"/>
                      </a:rPr>
                      <m:t>ℒ</m:t>
                    </m:r>
                    <m:d>
                      <m:dPr>
                        <m:ctrlPr>
                          <a:rPr lang="en-AU" sz="2400" i="1">
                            <a:latin typeface="Cambria Math" panose="02040503050406030204" pitchFamily="18" charset="0"/>
                            <a:ea typeface="Cambria Math" panose="02040503050406030204" pitchFamily="18" charset="0"/>
                          </a:rPr>
                        </m:ctrlPr>
                      </m:dPr>
                      <m:e>
                        <m:r>
                          <m:rPr>
                            <m:sty m:val="p"/>
                          </m:rPr>
                          <a:rPr lang="el-GR" sz="2400" i="1">
                            <a:latin typeface="Cambria Math" panose="02040503050406030204" pitchFamily="18" charset="0"/>
                            <a:ea typeface="Cambria Math" panose="02040503050406030204" pitchFamily="18" charset="0"/>
                          </a:rPr>
                          <m:t>θ</m:t>
                        </m:r>
                        <m:r>
                          <a:rPr lang="en-AU" sz="2400">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ϕ</m:t>
                        </m:r>
                      </m:e>
                    </m:d>
                  </m:oMath>
                </a14:m>
                <a:r>
                  <a:rPr lang="en-US" sz="2400" b="1" dirty="0"/>
                  <a:t> is harder </a:t>
                </a:r>
                <a:r>
                  <a:rPr lang="en-US" sz="2400" dirty="0"/>
                  <a:t>to estimate because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ϕ</m:t>
                    </m:r>
                  </m:oMath>
                </a14:m>
                <a:r>
                  <a:rPr lang="en-US" sz="2400" b="1" dirty="0"/>
                  <a:t> </a:t>
                </a:r>
                <a:r>
                  <a:rPr lang="en-US" sz="2400" dirty="0"/>
                  <a:t>appears</a:t>
                </a:r>
                <a:r>
                  <a:rPr lang="en-US" sz="2400" b="1" dirty="0"/>
                  <a:t> </a:t>
                </a:r>
                <a:r>
                  <a:rPr lang="en-US" sz="2400" dirty="0"/>
                  <a:t>in the distribution with respect to which the expectation is taken</a:t>
                </a:r>
              </a:p>
              <a:p>
                <a:pPr marL="0" indent="0">
                  <a:buNone/>
                </a:pPr>
                <a14:m>
                  <m:oMathPara xmlns:m="http://schemas.openxmlformats.org/officeDocument/2006/math">
                    <m:oMathParaPr>
                      <m:jc m:val="centerGroup"/>
                    </m:oMathParaPr>
                    <m:oMath xmlns:m="http://schemas.openxmlformats.org/officeDocument/2006/math">
                      <m:sSub>
                        <m:sSubPr>
                          <m:ctrlPr>
                            <a:rPr lang="en-AU" sz="2400" i="1">
                              <a:latin typeface="Cambria Math" panose="02040503050406030204" pitchFamily="18" charset="0"/>
                              <a:ea typeface="Cambria Math" panose="02040503050406030204" pitchFamily="18" charset="0"/>
                            </a:rPr>
                          </m:ctrlPr>
                        </m:sSubPr>
                        <m:e>
                          <m:r>
                            <m:rPr>
                              <m:sty m:val="p"/>
                            </m:rPr>
                            <a:rPr lang="en-AU" sz="2400" i="1">
                              <a:latin typeface="Cambria Math" panose="02040503050406030204" pitchFamily="18" charset="0"/>
                              <a:ea typeface="Cambria Math" panose="02040503050406030204" pitchFamily="18" charset="0"/>
                            </a:rPr>
                            <m:t>∇</m:t>
                          </m:r>
                        </m:e>
                        <m:sub>
                          <m:r>
                            <m:rPr>
                              <m:sty m:val="p"/>
                            </m:rPr>
                            <a:rPr lang="el-GR" sz="2400" i="1">
                              <a:latin typeface="Cambria Math" panose="02040503050406030204" pitchFamily="18" charset="0"/>
                              <a:ea typeface="Cambria Math" panose="02040503050406030204" pitchFamily="18" charset="0"/>
                            </a:rPr>
                            <m:t>ϕ</m:t>
                          </m:r>
                        </m:sub>
                      </m:sSub>
                      <m:sSub>
                        <m:sSubPr>
                          <m:ctrlPr>
                            <a:rPr lang="en-AU" sz="2400" i="1">
                              <a:latin typeface="Cambria Math" panose="02040503050406030204" pitchFamily="18" charset="0"/>
                            </a:rPr>
                          </m:ctrlPr>
                        </m:sSubPr>
                        <m:e>
                          <m:r>
                            <a:rPr lang="en-AU" sz="2400" i="1">
                              <a:latin typeface="Cambria Math" panose="02040503050406030204" pitchFamily="18" charset="0"/>
                              <a:ea typeface="Cambria Math" panose="02040503050406030204" pitchFamily="18" charset="0"/>
                            </a:rPr>
                            <m:t>𝔼</m:t>
                          </m:r>
                        </m:e>
                        <m:sub>
                          <m:sSub>
                            <m:sSubPr>
                              <m:ctrlPr>
                                <a:rPr lang="en-US" sz="2400" i="1">
                                  <a:latin typeface="Cambria Math" panose="02040503050406030204" pitchFamily="18" charset="0"/>
                                </a:rPr>
                              </m:ctrlPr>
                            </m:sSubPr>
                            <m:e>
                              <m:r>
                                <a:rPr lang="en-AU" sz="2400" i="1">
                                  <a:latin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𝑧</m:t>
                              </m:r>
                            </m:e>
                            <m:e>
                              <m:r>
                                <a:rPr lang="en-AU" sz="2400" i="1">
                                  <a:latin typeface="Cambria Math" panose="02040503050406030204" pitchFamily="18" charset="0"/>
                                </a:rPr>
                                <m:t>𝑥</m:t>
                              </m:r>
                            </m:e>
                          </m:d>
                        </m:sub>
                      </m:sSub>
                      <m:d>
                        <m:dPr>
                          <m:begChr m:val="["/>
                          <m:endChr m:val="]"/>
                          <m:ctrlPr>
                            <a:rPr lang="en-AU" sz="2400" i="1">
                              <a:latin typeface="Cambria Math" panose="02040503050406030204" pitchFamily="18" charset="0"/>
                            </a:rPr>
                          </m:ctrlPr>
                        </m:dPr>
                        <m:e>
                          <m:r>
                            <a:rPr lang="en-AU" sz="2400" b="0" i="1" smtClean="0">
                              <a:latin typeface="Cambria Math" panose="02040503050406030204" pitchFamily="18" charset="0"/>
                            </a:rPr>
                            <m:t>𝑓</m:t>
                          </m:r>
                          <m:r>
                            <a:rPr lang="en-AU" sz="2400" b="0" i="1" smtClean="0">
                              <a:latin typeface="Cambria Math" panose="02040503050406030204" pitchFamily="18" charset="0"/>
                            </a:rPr>
                            <m:t>(</m:t>
                          </m:r>
                          <m:r>
                            <a:rPr lang="en-AU" sz="2400" b="0" i="1" smtClean="0">
                              <a:latin typeface="Cambria Math" panose="02040503050406030204" pitchFamily="18" charset="0"/>
                            </a:rPr>
                            <m:t>𝑧</m:t>
                          </m:r>
                          <m:r>
                            <a:rPr lang="en-AU" sz="2400" b="0" i="1" smtClean="0">
                              <a:latin typeface="Cambria Math" panose="02040503050406030204" pitchFamily="18" charset="0"/>
                            </a:rPr>
                            <m:t>)</m:t>
                          </m:r>
                        </m:e>
                      </m:d>
                      <m:r>
                        <a:rPr lang="en-AU" sz="2400" i="1" smtClean="0">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rPr>
                          </m:ctrlPr>
                        </m:sSubPr>
                        <m:e>
                          <m:r>
                            <a:rPr lang="en-AU" sz="2400" i="1">
                              <a:latin typeface="Cambria Math" panose="02040503050406030204" pitchFamily="18" charset="0"/>
                              <a:ea typeface="Cambria Math" panose="02040503050406030204" pitchFamily="18" charset="0"/>
                            </a:rPr>
                            <m:t>𝔼</m:t>
                          </m:r>
                        </m:e>
                        <m:sub>
                          <m:sSub>
                            <m:sSubPr>
                              <m:ctrlPr>
                                <a:rPr lang="en-US" sz="2400" i="1">
                                  <a:latin typeface="Cambria Math" panose="02040503050406030204" pitchFamily="18" charset="0"/>
                                </a:rPr>
                              </m:ctrlPr>
                            </m:sSubPr>
                            <m:e>
                              <m:r>
                                <a:rPr lang="en-AU" sz="2400" i="1">
                                  <a:latin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𝑧</m:t>
                              </m:r>
                            </m:e>
                            <m:e>
                              <m:r>
                                <a:rPr lang="en-AU" sz="2400" i="1">
                                  <a:latin typeface="Cambria Math" panose="02040503050406030204" pitchFamily="18" charset="0"/>
                                </a:rPr>
                                <m:t>𝑥</m:t>
                              </m:r>
                            </m:e>
                          </m:d>
                        </m:sub>
                      </m:sSub>
                      <m:d>
                        <m:dPr>
                          <m:begChr m:val="["/>
                          <m:endChr m:val="]"/>
                          <m:ctrlPr>
                            <a:rPr lang="en-AU" sz="2400" i="1">
                              <a:latin typeface="Cambria Math" panose="02040503050406030204" pitchFamily="18" charset="0"/>
                            </a:rPr>
                          </m:ctrlPr>
                        </m:dPr>
                        <m:e>
                          <m:sSub>
                            <m:sSubPr>
                              <m:ctrlPr>
                                <a:rPr lang="en-AU" sz="2400" i="1">
                                  <a:latin typeface="Cambria Math" panose="02040503050406030204" pitchFamily="18" charset="0"/>
                                  <a:ea typeface="Cambria Math" panose="02040503050406030204" pitchFamily="18" charset="0"/>
                                </a:rPr>
                              </m:ctrlPr>
                            </m:sSubPr>
                            <m:e>
                              <m:r>
                                <m:rPr>
                                  <m:sty m:val="p"/>
                                </m:rPr>
                                <a:rPr lang="en-AU" sz="2400" i="1">
                                  <a:latin typeface="Cambria Math" panose="02040503050406030204" pitchFamily="18" charset="0"/>
                                  <a:ea typeface="Cambria Math" panose="02040503050406030204" pitchFamily="18" charset="0"/>
                                </a:rPr>
                                <m:t>∇</m:t>
                              </m:r>
                            </m:e>
                            <m:sub>
                              <m:r>
                                <m:rPr>
                                  <m:sty m:val="p"/>
                                </m:rPr>
                                <a:rPr lang="el-GR" sz="2400" i="1">
                                  <a:latin typeface="Cambria Math" panose="02040503050406030204" pitchFamily="18" charset="0"/>
                                  <a:ea typeface="Cambria Math" panose="02040503050406030204" pitchFamily="18" charset="0"/>
                                </a:rPr>
                                <m:t>ϕ</m:t>
                              </m:r>
                            </m:sub>
                          </m:sSub>
                          <m:r>
                            <a:rPr lang="en-AU" sz="2400" i="1">
                              <a:latin typeface="Cambria Math" panose="02040503050406030204" pitchFamily="18" charset="0"/>
                            </a:rPr>
                            <m:t>𝑓</m:t>
                          </m:r>
                          <m:r>
                            <a:rPr lang="en-AU" sz="2400" i="1">
                              <a:latin typeface="Cambria Math" panose="02040503050406030204" pitchFamily="18" charset="0"/>
                            </a:rPr>
                            <m:t>(</m:t>
                          </m:r>
                          <m:r>
                            <a:rPr lang="en-AU" sz="2400" i="1">
                              <a:latin typeface="Cambria Math" panose="02040503050406030204" pitchFamily="18" charset="0"/>
                            </a:rPr>
                            <m:t>𝑧</m:t>
                          </m:r>
                          <m:r>
                            <a:rPr lang="en-AU" sz="2400" i="1">
                              <a:latin typeface="Cambria Math" panose="02040503050406030204" pitchFamily="18" charset="0"/>
                            </a:rPr>
                            <m:t>)</m:t>
                          </m:r>
                        </m:e>
                      </m:d>
                    </m:oMath>
                  </m:oMathPara>
                </a14:m>
                <a:endParaRPr lang="en-US" sz="2400" dirty="0"/>
              </a:p>
            </p:txBody>
          </p:sp>
        </mc:Choice>
        <mc:Fallback xmlns="">
          <p:sp>
            <p:nvSpPr>
              <p:cNvPr id="3" name="Content Placeholder 2">
                <a:extLst>
                  <a:ext uri="{FF2B5EF4-FFF2-40B4-BE49-F238E27FC236}">
                    <a16:creationId xmlns:a16="http://schemas.microsoft.com/office/drawing/2014/main" id="{36B45AAE-654B-CA1C-1AAD-6C28D509747B}"/>
                  </a:ext>
                </a:extLst>
              </p:cNvPr>
              <p:cNvSpPr>
                <a:spLocks noGrp="1" noRot="1" noChangeAspect="1" noMove="1" noResize="1" noEditPoints="1" noAdjustHandles="1" noChangeArrowheads="1" noChangeShapeType="1" noTextEdit="1"/>
              </p:cNvSpPr>
              <p:nvPr>
                <p:ph sz="quarter" idx="12"/>
              </p:nvPr>
            </p:nvSpPr>
            <p:spPr>
              <a:blipFill>
                <a:blip r:embed="rId2"/>
                <a:stretch>
                  <a:fillRect l="-762" t="-15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08AA85BE-3AD5-3C25-C61B-5A5BDDF2BAA3}"/>
                  </a:ext>
                </a:extLst>
              </p:cNvPr>
              <p:cNvSpPr>
                <a:spLocks noGrp="1"/>
              </p:cNvSpPr>
              <p:nvPr>
                <p:ph type="title"/>
              </p:nvPr>
            </p:nvSpPr>
            <p:spPr/>
            <p:txBody>
              <a:bodyPr/>
              <a:lstStyle/>
              <a:p>
                <a:r>
                  <a:rPr lang="en-US" dirty="0"/>
                  <a:t>Optimizing the VAE loss function (</a:t>
                </a:r>
                <a14:m>
                  <m:oMath xmlns:m="http://schemas.openxmlformats.org/officeDocument/2006/math">
                    <m:sSub>
                      <m:sSubPr>
                        <m:ctrlPr>
                          <a:rPr lang="en-AU" i="1">
                            <a:latin typeface="Cambria Math" panose="02040503050406030204" pitchFamily="18" charset="0"/>
                            <a:ea typeface="Cambria Math" panose="02040503050406030204" pitchFamily="18" charset="0"/>
                          </a:rPr>
                        </m:ctrlPr>
                      </m:sSubPr>
                      <m:e>
                        <m:r>
                          <m:rPr>
                            <m:sty m:val="p"/>
                          </m:rPr>
                          <a:rPr lang="en-AU" i="1">
                            <a:latin typeface="Cambria Math" panose="02040503050406030204" pitchFamily="18" charset="0"/>
                            <a:ea typeface="Cambria Math" panose="02040503050406030204" pitchFamily="18" charset="0"/>
                          </a:rPr>
                          <m:t>∇</m:t>
                        </m:r>
                      </m:e>
                      <m:sub>
                        <m:r>
                          <m:rPr>
                            <m:sty m:val="p"/>
                          </m:rPr>
                          <a:rPr lang="el-GR" i="1">
                            <a:latin typeface="Cambria Math" panose="02040503050406030204" pitchFamily="18" charset="0"/>
                            <a:ea typeface="Cambria Math" panose="02040503050406030204" pitchFamily="18" charset="0"/>
                          </a:rPr>
                          <m:t>ϕ</m:t>
                        </m:r>
                      </m:sub>
                    </m:sSub>
                    <m:r>
                      <a:rPr lang="en-AU" i="1">
                        <a:latin typeface="Cambria Math" panose="02040503050406030204" pitchFamily="18" charset="0"/>
                        <a:ea typeface="Cambria Math" panose="02040503050406030204" pitchFamily="18" charset="0"/>
                      </a:rPr>
                      <m:t>ℒ</m:t>
                    </m:r>
                    <m:d>
                      <m:dPr>
                        <m:ctrlPr>
                          <a:rPr lang="en-AU" i="1">
                            <a:latin typeface="Cambria Math" panose="02040503050406030204" pitchFamily="18"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θ</m:t>
                        </m:r>
                        <m:r>
                          <a:rPr lang="en-AU">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ϕ</m:t>
                        </m:r>
                      </m:e>
                    </m:d>
                  </m:oMath>
                </a14:m>
                <a:r>
                  <a:rPr lang="en-US" dirty="0"/>
                  <a:t>)</a:t>
                </a:r>
              </a:p>
            </p:txBody>
          </p:sp>
        </mc:Choice>
        <mc:Fallback xmlns="">
          <p:sp>
            <p:nvSpPr>
              <p:cNvPr id="4" name="Title 3">
                <a:extLst>
                  <a:ext uri="{FF2B5EF4-FFF2-40B4-BE49-F238E27FC236}">
                    <a16:creationId xmlns:a16="http://schemas.microsoft.com/office/drawing/2014/main" id="{08AA85BE-3AD5-3C25-C61B-5A5BDDF2BAA3}"/>
                  </a:ext>
                </a:extLst>
              </p:cNvPr>
              <p:cNvSpPr>
                <a:spLocks noGrp="1" noRot="1" noChangeAspect="1" noMove="1" noResize="1" noEditPoints="1" noAdjustHandles="1" noChangeArrowheads="1" noChangeShapeType="1" noTextEdit="1"/>
              </p:cNvSpPr>
              <p:nvPr>
                <p:ph type="title"/>
              </p:nvPr>
            </p:nvSpPr>
            <p:spPr>
              <a:blipFill>
                <a:blip r:embed="rId3"/>
                <a:stretch>
                  <a:fillRect l="-1190" t="-789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26D4903A-CBB9-E362-7E65-103D4F2DA04E}"/>
              </a:ext>
            </a:extLst>
          </p:cNvPr>
          <p:cNvSpPr>
            <a:spLocks noGrp="1"/>
          </p:cNvSpPr>
          <p:nvPr>
            <p:ph type="sldNum" sz="quarter" idx="14"/>
          </p:nvPr>
        </p:nvSpPr>
        <p:spPr/>
        <p:txBody>
          <a:bodyPr/>
          <a:lstStyle/>
          <a:p>
            <a:fld id="{F5AEA0E0-5CC6-4BD0-905C-A0021E419432}" type="slidenum">
              <a:rPr lang="en-GB" smtClean="0"/>
              <a:pPr/>
              <a:t>58</a:t>
            </a:fld>
            <a:endParaRPr lang="en-GB" dirty="0"/>
          </a:p>
        </p:txBody>
      </p:sp>
      <p:pic>
        <p:nvPicPr>
          <p:cNvPr id="10" name="Picture 2" descr="Gui, check, yes Icon in LibreICONS">
            <a:extLst>
              <a:ext uri="{FF2B5EF4-FFF2-40B4-BE49-F238E27FC236}">
                <a16:creationId xmlns:a16="http://schemas.microsoft.com/office/drawing/2014/main" id="{9ACCDD4D-771B-48EC-A278-347CF739ACE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59227" y="1490400"/>
            <a:ext cx="475230" cy="4752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ui, check, no Icon in LibreICONS">
            <a:extLst>
              <a:ext uri="{FF2B5EF4-FFF2-40B4-BE49-F238E27FC236}">
                <a16:creationId xmlns:a16="http://schemas.microsoft.com/office/drawing/2014/main" id="{B64D0965-5872-2932-210E-73FECEE2A06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06672" y="1490400"/>
            <a:ext cx="475230" cy="47523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EED2DD3-7628-44C1-F816-77B9ACAD571B}"/>
              </a:ext>
            </a:extLst>
          </p:cNvPr>
          <p:cNvSpPr/>
          <p:nvPr/>
        </p:nvSpPr>
        <p:spPr>
          <a:xfrm>
            <a:off x="2592575" y="2055224"/>
            <a:ext cx="3503425" cy="984068"/>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B5C597-3929-D525-125B-1BB20FC178E7}"/>
              </a:ext>
            </a:extLst>
          </p:cNvPr>
          <p:cNvSpPr/>
          <p:nvPr/>
        </p:nvSpPr>
        <p:spPr>
          <a:xfrm>
            <a:off x="6315490" y="2055224"/>
            <a:ext cx="5362704" cy="984068"/>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02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8A5F47-16B0-2268-B19D-147565C389F1}"/>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558EA8-AF68-18C9-B430-0F772D16276E}"/>
                  </a:ext>
                </a:extLst>
              </p:cNvPr>
              <p:cNvSpPr>
                <a:spLocks noGrp="1"/>
              </p:cNvSpPr>
              <p:nvPr>
                <p:ph sz="quarter" idx="12"/>
              </p:nvPr>
            </p:nvSpPr>
            <p:spPr/>
            <p:txBody>
              <a:bodyPr/>
              <a:lstStyle/>
              <a:p>
                <a:r>
                  <a:rPr lang="en-US" dirty="0"/>
                  <a:t>If rewrite this expectation in such a way the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ϕ</m:t>
                    </m:r>
                  </m:oMath>
                </a14:m>
                <a:r>
                  <a:rPr lang="en-US" dirty="0"/>
                  <a:t> appears inside the expectation, then we can push the gradient inside the expectation:</a:t>
                </a:r>
              </a:p>
              <a:p>
                <a:pPr marL="0" indent="0">
                  <a:buNone/>
                </a:pPr>
                <a14:m>
                  <m:oMathPara xmlns:m="http://schemas.openxmlformats.org/officeDocument/2006/math">
                    <m:oMathParaPr>
                      <m:jc m:val="centerGroup"/>
                    </m:oMathParaPr>
                    <m:oMath xmlns:m="http://schemas.openxmlformats.org/officeDocument/2006/math">
                      <m:sSub>
                        <m:sSubPr>
                          <m:ctrlPr>
                            <a:rPr lang="en-AU" sz="2800" i="1">
                              <a:latin typeface="Cambria Math" panose="02040503050406030204" pitchFamily="18" charset="0"/>
                            </a:rPr>
                          </m:ctrlPr>
                        </m:sSubPr>
                        <m:e>
                          <m:r>
                            <a:rPr lang="en-AU" sz="2800" i="1">
                              <a:latin typeface="Cambria Math" panose="02040503050406030204" pitchFamily="18" charset="0"/>
                              <a:ea typeface="Cambria Math" panose="02040503050406030204" pitchFamily="18" charset="0"/>
                            </a:rPr>
                            <m:t>𝔼</m:t>
                          </m:r>
                        </m:e>
                        <m:sub>
                          <m:r>
                            <a:rPr lang="en-AU" sz="2800" b="0" i="1" smtClean="0">
                              <a:latin typeface="Cambria Math" panose="02040503050406030204" pitchFamily="18" charset="0"/>
                              <a:ea typeface="Cambria Math" panose="02040503050406030204" pitchFamily="18" charset="0"/>
                            </a:rPr>
                            <m:t>𝑧</m:t>
                          </m:r>
                          <m:r>
                            <a:rPr lang="en-AU"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AU" sz="2800" i="1">
                                  <a:latin typeface="Cambria Math" panose="02040503050406030204" pitchFamily="18" charset="0"/>
                                </a:rPr>
                                <m:t>𝑞</m:t>
                              </m:r>
                            </m:e>
                            <m:sub>
                              <m:r>
                                <a:rPr lang="en-US" sz="2800" i="1">
                                  <a:latin typeface="Cambria Math" panose="02040503050406030204" pitchFamily="18" charset="0"/>
                                  <a:ea typeface="Cambria Math" panose="02040503050406030204" pitchFamily="18" charset="0"/>
                                </a:rPr>
                                <m:t>𝜙</m:t>
                              </m:r>
                            </m:sub>
                          </m:sSub>
                          <m:d>
                            <m:dPr>
                              <m:ctrlPr>
                                <a:rPr lang="en-AU" sz="2800" i="1">
                                  <a:latin typeface="Cambria Math" panose="02040503050406030204" pitchFamily="18" charset="0"/>
                                  <a:ea typeface="Cambria Math" panose="02040503050406030204" pitchFamily="18" charset="0"/>
                                </a:rPr>
                              </m:ctrlPr>
                            </m:dPr>
                            <m:e>
                              <m:r>
                                <a:rPr lang="en-AU" sz="2800" i="1">
                                  <a:latin typeface="Cambria Math" panose="02040503050406030204" pitchFamily="18" charset="0"/>
                                </a:rPr>
                                <m:t>𝑧</m:t>
                              </m:r>
                            </m:e>
                            <m:e>
                              <m:r>
                                <a:rPr lang="en-AU" sz="2800" i="1">
                                  <a:latin typeface="Cambria Math" panose="02040503050406030204" pitchFamily="18" charset="0"/>
                                </a:rPr>
                                <m:t>𝑥</m:t>
                              </m:r>
                            </m:e>
                          </m:d>
                        </m:sub>
                      </m:sSub>
                      <m:d>
                        <m:dPr>
                          <m:begChr m:val="["/>
                          <m:endChr m:val="]"/>
                          <m:ctrlPr>
                            <a:rPr lang="en-AU" sz="2800" i="1">
                              <a:latin typeface="Cambria Math" panose="02040503050406030204" pitchFamily="18" charset="0"/>
                            </a:rPr>
                          </m:ctrlPr>
                        </m:dPr>
                        <m:e>
                          <m:r>
                            <a:rPr lang="en-AU" sz="2800" b="0" i="1" smtClean="0">
                              <a:latin typeface="Cambria Math" panose="02040503050406030204" pitchFamily="18" charset="0"/>
                            </a:rPr>
                            <m:t>𝑓</m:t>
                          </m:r>
                          <m:r>
                            <a:rPr lang="en-AU" sz="2800" b="0" i="1" smtClean="0">
                              <a:latin typeface="Cambria Math" panose="02040503050406030204" pitchFamily="18" charset="0"/>
                            </a:rPr>
                            <m:t>(</m:t>
                          </m:r>
                          <m:r>
                            <a:rPr lang="en-AU" sz="2800" b="0" i="1" smtClean="0">
                              <a:latin typeface="Cambria Math" panose="02040503050406030204" pitchFamily="18" charset="0"/>
                            </a:rPr>
                            <m:t>𝑧</m:t>
                          </m:r>
                          <m:r>
                            <a:rPr lang="en-AU" sz="2800" b="0" i="1" smtClean="0">
                              <a:latin typeface="Cambria Math" panose="02040503050406030204" pitchFamily="18" charset="0"/>
                            </a:rPr>
                            <m:t>)</m:t>
                          </m:r>
                        </m:e>
                      </m:d>
                      <m:r>
                        <a:rPr lang="en-AU" sz="2800" b="0" i="1" smtClean="0">
                          <a:latin typeface="Cambria Math" panose="02040503050406030204" pitchFamily="18" charset="0"/>
                        </a:rPr>
                        <m:t>=</m:t>
                      </m:r>
                      <m:sSub>
                        <m:sSubPr>
                          <m:ctrlPr>
                            <a:rPr lang="en-AU" sz="2800" i="1">
                              <a:latin typeface="Cambria Math" panose="02040503050406030204" pitchFamily="18" charset="0"/>
                            </a:rPr>
                          </m:ctrlPr>
                        </m:sSubPr>
                        <m:e>
                          <m:r>
                            <a:rPr lang="en-AU" sz="2800" i="1">
                              <a:latin typeface="Cambria Math" panose="02040503050406030204" pitchFamily="18" charset="0"/>
                              <a:ea typeface="Cambria Math" panose="02040503050406030204" pitchFamily="18" charset="0"/>
                            </a:rPr>
                            <m:t>𝔼</m:t>
                          </m:r>
                        </m:e>
                        <m:sub>
                          <m:r>
                            <a:rPr lang="en-AU" i="1">
                              <a:latin typeface="Cambria Math" panose="02040503050406030204" pitchFamily="18" charset="0"/>
                              <a:ea typeface="Cambria Math" panose="02040503050406030204" pitchFamily="18" charset="0"/>
                            </a:rPr>
                            <m:t>𝜖</m:t>
                          </m:r>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𝒩</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0</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1</m:t>
                              </m:r>
                            </m:e>
                          </m:d>
                        </m:sub>
                      </m:sSub>
                      <m:d>
                        <m:dPr>
                          <m:begChr m:val="["/>
                          <m:endChr m:val="]"/>
                          <m:ctrlPr>
                            <a:rPr lang="en-AU" sz="2800" i="1">
                              <a:latin typeface="Cambria Math" panose="02040503050406030204" pitchFamily="18" charset="0"/>
                            </a:rPr>
                          </m:ctrlPr>
                        </m:dPr>
                        <m:e>
                          <m:r>
                            <a:rPr lang="en-AU" sz="2800" i="1">
                              <a:latin typeface="Cambria Math" panose="02040503050406030204" pitchFamily="18" charset="0"/>
                            </a:rPr>
                            <m:t>𝑓</m:t>
                          </m:r>
                          <m:r>
                            <a:rPr lang="en-AU" sz="2800" i="1">
                              <a:latin typeface="Cambria Math" panose="02040503050406030204" pitchFamily="18" charset="0"/>
                            </a:rPr>
                            <m:t>(</m:t>
                          </m:r>
                          <m:sSub>
                            <m:sSubPr>
                              <m:ctrlPr>
                                <a:rPr lang="en-AU" sz="2800" i="1" smtClean="0">
                                  <a:latin typeface="Cambria Math" panose="02040503050406030204" pitchFamily="18" charset="0"/>
                                </a:rPr>
                              </m:ctrlPr>
                            </m:sSubPr>
                            <m:e>
                              <m:r>
                                <a:rPr lang="en-AU" sz="2800" b="0" i="1" smtClean="0">
                                  <a:latin typeface="Cambria Math" panose="02040503050406030204" pitchFamily="18" charset="0"/>
                                </a:rPr>
                                <m:t>𝑔</m:t>
                              </m:r>
                            </m:e>
                            <m:sub>
                              <m:r>
                                <a:rPr lang="en-US" i="1">
                                  <a:latin typeface="Cambria Math" panose="02040503050406030204" pitchFamily="18" charset="0"/>
                                  <a:ea typeface="Cambria Math" panose="02040503050406030204" pitchFamily="18" charset="0"/>
                                </a:rPr>
                                <m:t>𝜙</m:t>
                              </m:r>
                            </m:sub>
                          </m:sSub>
                          <m:r>
                            <a:rPr lang="en-AU" sz="2800" b="0" i="1"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𝜖</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
                            <a:rPr lang="en-AU" sz="2800" i="1">
                              <a:latin typeface="Cambria Math" panose="02040503050406030204" pitchFamily="18" charset="0"/>
                            </a:rPr>
                            <m:t>)</m:t>
                          </m:r>
                        </m:e>
                      </m:d>
                    </m:oMath>
                  </m:oMathPara>
                </a14:m>
                <a:endParaRPr lang="en-US" sz="2800" dirty="0"/>
              </a:p>
              <a:p>
                <a:pPr lvl="1"/>
                <a:r>
                  <a:rPr lang="en-US" dirty="0"/>
                  <a:t>Such that </a:t>
                </a:r>
                <a14:m>
                  <m:oMath xmlns:m="http://schemas.openxmlformats.org/officeDocument/2006/math">
                    <m:r>
                      <m:rPr>
                        <m:sty m:val="p"/>
                      </m:rPr>
                      <a:rPr lang="en-AU" sz="2400" b="0" i="0" smtClean="0">
                        <a:latin typeface="Cambria Math" panose="02040503050406030204" pitchFamily="18" charset="0"/>
                      </a:rPr>
                      <m:t>z</m:t>
                    </m:r>
                    <m:r>
                      <a:rPr lang="en-AU" sz="2400" b="0" i="0" smtClean="0">
                        <a:latin typeface="Cambria Math" panose="02040503050406030204" pitchFamily="18" charset="0"/>
                      </a:rPr>
                      <m:t>=</m:t>
                    </m:r>
                    <m:sSub>
                      <m:sSubPr>
                        <m:ctrlPr>
                          <a:rPr lang="en-AU" sz="2400" i="1" smtClean="0">
                            <a:latin typeface="Cambria Math" panose="02040503050406030204" pitchFamily="18" charset="0"/>
                          </a:rPr>
                        </m:ctrlPr>
                      </m:sSubPr>
                      <m:e>
                        <m:r>
                          <a:rPr lang="en-AU" sz="2400" b="0" i="1" smtClean="0">
                            <a:latin typeface="Cambria Math" panose="02040503050406030204" pitchFamily="18" charset="0"/>
                          </a:rPr>
                          <m:t>𝑔</m:t>
                        </m:r>
                      </m:e>
                      <m:sub>
                        <m:r>
                          <a:rPr lang="en-US" i="1">
                            <a:latin typeface="Cambria Math" panose="02040503050406030204" pitchFamily="18" charset="0"/>
                            <a:ea typeface="Cambria Math" panose="02040503050406030204" pitchFamily="18" charset="0"/>
                          </a:rPr>
                          <m:t>𝜙</m:t>
                        </m:r>
                      </m:sub>
                    </m:sSub>
                    <m:r>
                      <a:rPr lang="en-AU" sz="2400" b="0" i="1"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𝜖</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oMath>
                </a14:m>
                <a:r>
                  <a:rPr lang="en-US" dirty="0"/>
                  <a:t>, any linear transformation with </a:t>
                </a:r>
                <a14:m>
                  <m:oMath xmlns:m="http://schemas.openxmlformats.org/officeDocument/2006/math">
                    <m:r>
                      <a:rPr lang="en-AU" i="1">
                        <a:latin typeface="Cambria Math" panose="02040503050406030204" pitchFamily="18" charset="0"/>
                        <a:ea typeface="Cambria Math" panose="02040503050406030204" pitchFamily="18" charset="0"/>
                      </a:rPr>
                      <m:t>𝜖</m:t>
                    </m:r>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𝒩</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0</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1</m:t>
                        </m:r>
                      </m:e>
                    </m:d>
                  </m:oMath>
                </a14:m>
                <a:endParaRPr lang="en-US" dirty="0"/>
              </a:p>
              <a:p>
                <a:pPr lvl="1"/>
                <a:r>
                  <a:rPr lang="en-US" dirty="0"/>
                  <a:t>In our case, </a:t>
                </a:r>
                <a14:m>
                  <m:oMath xmlns:m="http://schemas.openxmlformats.org/officeDocument/2006/math">
                    <m:sSub>
                      <m:sSubPr>
                        <m:ctrlPr>
                          <a:rPr lang="en-AU" sz="2000" i="1" smtClean="0">
                            <a:latin typeface="Cambria Math" panose="02040503050406030204" pitchFamily="18" charset="0"/>
                          </a:rPr>
                        </m:ctrlPr>
                      </m:sSubPr>
                      <m:e>
                        <m:r>
                          <a:rPr lang="en-AU" sz="2000" b="0" i="1" smtClean="0">
                            <a:latin typeface="Cambria Math" panose="02040503050406030204" pitchFamily="18" charset="0"/>
                          </a:rPr>
                          <m:t>𝑔</m:t>
                        </m:r>
                      </m:e>
                      <m:sub>
                        <m:r>
                          <a:rPr lang="en-US" i="1">
                            <a:latin typeface="Cambria Math" panose="02040503050406030204" pitchFamily="18" charset="0"/>
                            <a:ea typeface="Cambria Math" panose="02040503050406030204" pitchFamily="18" charset="0"/>
                          </a:rPr>
                          <m:t>𝜙</m:t>
                        </m:r>
                      </m:sub>
                    </m:sSub>
                    <m:d>
                      <m:dPr>
                        <m:ctrlPr>
                          <a:rPr lang="en-AU" sz="2000" b="0" i="1" smtClean="0">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𝜖</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e>
                    </m:d>
                    <m:r>
                      <a:rPr lang="en-AU" b="0" i="1" smtClean="0">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𝜙</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e>
                    </m:d>
                    <m:r>
                      <a:rPr lang="en-AU" b="0" i="1" smtClean="0">
                        <a:latin typeface="Cambria Math" panose="02040503050406030204" pitchFamily="18" charset="0"/>
                        <a:ea typeface="Cambria Math" panose="02040503050406030204" pitchFamily="18" charset="0"/>
                      </a:rPr>
                      <m:t>+</m:t>
                    </m:r>
                  </m:oMath>
                </a14:m>
                <a:r>
                  <a:rPr lang="en-AU" dirty="0">
                    <a:ea typeface="Cambria Math" panose="02040503050406030204" pitchFamily="18" charset="0"/>
                  </a:rPr>
                  <a:t> </a:t>
                </a:r>
                <a14:m>
                  <m:oMath xmlns:m="http://schemas.openxmlformats.org/officeDocument/2006/math">
                    <m:r>
                      <a:rPr lang="en-AU" i="1">
                        <a:latin typeface="Cambria Math" panose="02040503050406030204" pitchFamily="18" charset="0"/>
                        <a:ea typeface="Cambria Math" panose="02040503050406030204" pitchFamily="18" charset="0"/>
                      </a:rPr>
                      <m:t>𝜖</m:t>
                    </m:r>
                    <m:r>
                      <a:rPr lang="en-AU" i="1" smtClean="0">
                        <a:latin typeface="Cambria Math" panose="02040503050406030204" pitchFamily="18" charset="0"/>
                        <a:ea typeface="Cambria Math" panose="02040503050406030204" pitchFamily="18" charset="0"/>
                      </a:rPr>
                      <m:t>⨀</m:t>
                    </m:r>
                    <m:sSup>
                      <m:sSupPr>
                        <m:ctrlPr>
                          <a:rPr lang="en-AU" i="1" smtClean="0">
                            <a:latin typeface="Cambria Math" panose="02040503050406030204" pitchFamily="18" charset="0"/>
                            <a:ea typeface="Cambria Math" panose="02040503050406030204" pitchFamily="18" charset="0"/>
                          </a:rPr>
                        </m:ctrlPr>
                      </m:sSupPr>
                      <m:e>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𝜙</m:t>
                            </m:r>
                          </m:sub>
                        </m:sSub>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e>
                      <m:sup>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r>
                              <a:rPr lang="en-AU" b="0" i="1" smtClean="0">
                                <a:latin typeface="Cambria Math" panose="02040503050406030204" pitchFamily="18" charset="0"/>
                                <a:ea typeface="Cambria Math" panose="02040503050406030204" pitchFamily="18" charset="0"/>
                              </a:rPr>
                              <m:t>2</m:t>
                            </m:r>
                          </m:den>
                        </m:f>
                      </m:sup>
                    </m:sSup>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𝑧</m:t>
                    </m:r>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𝒩</m:t>
                    </m:r>
                    <m:d>
                      <m:dPr>
                        <m:ctrlPr>
                          <a:rPr lang="en-AU" i="1">
                            <a:latin typeface="Cambria Math" panose="02040503050406030204" pitchFamily="18" charset="0"/>
                            <a:ea typeface="Cambria Math" panose="02040503050406030204" pitchFamily="18" charset="0"/>
                          </a:rPr>
                        </m:ctrlPr>
                      </m:dPr>
                      <m:e>
                        <m:sSub>
                          <m:sSubPr>
                            <m:ctrlPr>
                              <a:rPr lang="en-AU"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𝜙</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𝑧</m:t>
                            </m:r>
                          </m:e>
                        </m:d>
                        <m:r>
                          <a:rPr lang="en-AU"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 </m:t>
                        </m:r>
                        <m:sSub>
                          <m:sSubPr>
                            <m:ctrlPr>
                              <a:rPr lang="en-AU"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𝜙</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𝑧</m:t>
                            </m:r>
                          </m:e>
                        </m:d>
                      </m:e>
                    </m:d>
                  </m:oMath>
                </a14:m>
                <a:endParaRPr lang="en-US" dirty="0"/>
              </a:p>
              <a:p>
                <a:pPr marL="0" indent="0">
                  <a:buNone/>
                </a:pPr>
                <a:endParaRPr lang="en-US" sz="2800" dirty="0"/>
              </a:p>
              <a:p>
                <a:endParaRPr lang="en-US" dirty="0"/>
              </a:p>
            </p:txBody>
          </p:sp>
        </mc:Choice>
        <mc:Fallback xmlns="">
          <p:sp>
            <p:nvSpPr>
              <p:cNvPr id="3" name="Content Placeholder 2">
                <a:extLst>
                  <a:ext uri="{FF2B5EF4-FFF2-40B4-BE49-F238E27FC236}">
                    <a16:creationId xmlns:a16="http://schemas.microsoft.com/office/drawing/2014/main" id="{62558EA8-AF68-18C9-B430-0F772D16276E}"/>
                  </a:ext>
                </a:extLst>
              </p:cNvPr>
              <p:cNvSpPr>
                <a:spLocks noGrp="1" noRot="1" noChangeAspect="1" noMove="1" noResize="1" noEditPoints="1" noAdjustHandles="1" noChangeArrowheads="1" noChangeShapeType="1" noTextEdit="1"/>
              </p:cNvSpPr>
              <p:nvPr>
                <p:ph sz="quarter" idx="12"/>
              </p:nvPr>
            </p:nvSpPr>
            <p:spPr>
              <a:blipFill>
                <a:blip r:embed="rId2"/>
                <a:stretch>
                  <a:fillRect l="-979"/>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5FFA16F5-1E8D-6567-9EC9-6DF5A6E532B4}"/>
              </a:ext>
            </a:extLst>
          </p:cNvPr>
          <p:cNvSpPr>
            <a:spLocks noGrp="1"/>
          </p:cNvSpPr>
          <p:nvPr>
            <p:ph type="title"/>
          </p:nvPr>
        </p:nvSpPr>
        <p:spPr/>
        <p:txBody>
          <a:bodyPr/>
          <a:lstStyle/>
          <a:p>
            <a:r>
              <a:rPr lang="en-US" dirty="0"/>
              <a:t>Reparameterization trick</a:t>
            </a:r>
          </a:p>
        </p:txBody>
      </p:sp>
      <p:sp>
        <p:nvSpPr>
          <p:cNvPr id="5" name="Slide Number Placeholder 4">
            <a:extLst>
              <a:ext uri="{FF2B5EF4-FFF2-40B4-BE49-F238E27FC236}">
                <a16:creationId xmlns:a16="http://schemas.microsoft.com/office/drawing/2014/main" id="{19E40965-BBDE-94A8-9525-45BF9B7CFE29}"/>
              </a:ext>
            </a:extLst>
          </p:cNvPr>
          <p:cNvSpPr>
            <a:spLocks noGrp="1"/>
          </p:cNvSpPr>
          <p:nvPr>
            <p:ph type="sldNum" sz="quarter" idx="14"/>
          </p:nvPr>
        </p:nvSpPr>
        <p:spPr/>
        <p:txBody>
          <a:bodyPr/>
          <a:lstStyle/>
          <a:p>
            <a:fld id="{F5AEA0E0-5CC6-4BD0-905C-A0021E419432}" type="slidenum">
              <a:rPr lang="en-GB" smtClean="0"/>
              <a:pPr/>
              <a:t>59</a:t>
            </a:fld>
            <a:endParaRPr lang="en-GB" dirty="0"/>
          </a:p>
        </p:txBody>
      </p:sp>
    </p:spTree>
    <p:extLst>
      <p:ext uri="{BB962C8B-B14F-4D97-AF65-F5344CB8AC3E}">
        <p14:creationId xmlns:p14="http://schemas.microsoft.com/office/powerpoint/2010/main" val="333445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8CBDAE-E7CD-35B6-80F4-0EB38DE109BF}"/>
              </a:ext>
            </a:extLst>
          </p:cNvPr>
          <p:cNvSpPr>
            <a:spLocks noGrp="1"/>
          </p:cNvSpPr>
          <p:nvPr>
            <p:ph type="ftr" sz="quarter" idx="11"/>
          </p:nvPr>
        </p:nvSpPr>
        <p:spPr/>
        <p:txBody>
          <a:bodyPr/>
          <a:lstStyle/>
          <a:p>
            <a:r>
              <a:rPr lang="en-AU"/>
              <a:t>Deakin University CRICOS Provider Code: 00113B</a:t>
            </a:r>
            <a:endParaRPr lang="en-GB"/>
          </a:p>
        </p:txBody>
      </p:sp>
      <p:sp>
        <p:nvSpPr>
          <p:cNvPr id="4" name="Title 3">
            <a:extLst>
              <a:ext uri="{FF2B5EF4-FFF2-40B4-BE49-F238E27FC236}">
                <a16:creationId xmlns:a16="http://schemas.microsoft.com/office/drawing/2014/main" id="{FD50B8A1-2337-1B09-7BD0-5C70B12F03D3}"/>
              </a:ext>
            </a:extLst>
          </p:cNvPr>
          <p:cNvSpPr>
            <a:spLocks noGrp="1"/>
          </p:cNvSpPr>
          <p:nvPr>
            <p:ph type="title"/>
          </p:nvPr>
        </p:nvSpPr>
        <p:spPr/>
        <p:txBody>
          <a:bodyPr/>
          <a:lstStyle/>
          <a:p>
            <a:r>
              <a:rPr lang="en-US" dirty="0"/>
              <a:t>Variational </a:t>
            </a:r>
            <a:r>
              <a:rPr lang="en-US" dirty="0" err="1"/>
              <a:t>AutoEncoders</a:t>
            </a:r>
            <a:endParaRPr lang="en-US" dirty="0"/>
          </a:p>
        </p:txBody>
      </p:sp>
      <p:sp>
        <p:nvSpPr>
          <p:cNvPr id="5" name="Slide Number Placeholder 4">
            <a:extLst>
              <a:ext uri="{FF2B5EF4-FFF2-40B4-BE49-F238E27FC236}">
                <a16:creationId xmlns:a16="http://schemas.microsoft.com/office/drawing/2014/main" id="{2299FB69-086C-8C87-354D-4DF28E4B43D0}"/>
              </a:ext>
            </a:extLst>
          </p:cNvPr>
          <p:cNvSpPr>
            <a:spLocks noGrp="1"/>
          </p:cNvSpPr>
          <p:nvPr>
            <p:ph type="sldNum" sz="quarter" idx="14"/>
          </p:nvPr>
        </p:nvSpPr>
        <p:spPr/>
        <p:txBody>
          <a:bodyPr/>
          <a:lstStyle/>
          <a:p>
            <a:fld id="{F5AEA0E0-5CC6-4BD0-905C-A0021E419432}" type="slidenum">
              <a:rPr lang="en-GB" smtClean="0"/>
              <a:pPr/>
              <a:t>6</a:t>
            </a:fld>
            <a:endParaRPr lang="en-GB"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7B278D2-1EB5-A5BE-C346-8979B0907957}"/>
                  </a:ext>
                </a:extLst>
              </p:cNvPr>
              <p:cNvSpPr/>
              <p:nvPr/>
            </p:nvSpPr>
            <p:spPr>
              <a:xfrm>
                <a:off x="2388075" y="2202902"/>
                <a:ext cx="763200" cy="198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US" dirty="0">
                  <a:latin typeface="Book Antiqua" panose="02040602050305030304" pitchFamily="18" charset="0"/>
                </a:endParaRPr>
              </a:p>
            </p:txBody>
          </p:sp>
        </mc:Choice>
        <mc:Fallback xmlns="">
          <p:sp>
            <p:nvSpPr>
              <p:cNvPr id="7" name="Rectangle 6">
                <a:extLst>
                  <a:ext uri="{FF2B5EF4-FFF2-40B4-BE49-F238E27FC236}">
                    <a16:creationId xmlns:a16="http://schemas.microsoft.com/office/drawing/2014/main" id="{E7B278D2-1EB5-A5BE-C346-8979B0907957}"/>
                  </a:ext>
                </a:extLst>
              </p:cNvPr>
              <p:cNvSpPr>
                <a:spLocks noRot="1" noChangeAspect="1" noMove="1" noResize="1" noEditPoints="1" noAdjustHandles="1" noChangeArrowheads="1" noChangeShapeType="1" noTextEdit="1"/>
              </p:cNvSpPr>
              <p:nvPr/>
            </p:nvSpPr>
            <p:spPr>
              <a:xfrm>
                <a:off x="2388075" y="2202902"/>
                <a:ext cx="763200" cy="19836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rapezium 7">
                <a:extLst>
                  <a:ext uri="{FF2B5EF4-FFF2-40B4-BE49-F238E27FC236}">
                    <a16:creationId xmlns:a16="http://schemas.microsoft.com/office/drawing/2014/main" id="{38B719C5-139D-7419-333F-38306241D18C}"/>
                  </a:ext>
                </a:extLst>
              </p:cNvPr>
              <p:cNvSpPr/>
              <p:nvPr/>
            </p:nvSpPr>
            <p:spPr>
              <a:xfrm rot="16200000">
                <a:off x="7060736" y="2198312"/>
                <a:ext cx="1988188" cy="2013360"/>
              </a:xfrm>
              <a:prstGeom prst="trapezoid">
                <a:avLst/>
              </a:prstGeom>
            </p:spPr>
            <p:style>
              <a:lnRef idx="1">
                <a:schemeClr val="accent4"/>
              </a:lnRef>
              <a:fillRef idx="2">
                <a:schemeClr val="accent4"/>
              </a:fillRef>
              <a:effectRef idx="1">
                <a:schemeClr val="accent4"/>
              </a:effectRef>
              <a:fontRef idx="minor">
                <a:schemeClr val="dk1"/>
              </a:fontRef>
            </p:style>
            <p:txBody>
              <a:bodyPr vert="vert" rtlCol="0" anchor="ctr"/>
              <a:lstStyle/>
              <a:p>
                <a:pPr algn="ctr"/>
                <a:r>
                  <a:rPr lang="en-US" sz="2000" b="1" dirty="0">
                    <a:latin typeface="Book Antiqua" panose="02040602050305030304" pitchFamily="18" charset="0"/>
                  </a:rPr>
                  <a:t>Probabilistic Decoder</a:t>
                </a:r>
              </a:p>
              <a:p>
                <a:pPr algn="ct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𝑧</m:t>
                      </m:r>
                      <m:r>
                        <a:rPr lang="en-AU" sz="2000" i="1">
                          <a:latin typeface="Cambria Math" panose="02040503050406030204" pitchFamily="18" charset="0"/>
                        </a:rPr>
                        <m:t>)</m:t>
                      </m:r>
                    </m:oMath>
                  </m:oMathPara>
                </a14:m>
                <a:endParaRPr lang="en-US" sz="2000" dirty="0">
                  <a:latin typeface="Book Antiqua" panose="02040602050305030304" pitchFamily="18" charset="0"/>
                </a:endParaRPr>
              </a:p>
            </p:txBody>
          </p:sp>
        </mc:Choice>
        <mc:Fallback xmlns="">
          <p:sp>
            <p:nvSpPr>
              <p:cNvPr id="8" name="Trapezium 7">
                <a:extLst>
                  <a:ext uri="{FF2B5EF4-FFF2-40B4-BE49-F238E27FC236}">
                    <a16:creationId xmlns:a16="http://schemas.microsoft.com/office/drawing/2014/main" id="{38B719C5-139D-7419-333F-38306241D18C}"/>
                  </a:ext>
                </a:extLst>
              </p:cNvPr>
              <p:cNvSpPr>
                <a:spLocks noRot="1" noChangeAspect="1" noMove="1" noResize="1" noEditPoints="1" noAdjustHandles="1" noChangeArrowheads="1" noChangeShapeType="1" noTextEdit="1"/>
              </p:cNvSpPr>
              <p:nvPr/>
            </p:nvSpPr>
            <p:spPr>
              <a:xfrm rot="16200000">
                <a:off x="7060736" y="2198312"/>
                <a:ext cx="1988188" cy="2013360"/>
              </a:xfrm>
              <a:prstGeom prst="trapezoid">
                <a:avLst/>
              </a:prstGeom>
              <a:blipFill>
                <a:blip r:embed="rId4"/>
                <a:stretch>
                  <a:fillRect r="-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BA3302F-6997-AC23-EC56-19DE41643C91}"/>
                  </a:ext>
                </a:extLst>
              </p:cNvPr>
              <p:cNvSpPr/>
              <p:nvPr/>
            </p:nvSpPr>
            <p:spPr>
              <a:xfrm>
                <a:off x="9307147" y="2210898"/>
                <a:ext cx="763200" cy="198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oMath>
                  </m:oMathPara>
                </a14:m>
                <a:endParaRPr lang="en-US" dirty="0">
                  <a:latin typeface="Book Antiqua" panose="02040602050305030304" pitchFamily="18" charset="0"/>
                </a:endParaRPr>
              </a:p>
            </p:txBody>
          </p:sp>
        </mc:Choice>
        <mc:Fallback xmlns="">
          <p:sp>
            <p:nvSpPr>
              <p:cNvPr id="9" name="Rectangle 8">
                <a:extLst>
                  <a:ext uri="{FF2B5EF4-FFF2-40B4-BE49-F238E27FC236}">
                    <a16:creationId xmlns:a16="http://schemas.microsoft.com/office/drawing/2014/main" id="{8BA3302F-6997-AC23-EC56-19DE41643C91}"/>
                  </a:ext>
                </a:extLst>
              </p:cNvPr>
              <p:cNvSpPr>
                <a:spLocks noRot="1" noChangeAspect="1" noMove="1" noResize="1" noEditPoints="1" noAdjustHandles="1" noChangeArrowheads="1" noChangeShapeType="1" noTextEdit="1"/>
              </p:cNvSpPr>
              <p:nvPr/>
            </p:nvSpPr>
            <p:spPr>
              <a:xfrm>
                <a:off x="9307147" y="2210898"/>
                <a:ext cx="763200" cy="198360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F3F105B-317E-1458-1519-FB080E03C9DF}"/>
                  </a:ext>
                </a:extLst>
              </p:cNvPr>
              <p:cNvSpPr/>
              <p:nvPr/>
            </p:nvSpPr>
            <p:spPr>
              <a:xfrm>
                <a:off x="6022161" y="2701651"/>
                <a:ext cx="347614" cy="1006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3200" b="0" i="1" smtClean="0">
                          <a:latin typeface="Cambria Math" panose="02040503050406030204" pitchFamily="18" charset="0"/>
                        </a:rPr>
                        <m:t>𝑧</m:t>
                      </m:r>
                    </m:oMath>
                  </m:oMathPara>
                </a14:m>
                <a:endParaRPr lang="en-US" sz="3200" dirty="0">
                  <a:latin typeface="Book Antiqua" panose="02040602050305030304" pitchFamily="18" charset="0"/>
                </a:endParaRPr>
              </a:p>
            </p:txBody>
          </p:sp>
        </mc:Choice>
        <mc:Fallback xmlns="">
          <p:sp>
            <p:nvSpPr>
              <p:cNvPr id="10" name="Rectangle 9">
                <a:extLst>
                  <a:ext uri="{FF2B5EF4-FFF2-40B4-BE49-F238E27FC236}">
                    <a16:creationId xmlns:a16="http://schemas.microsoft.com/office/drawing/2014/main" id="{DF3F105B-317E-1458-1519-FB080E03C9DF}"/>
                  </a:ext>
                </a:extLst>
              </p:cNvPr>
              <p:cNvSpPr>
                <a:spLocks noRot="1" noChangeAspect="1" noMove="1" noResize="1" noEditPoints="1" noAdjustHandles="1" noChangeArrowheads="1" noChangeShapeType="1" noTextEdit="1"/>
              </p:cNvSpPr>
              <p:nvPr/>
            </p:nvSpPr>
            <p:spPr>
              <a:xfrm>
                <a:off x="6022161" y="2701651"/>
                <a:ext cx="347614" cy="1006680"/>
              </a:xfrm>
              <a:prstGeom prst="rect">
                <a:avLst/>
              </a:prstGeom>
              <a:blipFill>
                <a:blip r:embed="rId6"/>
                <a:stretch>
                  <a:fillRect l="-20690"/>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F34FC0ED-0616-8AB7-9B42-94C85763433C}"/>
              </a:ext>
            </a:extLst>
          </p:cNvPr>
          <p:cNvCxnSpPr>
            <a:cxnSpLocks/>
            <a:stCxn id="8" idx="2"/>
            <a:endCxn id="9" idx="1"/>
          </p:cNvCxnSpPr>
          <p:nvPr/>
        </p:nvCxnSpPr>
        <p:spPr>
          <a:xfrm flipV="1">
            <a:off x="9061510" y="3202698"/>
            <a:ext cx="245637" cy="22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4E834DF-E687-42ED-91D5-AF8CD54665D8}"/>
              </a:ext>
            </a:extLst>
          </p:cNvPr>
          <p:cNvCxnSpPr>
            <a:cxnSpLocks/>
            <a:stCxn id="10" idx="3"/>
            <a:endCxn id="8" idx="0"/>
          </p:cNvCxnSpPr>
          <p:nvPr/>
        </p:nvCxnSpPr>
        <p:spPr>
          <a:xfrm>
            <a:off x="6369775" y="3204991"/>
            <a:ext cx="67837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9AB9D658-12DC-BB48-80AE-54B933DC5A6C}"/>
              </a:ext>
            </a:extLst>
          </p:cNvPr>
          <p:cNvSpPr/>
          <p:nvPr/>
        </p:nvSpPr>
        <p:spPr>
          <a:xfrm>
            <a:off x="2388075" y="1312289"/>
            <a:ext cx="763200" cy="5544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Input</a:t>
            </a:r>
          </a:p>
        </p:txBody>
      </p:sp>
      <p:sp>
        <p:nvSpPr>
          <p:cNvPr id="16" name="Rectangle 15">
            <a:extLst>
              <a:ext uri="{FF2B5EF4-FFF2-40B4-BE49-F238E27FC236}">
                <a16:creationId xmlns:a16="http://schemas.microsoft.com/office/drawing/2014/main" id="{4A3BDA08-5EB0-C2A5-CD44-D12CA8A45C6A}"/>
              </a:ext>
            </a:extLst>
          </p:cNvPr>
          <p:cNvSpPr/>
          <p:nvPr/>
        </p:nvSpPr>
        <p:spPr>
          <a:xfrm>
            <a:off x="8757726" y="1309570"/>
            <a:ext cx="1862039" cy="5544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Reconstructed Input</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010F133-5D22-F609-21D6-3353E4BF16C4}"/>
                  </a:ext>
                </a:extLst>
              </p:cNvPr>
              <p:cNvSpPr/>
              <p:nvPr/>
            </p:nvSpPr>
            <p:spPr>
              <a:xfrm>
                <a:off x="4876321" y="1247527"/>
                <a:ext cx="2639294" cy="678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ok Antiqua" panose="02040602050305030304" pitchFamily="18" charset="0"/>
                  </a:rPr>
                  <a:t>Ideally, they are identical </a:t>
                </a:r>
                <a14:m>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oMath>
                </a14:m>
                <a:endParaRPr lang="en-US" dirty="0">
                  <a:latin typeface="Book Antiqua" panose="02040602050305030304" pitchFamily="18" charset="0"/>
                </a:endParaRPr>
              </a:p>
            </p:txBody>
          </p:sp>
        </mc:Choice>
        <mc:Fallback xmlns="">
          <p:sp>
            <p:nvSpPr>
              <p:cNvPr id="19" name="Rectangle 18">
                <a:extLst>
                  <a:ext uri="{FF2B5EF4-FFF2-40B4-BE49-F238E27FC236}">
                    <a16:creationId xmlns:a16="http://schemas.microsoft.com/office/drawing/2014/main" id="{E010F133-5D22-F609-21D6-3353E4BF16C4}"/>
                  </a:ext>
                </a:extLst>
              </p:cNvPr>
              <p:cNvSpPr>
                <a:spLocks noRot="1" noChangeAspect="1" noMove="1" noResize="1" noEditPoints="1" noAdjustHandles="1" noChangeArrowheads="1" noChangeShapeType="1" noTextEdit="1"/>
              </p:cNvSpPr>
              <p:nvPr/>
            </p:nvSpPr>
            <p:spPr>
              <a:xfrm>
                <a:off x="4876321" y="1247527"/>
                <a:ext cx="2639294" cy="678498"/>
              </a:xfrm>
              <a:prstGeom prst="rect">
                <a:avLst/>
              </a:prstGeom>
              <a:blipFill>
                <a:blip r:embed="rId8"/>
                <a:stretch>
                  <a:fillRect b="-8929"/>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E0AB85E9-7DCB-7C91-15DB-025FADB3353E}"/>
              </a:ext>
            </a:extLst>
          </p:cNvPr>
          <p:cNvCxnSpPr>
            <a:stCxn id="19" idx="1"/>
            <a:endCxn id="15" idx="3"/>
          </p:cNvCxnSpPr>
          <p:nvPr/>
        </p:nvCxnSpPr>
        <p:spPr>
          <a:xfrm flipH="1">
            <a:off x="3151275" y="1586776"/>
            <a:ext cx="1725046" cy="2719"/>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CC9FFAF-BF66-51AF-8782-D8B35DADDFA9}"/>
              </a:ext>
            </a:extLst>
          </p:cNvPr>
          <p:cNvCxnSpPr>
            <a:cxnSpLocks/>
            <a:stCxn id="19" idx="3"/>
            <a:endCxn id="16" idx="1"/>
          </p:cNvCxnSpPr>
          <p:nvPr/>
        </p:nvCxnSpPr>
        <p:spPr>
          <a:xfrm>
            <a:off x="7515615" y="1586776"/>
            <a:ext cx="1242111" cy="0"/>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9993C12-CDAC-426D-5544-F514F702A54B}"/>
                  </a:ext>
                </a:extLst>
              </p:cNvPr>
              <p:cNvSpPr txBox="1"/>
              <p:nvPr/>
            </p:nvSpPr>
            <p:spPr>
              <a:xfrm>
                <a:off x="915098" y="5247354"/>
                <a:ext cx="10561739" cy="790088"/>
              </a:xfrm>
              <a:prstGeom prst="rect">
                <a:avLst/>
              </a:prstGeom>
              <a:noFill/>
            </p:spPr>
            <p:txBody>
              <a:bodyPr wrap="square">
                <a:spAutoFit/>
              </a:bodyPr>
              <a:lstStyle/>
              <a:p>
                <a:r>
                  <a:rPr lang="en-AU" sz="2000" dirty="0">
                    <a:latin typeface="Book Antiqua" panose="02040602050305030304" pitchFamily="18" charset="0"/>
                  </a:rPr>
                  <a:t>Cost function: </a:t>
                </a:r>
                <a:endParaRPr lang="en-AU" sz="2000" i="1" dirty="0">
                  <a:latin typeface="Book Antiqua" panose="020406020503050303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ea typeface="Cambria Math" panose="02040503050406030204" pitchFamily="18" charset="0"/>
                        </a:rPr>
                        <m:t>ℒ</m:t>
                      </m:r>
                      <m:d>
                        <m:dPr>
                          <m:ctrlPr>
                            <a:rPr lang="en-AU" sz="2000" i="1">
                              <a:latin typeface="Cambria Math" panose="02040503050406030204" pitchFamily="18" charset="0"/>
                              <a:ea typeface="Cambria Math" panose="02040503050406030204" pitchFamily="18" charset="0"/>
                            </a:rPr>
                          </m:ctrlPr>
                        </m:dPr>
                        <m:e>
                          <m:r>
                            <m:rPr>
                              <m:sty m:val="p"/>
                            </m:rPr>
                            <a:rPr lang="el-GR" sz="2000" i="1">
                              <a:latin typeface="Cambria Math" panose="02040503050406030204" pitchFamily="18" charset="0"/>
                              <a:ea typeface="Cambria Math" panose="02040503050406030204" pitchFamily="18" charset="0"/>
                            </a:rPr>
                            <m:t>θ</m:t>
                          </m:r>
                          <m:r>
                            <a:rPr lang="en-AU" sz="2000">
                              <a:latin typeface="Cambria Math" panose="02040503050406030204" pitchFamily="18" charset="0"/>
                              <a:ea typeface="Cambria Math" panose="02040503050406030204" pitchFamily="18" charset="0"/>
                            </a:rPr>
                            <m:t>,</m:t>
                          </m:r>
                          <m:r>
                            <m:rPr>
                              <m:sty m:val="p"/>
                            </m:rPr>
                            <a:rPr lang="el-GR" sz="2000" i="1">
                              <a:latin typeface="Cambria Math" panose="02040503050406030204" pitchFamily="18" charset="0"/>
                              <a:ea typeface="Cambria Math" panose="02040503050406030204" pitchFamily="18" charset="0"/>
                            </a:rPr>
                            <m:t>ϕ</m:t>
                          </m:r>
                        </m:e>
                      </m:d>
                      <m:r>
                        <m:rPr>
                          <m:aln/>
                        </m:rPr>
                        <a:rPr lang="en-AU" sz="2000" i="1">
                          <a:latin typeface="Cambria Math" panose="02040503050406030204" pitchFamily="18" charset="0"/>
                        </a:rPr>
                        <m:t>=</m:t>
                      </m:r>
                      <m: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ea typeface="Cambria Math" panose="02040503050406030204" pitchFamily="18" charset="0"/>
                            </a:rPr>
                            <m:t>𝔼</m:t>
                          </m:r>
                        </m:e>
                        <m:sub>
                          <m:r>
                            <a:rPr lang="en-AU" sz="2000" i="1">
                              <a:latin typeface="Cambria Math" panose="02040503050406030204" pitchFamily="18" charset="0"/>
                            </a:rPr>
                            <m:t>𝑧</m:t>
                          </m:r>
                          <m:r>
                            <a:rPr lang="en-AU" sz="2000" i="1">
                              <a:latin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𝑞</m:t>
                              </m:r>
                            </m:e>
                            <m:sub>
                              <m:r>
                                <a:rPr lang="en-US" sz="2000" i="1">
                                  <a:latin typeface="Cambria Math" panose="02040503050406030204" pitchFamily="18" charset="0"/>
                                  <a:ea typeface="Cambria Math" panose="02040503050406030204" pitchFamily="18" charset="0"/>
                                </a:rPr>
                                <m:t>𝜙</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e>
                              <m:r>
                                <a:rPr lang="en-AU" sz="2000" i="1">
                                  <a:latin typeface="Cambria Math" panose="02040503050406030204" pitchFamily="18" charset="0"/>
                                </a:rPr>
                                <m:t>𝑥</m:t>
                              </m:r>
                            </m:e>
                          </m:d>
                        </m:sub>
                      </m:sSub>
                      <m:d>
                        <m:dPr>
                          <m:begChr m:val="["/>
                          <m:endChr m:val="]"/>
                          <m:ctrlPr>
                            <a:rPr lang="en-AU" sz="2000" i="1">
                              <a:latin typeface="Cambria Math" panose="02040503050406030204" pitchFamily="18" charset="0"/>
                            </a:rPr>
                          </m:ctrlPr>
                        </m:dPr>
                        <m:e>
                          <m:r>
                            <m:rPr>
                              <m:sty m:val="p"/>
                            </m:rPr>
                            <a:rPr lang="en-AU" sz="2000">
                              <a:latin typeface="Cambria Math" panose="02040503050406030204" pitchFamily="18" charset="0"/>
                            </a:rPr>
                            <m:t>log</m:t>
                          </m:r>
                          <m:d>
                            <m:dPr>
                              <m:ctrlPr>
                                <a:rPr lang="en-AU" sz="2000" i="1">
                                  <a:latin typeface="Cambria Math" panose="02040503050406030204" pitchFamily="18" charset="0"/>
                                </a:rPr>
                              </m:ctrlPr>
                            </m:dPr>
                            <m:e>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ea typeface="Cambria Math" panose="02040503050406030204" pitchFamily="18" charset="0"/>
                                    </a:rPr>
                                    <m:t>𝑥</m:t>
                                  </m:r>
                                </m:e>
                                <m:e>
                                  <m:r>
                                    <a:rPr lang="en-AU" sz="2000" i="1">
                                      <a:latin typeface="Cambria Math" panose="02040503050406030204" pitchFamily="18" charset="0"/>
                                    </a:rPr>
                                    <m:t>𝑧</m:t>
                                  </m:r>
                                </m:e>
                              </m:d>
                            </m:e>
                          </m:d>
                        </m:e>
                      </m:d>
                      <m: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𝐷</m:t>
                          </m:r>
                        </m:e>
                        <m:sub>
                          <m:r>
                            <a:rPr lang="en-AU" sz="2000" b="1" i="1">
                              <a:latin typeface="Cambria Math" panose="02040503050406030204" pitchFamily="18" charset="0"/>
                              <a:ea typeface="Cambria Math" panose="02040503050406030204" pitchFamily="18" charset="0"/>
                            </a:rPr>
                            <m:t>𝑲𝑳</m:t>
                          </m:r>
                        </m:sub>
                      </m:sSub>
                      <m:d>
                        <m:dPr>
                          <m:begChr m:val="["/>
                          <m:endChr m:val="]"/>
                          <m:ctrlPr>
                            <a:rPr lang="en-AU" sz="2000" i="1">
                              <a:latin typeface="Cambria Math" panose="02040503050406030204" pitchFamily="18" charset="0"/>
                            </a:rPr>
                          </m:ctrlPr>
                        </m:dPr>
                        <m:e>
                          <m:sSub>
                            <m:sSubPr>
                              <m:ctrlPr>
                                <a:rPr lang="en-US" sz="2000" i="1">
                                  <a:latin typeface="Cambria Math" panose="02040503050406030204" pitchFamily="18" charset="0"/>
                                </a:rPr>
                              </m:ctrlPr>
                            </m:sSubPr>
                            <m:e>
                              <m:r>
                                <a:rPr lang="en-AU" sz="2000" i="1">
                                  <a:latin typeface="Cambria Math" panose="02040503050406030204" pitchFamily="18" charset="0"/>
                                </a:rPr>
                                <m:t>𝑞</m:t>
                              </m:r>
                            </m:e>
                            <m:sub>
                              <m:r>
                                <a:rPr lang="en-US" sz="2000" i="1">
                                  <a:latin typeface="Cambria Math" panose="02040503050406030204" pitchFamily="18" charset="0"/>
                                  <a:ea typeface="Cambria Math" panose="02040503050406030204" pitchFamily="18" charset="0"/>
                                </a:rPr>
                                <m:t>𝜙</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e>
                              <m:r>
                                <a:rPr lang="en-AU"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𝜃</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d>
                        </m:e>
                      </m:d>
                    </m:oMath>
                  </m:oMathPara>
                </a14:m>
                <a:endParaRPr lang="en-US" sz="2000" dirty="0"/>
              </a:p>
            </p:txBody>
          </p:sp>
        </mc:Choice>
        <mc:Fallback xmlns="">
          <p:sp>
            <p:nvSpPr>
              <p:cNvPr id="26" name="TextBox 25">
                <a:extLst>
                  <a:ext uri="{FF2B5EF4-FFF2-40B4-BE49-F238E27FC236}">
                    <a16:creationId xmlns:a16="http://schemas.microsoft.com/office/drawing/2014/main" id="{09993C12-CDAC-426D-5544-F514F702A54B}"/>
                  </a:ext>
                </a:extLst>
              </p:cNvPr>
              <p:cNvSpPr txBox="1">
                <a:spLocks noRot="1" noChangeAspect="1" noMove="1" noResize="1" noEditPoints="1" noAdjustHandles="1" noChangeArrowheads="1" noChangeShapeType="1" noTextEdit="1"/>
              </p:cNvSpPr>
              <p:nvPr/>
            </p:nvSpPr>
            <p:spPr>
              <a:xfrm>
                <a:off x="915098" y="5247354"/>
                <a:ext cx="10561739" cy="790088"/>
              </a:xfrm>
              <a:prstGeom prst="rect">
                <a:avLst/>
              </a:prstGeom>
              <a:blipFill>
                <a:blip r:embed="rId9"/>
                <a:stretch>
                  <a:fillRect l="-601" t="-6349" b="-1587"/>
                </a:stretch>
              </a:blipFill>
            </p:spPr>
            <p:txBody>
              <a:bodyPr/>
              <a:lstStyle/>
              <a:p>
                <a:r>
                  <a:rPr lang="en-US">
                    <a:noFill/>
                  </a:rPr>
                  <a:t> </a:t>
                </a:r>
              </a:p>
            </p:txBody>
          </p:sp>
        </mc:Fallback>
      </mc:AlternateContent>
      <p:sp>
        <p:nvSpPr>
          <p:cNvPr id="28" name="Up Arrow Callout 27">
            <a:extLst>
              <a:ext uri="{FF2B5EF4-FFF2-40B4-BE49-F238E27FC236}">
                <a16:creationId xmlns:a16="http://schemas.microsoft.com/office/drawing/2014/main" id="{04338A14-1777-B5C4-9C59-061E7AA5C70F}"/>
              </a:ext>
            </a:extLst>
          </p:cNvPr>
          <p:cNvSpPr/>
          <p:nvPr/>
        </p:nvSpPr>
        <p:spPr>
          <a:xfrm>
            <a:off x="4828561" y="3730836"/>
            <a:ext cx="2734811" cy="998675"/>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Book Antiqua" panose="02040602050305030304" pitchFamily="18" charset="0"/>
              </a:rPr>
              <a:t>A compressed low dimensional representation of the input</a:t>
            </a:r>
          </a:p>
        </p:txBody>
      </p:sp>
      <p:sp>
        <p:nvSpPr>
          <p:cNvPr id="29" name="TextBox 28">
            <a:extLst>
              <a:ext uri="{FF2B5EF4-FFF2-40B4-BE49-F238E27FC236}">
                <a16:creationId xmlns:a16="http://schemas.microsoft.com/office/drawing/2014/main" id="{F5D062D7-27D3-B10F-76C2-439EAB1725A1}"/>
              </a:ext>
            </a:extLst>
          </p:cNvPr>
          <p:cNvSpPr txBox="1"/>
          <p:nvPr/>
        </p:nvSpPr>
        <p:spPr>
          <a:xfrm>
            <a:off x="5453620" y="2190259"/>
            <a:ext cx="1484697" cy="523220"/>
          </a:xfrm>
          <a:prstGeom prst="rect">
            <a:avLst/>
          </a:prstGeom>
          <a:noFill/>
        </p:spPr>
        <p:txBody>
          <a:bodyPr wrap="square" rtlCol="0">
            <a:spAutoFit/>
          </a:bodyPr>
          <a:lstStyle/>
          <a:p>
            <a:pPr algn="ctr"/>
            <a:r>
              <a:rPr lang="en-US" sz="1400" dirty="0">
                <a:solidFill>
                  <a:srgbClr val="FF0000"/>
                </a:solidFill>
                <a:latin typeface="Book Antiqua" panose="02040602050305030304" pitchFamily="18" charset="0"/>
              </a:rPr>
              <a:t>Sampled latent vector</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AD72A5C-D9A5-F1BE-786B-B75B2D849B39}"/>
                  </a:ext>
                </a:extLst>
              </p:cNvPr>
              <p:cNvSpPr/>
              <p:nvPr/>
            </p:nvSpPr>
            <p:spPr>
              <a:xfrm>
                <a:off x="4340586" y="2434884"/>
                <a:ext cx="486562" cy="433577"/>
              </a:xfrm>
              <a:prstGeom prst="rect">
                <a:avLst/>
              </a:prstGeom>
              <a:solidFill>
                <a:schemeClr val="accent1">
                  <a:alpha val="668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l-GR" sz="1800" i="1" smtClean="0">
                          <a:solidFill>
                            <a:schemeClr val="tx1"/>
                          </a:solidFill>
                          <a:latin typeface="Cambria Math" panose="02040503050406030204" pitchFamily="18" charset="0"/>
                          <a:ea typeface="Cambria Math" panose="02040503050406030204" pitchFamily="18" charset="0"/>
                        </a:rPr>
                        <m:t>𝜇</m:t>
                      </m:r>
                    </m:oMath>
                  </m:oMathPara>
                </a14:m>
                <a:endParaRPr lang="en-US" dirty="0">
                  <a:solidFill>
                    <a:schemeClr val="tx1"/>
                  </a:solidFill>
                  <a:latin typeface="Book Antiqua" panose="02040602050305030304" pitchFamily="18" charset="0"/>
                </a:endParaRPr>
              </a:p>
            </p:txBody>
          </p:sp>
        </mc:Choice>
        <mc:Fallback xmlns="">
          <p:sp>
            <p:nvSpPr>
              <p:cNvPr id="3" name="Rectangle 2">
                <a:extLst>
                  <a:ext uri="{FF2B5EF4-FFF2-40B4-BE49-F238E27FC236}">
                    <a16:creationId xmlns:a16="http://schemas.microsoft.com/office/drawing/2014/main" id="{FAD72A5C-D9A5-F1BE-786B-B75B2D849B39}"/>
                  </a:ext>
                </a:extLst>
              </p:cNvPr>
              <p:cNvSpPr>
                <a:spLocks noRot="1" noChangeAspect="1" noMove="1" noResize="1" noEditPoints="1" noAdjustHandles="1" noChangeArrowheads="1" noChangeShapeType="1" noTextEdit="1"/>
              </p:cNvSpPr>
              <p:nvPr/>
            </p:nvSpPr>
            <p:spPr>
              <a:xfrm>
                <a:off x="4340586" y="2434884"/>
                <a:ext cx="486562" cy="43357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F3794804-9345-D6FC-C76E-2ADC788588D5}"/>
                  </a:ext>
                </a:extLst>
              </p:cNvPr>
              <p:cNvSpPr/>
              <p:nvPr/>
            </p:nvSpPr>
            <p:spPr>
              <a:xfrm>
                <a:off x="4340586" y="3364648"/>
                <a:ext cx="486562" cy="433577"/>
              </a:xfrm>
              <a:prstGeom prst="rect">
                <a:avLst/>
              </a:prstGeom>
              <a:solidFill>
                <a:schemeClr val="accent1">
                  <a:alpha val="668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i="1" smtClean="0">
                          <a:solidFill>
                            <a:schemeClr val="tx1"/>
                          </a:solidFill>
                          <a:latin typeface="Cambria Math" panose="02040503050406030204" pitchFamily="18" charset="0"/>
                          <a:ea typeface="Cambria Math" panose="02040503050406030204" pitchFamily="18" charset="0"/>
                        </a:rPr>
                        <m:t>𝜎</m:t>
                      </m:r>
                    </m:oMath>
                  </m:oMathPara>
                </a14:m>
                <a:endParaRPr lang="en-US" dirty="0">
                  <a:solidFill>
                    <a:schemeClr val="tx1"/>
                  </a:solidFill>
                  <a:latin typeface="Book Antiqua" panose="02040602050305030304" pitchFamily="18" charset="0"/>
                </a:endParaRPr>
              </a:p>
            </p:txBody>
          </p:sp>
        </mc:Choice>
        <mc:Fallback xmlns="">
          <p:sp>
            <p:nvSpPr>
              <p:cNvPr id="17" name="Rectangle 16">
                <a:extLst>
                  <a:ext uri="{FF2B5EF4-FFF2-40B4-BE49-F238E27FC236}">
                    <a16:creationId xmlns:a16="http://schemas.microsoft.com/office/drawing/2014/main" id="{F3794804-9345-D6FC-C76E-2ADC788588D5}"/>
                  </a:ext>
                </a:extLst>
              </p:cNvPr>
              <p:cNvSpPr>
                <a:spLocks noRot="1" noChangeAspect="1" noMove="1" noResize="1" noEditPoints="1" noAdjustHandles="1" noChangeArrowheads="1" noChangeShapeType="1" noTextEdit="1"/>
              </p:cNvSpPr>
              <p:nvPr/>
            </p:nvSpPr>
            <p:spPr>
              <a:xfrm>
                <a:off x="4340586" y="3364648"/>
                <a:ext cx="486562" cy="433577"/>
              </a:xfrm>
              <a:prstGeom prst="rect">
                <a:avLst/>
              </a:prstGeom>
              <a:blipFill>
                <a:blip r:embed="rId11"/>
                <a:stretch>
                  <a:fillRect/>
                </a:stretch>
              </a:blipFill>
            </p:spPr>
            <p:txBody>
              <a:bodyPr/>
              <a:lstStyle/>
              <a:p>
                <a:r>
                  <a:rPr lang="en-US">
                    <a:noFill/>
                  </a:rPr>
                  <a:t> </a:t>
                </a:r>
              </a:p>
            </p:txBody>
          </p:sp>
        </mc:Fallback>
      </mc:AlternateContent>
      <p:cxnSp>
        <p:nvCxnSpPr>
          <p:cNvPr id="25" name="Elbow Connector 24">
            <a:extLst>
              <a:ext uri="{FF2B5EF4-FFF2-40B4-BE49-F238E27FC236}">
                <a16:creationId xmlns:a16="http://schemas.microsoft.com/office/drawing/2014/main" id="{164E07DF-32ED-53C0-C157-31655D59B382}"/>
              </a:ext>
            </a:extLst>
          </p:cNvPr>
          <p:cNvCxnSpPr>
            <a:stCxn id="7" idx="3"/>
            <a:endCxn id="3" idx="1"/>
          </p:cNvCxnSpPr>
          <p:nvPr/>
        </p:nvCxnSpPr>
        <p:spPr>
          <a:xfrm flipV="1">
            <a:off x="3151275" y="2651673"/>
            <a:ext cx="1189311" cy="543029"/>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0E430D44-D387-972F-31B8-72F7FB6ECCA8}"/>
              </a:ext>
            </a:extLst>
          </p:cNvPr>
          <p:cNvCxnSpPr>
            <a:cxnSpLocks/>
            <a:stCxn id="7" idx="3"/>
            <a:endCxn id="17" idx="1"/>
          </p:cNvCxnSpPr>
          <p:nvPr/>
        </p:nvCxnSpPr>
        <p:spPr>
          <a:xfrm>
            <a:off x="3151275" y="3194702"/>
            <a:ext cx="1189311" cy="386735"/>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BB7CB328-76FC-A92B-16D9-D459D1C86940}"/>
              </a:ext>
            </a:extLst>
          </p:cNvPr>
          <p:cNvCxnSpPr>
            <a:cxnSpLocks/>
            <a:stCxn id="17" idx="3"/>
            <a:endCxn id="10" idx="1"/>
          </p:cNvCxnSpPr>
          <p:nvPr/>
        </p:nvCxnSpPr>
        <p:spPr>
          <a:xfrm flipV="1">
            <a:off x="4827148" y="3204991"/>
            <a:ext cx="1195013" cy="376446"/>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69575A9A-5239-390A-64B0-C6997D7820EC}"/>
              </a:ext>
            </a:extLst>
          </p:cNvPr>
          <p:cNvCxnSpPr>
            <a:cxnSpLocks/>
            <a:stCxn id="3" idx="3"/>
            <a:endCxn id="10" idx="1"/>
          </p:cNvCxnSpPr>
          <p:nvPr/>
        </p:nvCxnSpPr>
        <p:spPr>
          <a:xfrm>
            <a:off x="4827148" y="2651673"/>
            <a:ext cx="1195013" cy="553318"/>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87A90DC-F9C0-9D87-00F7-61B7E4AD0743}"/>
                  </a:ext>
                </a:extLst>
              </p:cNvPr>
              <p:cNvSpPr txBox="1"/>
              <p:nvPr/>
            </p:nvSpPr>
            <p:spPr>
              <a:xfrm>
                <a:off x="3322231" y="1879658"/>
                <a:ext cx="2523271" cy="606705"/>
              </a:xfrm>
              <a:prstGeom prst="rect">
                <a:avLst/>
              </a:prstGeom>
              <a:noFill/>
            </p:spPr>
            <p:txBody>
              <a:bodyPr wrap="square">
                <a:spAutoFit/>
              </a:bodyPr>
              <a:lstStyle/>
              <a:p>
                <a:pPr algn="ctr"/>
                <a:r>
                  <a:rPr lang="en-US" sz="1600" b="1" dirty="0">
                    <a:solidFill>
                      <a:schemeClr val="tx2"/>
                    </a:solidFill>
                    <a:latin typeface="Book Antiqua" panose="02040602050305030304" pitchFamily="18" charset="0"/>
                  </a:rPr>
                  <a:t>Probabilistic Encoder</a:t>
                </a:r>
              </a:p>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AU" sz="1600" b="0" i="1" smtClean="0">
                              <a:latin typeface="Cambria Math" panose="02040503050406030204" pitchFamily="18" charset="0"/>
                            </a:rPr>
                            <m:t>𝑞</m:t>
                          </m:r>
                        </m:e>
                        <m:sub>
                          <m:r>
                            <a:rPr lang="en-US" sz="1600" i="1" smtClean="0">
                              <a:latin typeface="Cambria Math" panose="02040503050406030204" pitchFamily="18" charset="0"/>
                              <a:ea typeface="Cambria Math" panose="02040503050406030204" pitchFamily="18" charset="0"/>
                            </a:rPr>
                            <m:t>𝜙</m:t>
                          </m:r>
                        </m:sub>
                      </m:sSub>
                      <m:r>
                        <a:rPr lang="en-AU" sz="1600" b="0" i="1" smtClean="0">
                          <a:latin typeface="Cambria Math" panose="02040503050406030204" pitchFamily="18" charset="0"/>
                        </a:rPr>
                        <m:t>(</m:t>
                      </m:r>
                      <m:r>
                        <a:rPr lang="en-AU" sz="1600" b="0" i="1" smtClean="0">
                          <a:latin typeface="Cambria Math" panose="02040503050406030204" pitchFamily="18" charset="0"/>
                        </a:rPr>
                        <m:t>𝑧</m:t>
                      </m:r>
                      <m:r>
                        <a:rPr lang="en-AU" sz="1600" b="0" i="1" smtClean="0">
                          <a:latin typeface="Cambria Math" panose="02040503050406030204" pitchFamily="18" charset="0"/>
                        </a:rPr>
                        <m:t>|</m:t>
                      </m:r>
                      <m:r>
                        <a:rPr lang="en-AU" sz="1600" b="0" i="1" smtClean="0">
                          <a:latin typeface="Cambria Math" panose="02040503050406030204" pitchFamily="18" charset="0"/>
                        </a:rPr>
                        <m:t>𝑥</m:t>
                      </m:r>
                      <m:r>
                        <a:rPr lang="en-AU" sz="1600" b="0" i="1" smtClean="0">
                          <a:latin typeface="Cambria Math" panose="02040503050406030204" pitchFamily="18" charset="0"/>
                        </a:rPr>
                        <m:t>)</m:t>
                      </m:r>
                    </m:oMath>
                  </m:oMathPara>
                </a14:m>
                <a:endParaRPr lang="en-US" sz="1600" dirty="0">
                  <a:latin typeface="Book Antiqua" panose="02040602050305030304" pitchFamily="18" charset="0"/>
                </a:endParaRPr>
              </a:p>
            </p:txBody>
          </p:sp>
        </mc:Choice>
        <mc:Fallback xmlns="">
          <p:sp>
            <p:nvSpPr>
              <p:cNvPr id="39" name="TextBox 38">
                <a:extLst>
                  <a:ext uri="{FF2B5EF4-FFF2-40B4-BE49-F238E27FC236}">
                    <a16:creationId xmlns:a16="http://schemas.microsoft.com/office/drawing/2014/main" id="{D87A90DC-F9C0-9D87-00F7-61B7E4AD0743}"/>
                  </a:ext>
                </a:extLst>
              </p:cNvPr>
              <p:cNvSpPr txBox="1">
                <a:spLocks noRot="1" noChangeAspect="1" noMove="1" noResize="1" noEditPoints="1" noAdjustHandles="1" noChangeArrowheads="1" noChangeShapeType="1" noTextEdit="1"/>
              </p:cNvSpPr>
              <p:nvPr/>
            </p:nvSpPr>
            <p:spPr>
              <a:xfrm>
                <a:off x="3322231" y="1879658"/>
                <a:ext cx="2523271" cy="606705"/>
              </a:xfrm>
              <a:prstGeom prst="rect">
                <a:avLst/>
              </a:prstGeom>
              <a:blipFill>
                <a:blip r:embed="rId12"/>
                <a:stretch>
                  <a:fillRect t="-2041" b="-4082"/>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72595AA8-2E00-531E-89B3-170A3F3E1617}"/>
              </a:ext>
            </a:extLst>
          </p:cNvPr>
          <p:cNvSpPr txBox="1"/>
          <p:nvPr/>
        </p:nvSpPr>
        <p:spPr>
          <a:xfrm>
            <a:off x="3291500" y="2292300"/>
            <a:ext cx="895525" cy="338554"/>
          </a:xfrm>
          <a:prstGeom prst="rect">
            <a:avLst/>
          </a:prstGeom>
          <a:noFill/>
        </p:spPr>
        <p:txBody>
          <a:bodyPr wrap="square">
            <a:spAutoFit/>
          </a:bodyPr>
          <a:lstStyle/>
          <a:p>
            <a:pPr algn="ctr"/>
            <a:r>
              <a:rPr lang="en-AU" sz="1600" dirty="0">
                <a:latin typeface="Book Antiqua" panose="02040602050305030304" pitchFamily="18" charset="0"/>
              </a:rPr>
              <a:t>Mean</a:t>
            </a:r>
            <a:endParaRPr lang="en-US" sz="1600" dirty="0"/>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430CAC6-F8C9-E5DE-7B60-E44549AC855F}"/>
                  </a:ext>
                </a:extLst>
              </p:cNvPr>
              <p:cNvSpPr txBox="1"/>
              <p:nvPr/>
            </p:nvSpPr>
            <p:spPr>
              <a:xfrm>
                <a:off x="3320568" y="3580757"/>
                <a:ext cx="2148676" cy="1107996"/>
              </a:xfrm>
              <a:prstGeom prst="rect">
                <a:avLst/>
              </a:prstGeom>
              <a:noFill/>
            </p:spPr>
            <p:txBody>
              <a:bodyPr wrap="square">
                <a:spAutoFit/>
              </a:bodyPr>
              <a:lstStyle/>
              <a:p>
                <a:r>
                  <a:rPr lang="en-AU" sz="1600" dirty="0">
                    <a:latin typeface="Book Antiqua" panose="02040602050305030304" pitchFamily="18" charset="0"/>
                  </a:rPr>
                  <a:t>Std. dev</a:t>
                </a:r>
              </a:p>
              <a:p>
                <a:pPr/>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rPr>
                        <m:t>𝑧</m:t>
                      </m:r>
                      <m:r>
                        <a:rPr lang="en-AU" sz="1600" b="0" i="1" smtClean="0">
                          <a:latin typeface="Cambria Math" panose="02040503050406030204" pitchFamily="18" charset="0"/>
                        </a:rPr>
                        <m:t>=</m:t>
                      </m:r>
                      <m:r>
                        <a:rPr lang="el-GR" sz="1600" i="1">
                          <a:latin typeface="Cambria Math" panose="02040503050406030204" pitchFamily="18" charset="0"/>
                          <a:ea typeface="Cambria Math" panose="02040503050406030204" pitchFamily="18" charset="0"/>
                        </a:rPr>
                        <m:t>𝜇</m:t>
                      </m:r>
                      <m:r>
                        <a:rPr lang="en-AU" sz="1600" b="0" i="1" smtClean="0">
                          <a:latin typeface="Cambria Math" panose="02040503050406030204" pitchFamily="18" charset="0"/>
                          <a:ea typeface="Cambria Math" panose="02040503050406030204" pitchFamily="18" charset="0"/>
                        </a:rPr>
                        <m:t>+</m:t>
                      </m:r>
                      <m:r>
                        <a:rPr lang="en-AU" sz="1600" i="1">
                          <a:latin typeface="Cambria Math" panose="02040503050406030204" pitchFamily="18" charset="0"/>
                          <a:ea typeface="Cambria Math" panose="02040503050406030204" pitchFamily="18" charset="0"/>
                        </a:rPr>
                        <m:t>𝜎</m:t>
                      </m:r>
                      <m:r>
                        <a:rPr lang="en-AU" sz="1600" i="1" smtClean="0">
                          <a:latin typeface="Cambria Math" panose="02040503050406030204" pitchFamily="18" charset="0"/>
                          <a:ea typeface="Cambria Math" panose="02040503050406030204" pitchFamily="18" charset="0"/>
                        </a:rPr>
                        <m:t>⨀</m:t>
                      </m:r>
                      <m:r>
                        <a:rPr lang="en-AU" sz="1600" i="1" smtClean="0">
                          <a:latin typeface="Cambria Math" panose="02040503050406030204" pitchFamily="18" charset="0"/>
                          <a:ea typeface="Cambria Math" panose="02040503050406030204" pitchFamily="18" charset="0"/>
                        </a:rPr>
                        <m:t>𝜖</m:t>
                      </m:r>
                    </m:oMath>
                  </m:oMathPara>
                </a14:m>
                <a:endParaRPr lang="en-AU" sz="1600" dirty="0">
                  <a:latin typeface="Book Antiqua" panose="020406020503050303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sz="1600" i="1" smtClean="0">
                          <a:latin typeface="Cambria Math" panose="02040503050406030204" pitchFamily="18" charset="0"/>
                          <a:ea typeface="Cambria Math" panose="02040503050406030204" pitchFamily="18" charset="0"/>
                        </a:rPr>
                        <m:t>𝜖</m:t>
                      </m:r>
                      <m:r>
                        <a:rPr lang="en-AU" sz="1600" b="0" i="1" smtClean="0">
                          <a:latin typeface="Cambria Math" panose="02040503050406030204" pitchFamily="18" charset="0"/>
                          <a:ea typeface="Cambria Math" panose="02040503050406030204" pitchFamily="18" charset="0"/>
                        </a:rPr>
                        <m:t>~</m:t>
                      </m:r>
                      <m:r>
                        <a:rPr lang="en-AU" sz="1600" i="1">
                          <a:latin typeface="Cambria Math" panose="02040503050406030204" pitchFamily="18" charset="0"/>
                          <a:ea typeface="Cambria Math" panose="02040503050406030204" pitchFamily="18" charset="0"/>
                        </a:rPr>
                        <m:t>𝒩</m:t>
                      </m:r>
                      <m:r>
                        <a:rPr lang="en-AU" sz="1600" b="0" i="1" smtClean="0">
                          <a:latin typeface="Cambria Math" panose="02040503050406030204" pitchFamily="18" charset="0"/>
                          <a:ea typeface="Cambria Math" panose="02040503050406030204" pitchFamily="18" charset="0"/>
                        </a:rPr>
                        <m:t>(0,</m:t>
                      </m:r>
                      <m:r>
                        <a:rPr lang="en-AU" sz="1600" b="1" i="1" smtClean="0">
                          <a:latin typeface="Cambria Math" panose="02040503050406030204" pitchFamily="18" charset="0"/>
                          <a:ea typeface="Cambria Math" panose="02040503050406030204" pitchFamily="18" charset="0"/>
                        </a:rPr>
                        <m:t>𝑰</m:t>
                      </m:r>
                      <m:r>
                        <a:rPr lang="en-AU" sz="1600" b="1" i="1" smtClean="0">
                          <a:latin typeface="Cambria Math" panose="02040503050406030204" pitchFamily="18" charset="0"/>
                          <a:ea typeface="Cambria Math" panose="02040503050406030204" pitchFamily="18" charset="0"/>
                        </a:rPr>
                        <m:t>)</m:t>
                      </m:r>
                    </m:oMath>
                  </m:oMathPara>
                </a14:m>
                <a:endParaRPr lang="en-US" sz="1600" b="1" dirty="0">
                  <a:latin typeface="Book Antiqua" panose="02040602050305030304" pitchFamily="18" charset="0"/>
                </a:endParaRPr>
              </a:p>
              <a:p>
                <a:endParaRPr lang="en-US" sz="1600" dirty="0"/>
              </a:p>
            </p:txBody>
          </p:sp>
        </mc:Choice>
        <mc:Fallback xmlns="">
          <p:sp>
            <p:nvSpPr>
              <p:cNvPr id="42" name="TextBox 41">
                <a:extLst>
                  <a:ext uri="{FF2B5EF4-FFF2-40B4-BE49-F238E27FC236}">
                    <a16:creationId xmlns:a16="http://schemas.microsoft.com/office/drawing/2014/main" id="{F430CAC6-F8C9-E5DE-7B60-E44549AC855F}"/>
                  </a:ext>
                </a:extLst>
              </p:cNvPr>
              <p:cNvSpPr txBox="1">
                <a:spLocks noRot="1" noChangeAspect="1" noMove="1" noResize="1" noEditPoints="1" noAdjustHandles="1" noChangeArrowheads="1" noChangeShapeType="1" noTextEdit="1"/>
              </p:cNvSpPr>
              <p:nvPr/>
            </p:nvSpPr>
            <p:spPr>
              <a:xfrm>
                <a:off x="3320568" y="3580757"/>
                <a:ext cx="2148676" cy="1107996"/>
              </a:xfrm>
              <a:prstGeom prst="rect">
                <a:avLst/>
              </a:prstGeom>
              <a:blipFill>
                <a:blip r:embed="rId13"/>
                <a:stretch>
                  <a:fillRect l="-1765" t="-1124"/>
                </a:stretch>
              </a:blipFill>
            </p:spPr>
            <p:txBody>
              <a:bodyPr/>
              <a:lstStyle/>
              <a:p>
                <a:r>
                  <a:rPr lang="en-US">
                    <a:noFill/>
                  </a:rPr>
                  <a:t> </a:t>
                </a:r>
              </a:p>
            </p:txBody>
          </p:sp>
        </mc:Fallback>
      </mc:AlternateContent>
      <p:pic>
        <p:nvPicPr>
          <p:cNvPr id="6" name="Picture 2" descr="Tom Cruise - Movies, Spouses &amp; Kids">
            <a:extLst>
              <a:ext uri="{FF2B5EF4-FFF2-40B4-BE49-F238E27FC236}">
                <a16:creationId xmlns:a16="http://schemas.microsoft.com/office/drawing/2014/main" id="{BAB7BB62-AEDD-7A53-5BC4-856E73004BB3}"/>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366426" y="4344334"/>
            <a:ext cx="794546" cy="5959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om Cruise - Movies, Spouses &amp; Kids">
            <a:extLst>
              <a:ext uri="{FF2B5EF4-FFF2-40B4-BE49-F238E27FC236}">
                <a16:creationId xmlns:a16="http://schemas.microsoft.com/office/drawing/2014/main" id="{02BEB955-38FE-95C0-6922-61DAA3F8604B}"/>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9291472" y="4344334"/>
            <a:ext cx="794546" cy="59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292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CE56D0-2A4A-C358-A091-8CD27895D609}"/>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515904F-A1F6-66A0-262D-00BD2E8DD4F5}"/>
                  </a:ext>
                </a:extLst>
              </p:cNvPr>
              <p:cNvSpPr>
                <a:spLocks noGrp="1"/>
              </p:cNvSpPr>
              <p:nvPr>
                <p:ph sz="quarter" idx="12"/>
              </p:nvPr>
            </p:nvSpPr>
            <p:spPr/>
            <p:txBody>
              <a:bodyPr>
                <a:normAutofit/>
              </a:bodyPr>
              <a:lstStyle/>
              <a:p>
                <a:r>
                  <a:rPr lang="en-US" sz="2400" dirty="0"/>
                  <a:t>Instead of sampling </a:t>
                </a:r>
                <a14:m>
                  <m:oMath xmlns:m="http://schemas.openxmlformats.org/officeDocument/2006/math">
                    <m:r>
                      <m:rPr>
                        <m:sty m:val="p"/>
                      </m:rPr>
                      <a:rPr lang="en-AU" sz="2400" b="0" i="0" smtClean="0">
                        <a:latin typeface="Cambria Math" panose="02040503050406030204" pitchFamily="18" charset="0"/>
                      </a:rPr>
                      <m:t>z</m:t>
                    </m:r>
                    <m:r>
                      <a:rPr lang="en-AU" sz="2400" b="0" i="0" smtClean="0">
                        <a:latin typeface="Cambria Math" panose="02040503050406030204" pitchFamily="18" charset="0"/>
                      </a:rPr>
                      <m:t>~</m:t>
                    </m:r>
                    <m:sSub>
                      <m:sSubPr>
                        <m:ctrlPr>
                          <a:rPr lang="en-US" sz="2400" i="1">
                            <a:latin typeface="Cambria Math" panose="02040503050406030204" pitchFamily="18" charset="0"/>
                          </a:rPr>
                        </m:ctrlPr>
                      </m:sSubPr>
                      <m:e>
                        <m:r>
                          <a:rPr lang="en-AU" sz="2400" i="1">
                            <a:latin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𝑧</m:t>
                        </m:r>
                      </m:e>
                      <m:e>
                        <m:r>
                          <a:rPr lang="en-AU" sz="2400" i="1">
                            <a:latin typeface="Cambria Math" panose="02040503050406030204" pitchFamily="18" charset="0"/>
                          </a:rPr>
                          <m:t>𝑥</m:t>
                        </m:r>
                      </m:e>
                    </m:d>
                  </m:oMath>
                </a14:m>
                <a:r>
                  <a:rPr lang="en-US" sz="2400" dirty="0"/>
                  <a:t>, we sample from</a:t>
                </a:r>
                <a:r>
                  <a:rPr lang="en-AU" sz="2400" dirty="0">
                    <a:ea typeface="Cambria Math" panose="02040503050406030204" pitchFamily="18" charset="0"/>
                  </a:rPr>
                  <a:t> </a:t>
                </a:r>
                <a14:m>
                  <m:oMath xmlns:m="http://schemas.openxmlformats.org/officeDocument/2006/math">
                    <m:r>
                      <a:rPr lang="en-AU" sz="2400" i="1">
                        <a:latin typeface="Cambria Math" panose="02040503050406030204" pitchFamily="18" charset="0"/>
                        <a:ea typeface="Cambria Math" panose="02040503050406030204" pitchFamily="18" charset="0"/>
                      </a:rPr>
                      <m:t>𝜖</m:t>
                    </m:r>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𝒩</m:t>
                    </m:r>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rPr>
                          <m:t>0</m:t>
                        </m:r>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rPr>
                          <m:t>1</m:t>
                        </m:r>
                      </m:e>
                    </m:d>
                  </m:oMath>
                </a14:m>
                <a:r>
                  <a:rPr lang="en-US" sz="2400" dirty="0"/>
                  <a:t> and then we apply the linear transformation using </a:t>
                </a:r>
                <a14:m>
                  <m:oMath xmlns:m="http://schemas.openxmlformats.org/officeDocument/2006/math">
                    <m:r>
                      <m:rPr>
                        <m:sty m:val="p"/>
                      </m:rPr>
                      <a:rPr lang="en-AU" sz="2400">
                        <a:latin typeface="Cambria Math" panose="02040503050406030204" pitchFamily="18" charset="0"/>
                      </a:rPr>
                      <m:t>z</m:t>
                    </m:r>
                    <m:r>
                      <a:rPr lang="en-AU" sz="2400" b="0" i="0" smtClean="0">
                        <a:latin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d>
                    <m:r>
                      <a:rPr lang="en-AU" sz="2400" i="1">
                        <a:latin typeface="Cambria Math" panose="02040503050406030204" pitchFamily="18" charset="0"/>
                        <a:ea typeface="Cambria Math" panose="02040503050406030204" pitchFamily="18" charset="0"/>
                      </a:rPr>
                      <m:t>+</m:t>
                    </m:r>
                    <m:r>
                      <m:rPr>
                        <m:nor/>
                      </m:rPr>
                      <a:rPr lang="en-AU" sz="2400" dirty="0">
                        <a:ea typeface="Cambria Math" panose="02040503050406030204" pitchFamily="18" charset="0"/>
                      </a:rPr>
                      <m:t> </m:t>
                    </m:r>
                    <m:r>
                      <a:rPr lang="en-AU" sz="2400" i="1">
                        <a:latin typeface="Cambria Math" panose="02040503050406030204" pitchFamily="18" charset="0"/>
                        <a:ea typeface="Cambria Math" panose="02040503050406030204" pitchFamily="18" charset="0"/>
                      </a:rPr>
                      <m:t>𝜖</m:t>
                    </m:r>
                    <m:r>
                      <a:rPr lang="en-AU" sz="2400" i="1">
                        <a:latin typeface="Cambria Math" panose="02040503050406030204" pitchFamily="18" charset="0"/>
                        <a:ea typeface="Cambria Math" panose="02040503050406030204" pitchFamily="18" charset="0"/>
                      </a:rPr>
                      <m:t>⨀</m:t>
                    </m:r>
                    <m:sSup>
                      <m:sSupPr>
                        <m:ctrlPr>
                          <a:rPr lang="en-AU" sz="2400" i="1">
                            <a:latin typeface="Cambria Math" panose="02040503050406030204" pitchFamily="18" charset="0"/>
                            <a:ea typeface="Cambria Math" panose="02040503050406030204" pitchFamily="18" charset="0"/>
                          </a:rPr>
                        </m:ctrlPr>
                      </m:sSup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𝜙</m:t>
                            </m:r>
                          </m:sub>
                        </m:sSub>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e>
                      <m:sup>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up>
                    </m:sSup>
                  </m:oMath>
                </a14:m>
                <a:endParaRPr lang="en-US" sz="2400" dirty="0"/>
              </a:p>
            </p:txBody>
          </p:sp>
        </mc:Choice>
        <mc:Fallback xmlns="">
          <p:sp>
            <p:nvSpPr>
              <p:cNvPr id="6" name="Content Placeholder 5">
                <a:extLst>
                  <a:ext uri="{FF2B5EF4-FFF2-40B4-BE49-F238E27FC236}">
                    <a16:creationId xmlns:a16="http://schemas.microsoft.com/office/drawing/2014/main" id="{C515904F-A1F6-66A0-262D-00BD2E8DD4F5}"/>
                  </a:ext>
                </a:extLst>
              </p:cNvPr>
              <p:cNvSpPr>
                <a:spLocks noGrp="1" noRot="1" noChangeAspect="1" noMove="1" noResize="1" noEditPoints="1" noAdjustHandles="1" noChangeArrowheads="1" noChangeShapeType="1" noTextEdit="1"/>
              </p:cNvSpPr>
              <p:nvPr>
                <p:ph sz="quarter" idx="12"/>
              </p:nvPr>
            </p:nvSpPr>
            <p:spPr>
              <a:blipFill>
                <a:blip r:embed="rId2"/>
                <a:stretch>
                  <a:fillRect l="-762"/>
                </a:stretch>
              </a:blipFill>
            </p:spPr>
            <p:txBody>
              <a:bodyPr/>
              <a:lstStyle/>
              <a:p>
                <a:r>
                  <a:rPr lang="en-US">
                    <a:noFill/>
                  </a:rPr>
                  <a:t> </a:t>
                </a:r>
              </a:p>
            </p:txBody>
          </p:sp>
        </mc:Fallback>
      </mc:AlternateContent>
      <p:sp>
        <p:nvSpPr>
          <p:cNvPr id="24" name="Title 23">
            <a:extLst>
              <a:ext uri="{FF2B5EF4-FFF2-40B4-BE49-F238E27FC236}">
                <a16:creationId xmlns:a16="http://schemas.microsoft.com/office/drawing/2014/main" id="{C219EEF3-D39C-66D6-D035-4A1C08ED39CD}"/>
              </a:ext>
            </a:extLst>
          </p:cNvPr>
          <p:cNvSpPr>
            <a:spLocks noGrp="1"/>
          </p:cNvSpPr>
          <p:nvPr>
            <p:ph type="title"/>
          </p:nvPr>
        </p:nvSpPr>
        <p:spPr/>
        <p:txBody>
          <a:bodyPr/>
          <a:lstStyle/>
          <a:p>
            <a:r>
              <a:rPr lang="en-US" dirty="0"/>
              <a:t>Reparameterization trick</a:t>
            </a:r>
          </a:p>
        </p:txBody>
      </p:sp>
      <p:sp>
        <p:nvSpPr>
          <p:cNvPr id="5" name="Slide Number Placeholder 4">
            <a:extLst>
              <a:ext uri="{FF2B5EF4-FFF2-40B4-BE49-F238E27FC236}">
                <a16:creationId xmlns:a16="http://schemas.microsoft.com/office/drawing/2014/main" id="{637ECFCF-19BC-BD1E-3C59-420CE5918DBA}"/>
              </a:ext>
            </a:extLst>
          </p:cNvPr>
          <p:cNvSpPr>
            <a:spLocks noGrp="1"/>
          </p:cNvSpPr>
          <p:nvPr>
            <p:ph type="sldNum" sz="quarter" idx="14"/>
          </p:nvPr>
        </p:nvSpPr>
        <p:spPr/>
        <p:txBody>
          <a:bodyPr/>
          <a:lstStyle/>
          <a:p>
            <a:fld id="{F5AEA0E0-5CC6-4BD0-905C-A0021E419432}" type="slidenum">
              <a:rPr lang="en-GB" smtClean="0"/>
              <a:pPr/>
              <a:t>60</a:t>
            </a:fld>
            <a:endParaRPr lang="en-GB"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4D74E4F-C8F5-895F-443F-56AED69BA9D7}"/>
                  </a:ext>
                </a:extLst>
              </p:cNvPr>
              <p:cNvSpPr/>
              <p:nvPr/>
            </p:nvSpPr>
            <p:spPr>
              <a:xfrm>
                <a:off x="1235939" y="3091516"/>
                <a:ext cx="2399619" cy="34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US" dirty="0"/>
              </a:p>
            </p:txBody>
          </p:sp>
        </mc:Choice>
        <mc:Fallback xmlns="">
          <p:sp>
            <p:nvSpPr>
              <p:cNvPr id="7" name="Rectangle 6">
                <a:extLst>
                  <a:ext uri="{FF2B5EF4-FFF2-40B4-BE49-F238E27FC236}">
                    <a16:creationId xmlns:a16="http://schemas.microsoft.com/office/drawing/2014/main" id="{04D74E4F-C8F5-895F-443F-56AED69BA9D7}"/>
                  </a:ext>
                </a:extLst>
              </p:cNvPr>
              <p:cNvSpPr>
                <a:spLocks noRot="1" noChangeAspect="1" noMove="1" noResize="1" noEditPoints="1" noAdjustHandles="1" noChangeArrowheads="1" noChangeShapeType="1" noTextEdit="1"/>
              </p:cNvSpPr>
              <p:nvPr/>
            </p:nvSpPr>
            <p:spPr>
              <a:xfrm>
                <a:off x="1235939" y="3091516"/>
                <a:ext cx="2399619" cy="3492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rapezium 7">
                <a:extLst>
                  <a:ext uri="{FF2B5EF4-FFF2-40B4-BE49-F238E27FC236}">
                    <a16:creationId xmlns:a16="http://schemas.microsoft.com/office/drawing/2014/main" id="{62FAB4F7-BD4E-E1CB-DC02-44D2AF901924}"/>
                  </a:ext>
                </a:extLst>
              </p:cNvPr>
              <p:cNvSpPr/>
              <p:nvPr/>
            </p:nvSpPr>
            <p:spPr>
              <a:xfrm>
                <a:off x="1224297" y="4942983"/>
                <a:ext cx="2399620" cy="1152851"/>
              </a:xfrm>
              <a:prstGeom prst="trapezoid">
                <a:avLst/>
              </a:prstGeom>
            </p:spPr>
            <p:style>
              <a:lnRef idx="1">
                <a:schemeClr val="accent4"/>
              </a:lnRef>
              <a:fillRef idx="2">
                <a:schemeClr val="accent4"/>
              </a:fillRef>
              <a:effectRef idx="1">
                <a:schemeClr val="accent4"/>
              </a:effectRef>
              <a:fontRef idx="minor">
                <a:schemeClr val="dk1"/>
              </a:fontRef>
            </p:style>
            <p:txBody>
              <a:bodyPr vert="horz" lIns="0" tIns="0" rIns="0" bIns="0" rtlCol="0" anchor="ctr"/>
              <a:lstStyle/>
              <a:p>
                <a:pPr algn="ctr"/>
                <a:r>
                  <a:rPr lang="en-US" sz="2400" b="1" dirty="0"/>
                  <a:t>Probabilistic Decoder</a:t>
                </a:r>
              </a:p>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𝜃</m:t>
                          </m:r>
                        </m:sub>
                      </m:sSub>
                      <m:r>
                        <a:rPr lang="en-AU" sz="2400" i="1">
                          <a:latin typeface="Cambria Math" panose="02040503050406030204" pitchFamily="18" charset="0"/>
                        </a:rPr>
                        <m:t>(</m:t>
                      </m:r>
                      <m:r>
                        <a:rPr lang="en-AU" sz="2400" i="1">
                          <a:latin typeface="Cambria Math" panose="02040503050406030204" pitchFamily="18" charset="0"/>
                        </a:rPr>
                        <m:t>𝑥</m:t>
                      </m:r>
                      <m:r>
                        <a:rPr lang="en-AU" sz="2400" i="1">
                          <a:latin typeface="Cambria Math" panose="02040503050406030204" pitchFamily="18" charset="0"/>
                        </a:rPr>
                        <m:t>|</m:t>
                      </m:r>
                      <m:r>
                        <a:rPr lang="en-AU" sz="2400" i="1">
                          <a:latin typeface="Cambria Math" panose="02040503050406030204" pitchFamily="18" charset="0"/>
                        </a:rPr>
                        <m:t>𝑧</m:t>
                      </m:r>
                      <m:r>
                        <a:rPr lang="en-AU" sz="2400" i="1">
                          <a:latin typeface="Cambria Math" panose="02040503050406030204" pitchFamily="18" charset="0"/>
                        </a:rPr>
                        <m:t>)</m:t>
                      </m:r>
                    </m:oMath>
                  </m:oMathPara>
                </a14:m>
                <a:endParaRPr lang="en-US" sz="2400" dirty="0"/>
              </a:p>
            </p:txBody>
          </p:sp>
        </mc:Choice>
        <mc:Fallback xmlns="">
          <p:sp>
            <p:nvSpPr>
              <p:cNvPr id="8" name="Trapezium 7">
                <a:extLst>
                  <a:ext uri="{FF2B5EF4-FFF2-40B4-BE49-F238E27FC236}">
                    <a16:creationId xmlns:a16="http://schemas.microsoft.com/office/drawing/2014/main" id="{62FAB4F7-BD4E-E1CB-DC02-44D2AF901924}"/>
                  </a:ext>
                </a:extLst>
              </p:cNvPr>
              <p:cNvSpPr>
                <a:spLocks noRot="1" noChangeAspect="1" noMove="1" noResize="1" noEditPoints="1" noAdjustHandles="1" noChangeArrowheads="1" noChangeShapeType="1" noTextEdit="1"/>
              </p:cNvSpPr>
              <p:nvPr/>
            </p:nvSpPr>
            <p:spPr>
              <a:xfrm>
                <a:off x="1224297" y="4942983"/>
                <a:ext cx="2399620" cy="1152851"/>
              </a:xfrm>
              <a:prstGeom prst="trapezoid">
                <a:avLst/>
              </a:prstGeom>
              <a:blipFill>
                <a:blip r:embed="rId4"/>
                <a:stretch>
                  <a:fillRect t="-2174" b="-11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CCA73EF-EAE0-6A10-70BE-594FB8DE5DF2}"/>
                  </a:ext>
                </a:extLst>
              </p:cNvPr>
              <p:cNvSpPr/>
              <p:nvPr/>
            </p:nvSpPr>
            <p:spPr>
              <a:xfrm>
                <a:off x="1232686" y="6104876"/>
                <a:ext cx="2399620" cy="3498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𝑥</m:t>
                          </m:r>
                        </m:e>
                      </m:acc>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oMath>
                  </m:oMathPara>
                </a14:m>
                <a:endParaRPr lang="en-US" dirty="0"/>
              </a:p>
            </p:txBody>
          </p:sp>
        </mc:Choice>
        <mc:Fallback xmlns="">
          <p:sp>
            <p:nvSpPr>
              <p:cNvPr id="9" name="Rectangle 8">
                <a:extLst>
                  <a:ext uri="{FF2B5EF4-FFF2-40B4-BE49-F238E27FC236}">
                    <a16:creationId xmlns:a16="http://schemas.microsoft.com/office/drawing/2014/main" id="{3CCA73EF-EAE0-6A10-70BE-594FB8DE5DF2}"/>
                  </a:ext>
                </a:extLst>
              </p:cNvPr>
              <p:cNvSpPr>
                <a:spLocks noRot="1" noChangeAspect="1" noMove="1" noResize="1" noEditPoints="1" noAdjustHandles="1" noChangeArrowheads="1" noChangeShapeType="1" noTextEdit="1"/>
              </p:cNvSpPr>
              <p:nvPr/>
            </p:nvSpPr>
            <p:spPr>
              <a:xfrm>
                <a:off x="1232686" y="6104876"/>
                <a:ext cx="2399620" cy="3498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5316FAD-007A-FC32-78C6-FDF4125568F8}"/>
                  </a:ext>
                </a:extLst>
              </p:cNvPr>
              <p:cNvSpPr/>
              <p:nvPr/>
            </p:nvSpPr>
            <p:spPr>
              <a:xfrm>
                <a:off x="1508970" y="4604408"/>
                <a:ext cx="1820002" cy="32953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1400" b="0" i="1" smtClean="0">
                          <a:latin typeface="Cambria Math" panose="02040503050406030204" pitchFamily="18" charset="0"/>
                        </a:rPr>
                        <m:t>𝑧</m:t>
                      </m:r>
                      <m:r>
                        <a:rPr lang="en-AU" sz="1400" b="0" i="1" smtClean="0">
                          <a:latin typeface="Cambria Math" panose="02040503050406030204" pitchFamily="18" charset="0"/>
                        </a:rPr>
                        <m:t>=</m:t>
                      </m:r>
                      <m:sSub>
                        <m:sSubPr>
                          <m:ctrlPr>
                            <a:rPr lang="en-AU" sz="1400" i="1">
                              <a:latin typeface="Cambria Math" panose="02040503050406030204" pitchFamily="18" charset="0"/>
                              <a:ea typeface="Cambria Math" panose="02040503050406030204" pitchFamily="18" charset="0"/>
                            </a:rPr>
                          </m:ctrlPr>
                        </m:sSubPr>
                        <m:e>
                          <m:r>
                            <a:rPr lang="el-GR" sz="1400" i="1">
                              <a:latin typeface="Cambria Math" panose="02040503050406030204" pitchFamily="18" charset="0"/>
                              <a:ea typeface="Cambria Math" panose="02040503050406030204" pitchFamily="18" charset="0"/>
                            </a:rPr>
                            <m:t>𝜇</m:t>
                          </m:r>
                        </m:e>
                        <m:sub>
                          <m:r>
                            <a:rPr lang="en-US" sz="1400" i="1">
                              <a:latin typeface="Cambria Math" panose="02040503050406030204" pitchFamily="18" charset="0"/>
                              <a:ea typeface="Cambria Math" panose="02040503050406030204" pitchFamily="18" charset="0"/>
                            </a:rPr>
                            <m:t>𝜙</m:t>
                          </m:r>
                        </m:sub>
                      </m:sSub>
                      <m:r>
                        <a:rPr lang="en-AU" sz="1400" i="1">
                          <a:latin typeface="Cambria Math" panose="02040503050406030204" pitchFamily="18" charset="0"/>
                          <a:ea typeface="Cambria Math" panose="02040503050406030204" pitchFamily="18" charset="0"/>
                        </a:rPr>
                        <m:t>+</m:t>
                      </m:r>
                      <m:r>
                        <m:rPr>
                          <m:nor/>
                        </m:rPr>
                        <a:rPr lang="en-AU" sz="1400" dirty="0">
                          <a:ea typeface="Cambria Math" panose="02040503050406030204" pitchFamily="18" charset="0"/>
                        </a:rPr>
                        <m:t> </m:t>
                      </m:r>
                      <m:r>
                        <a:rPr lang="en-AU" sz="1400" i="1">
                          <a:latin typeface="Cambria Math" panose="02040503050406030204" pitchFamily="18" charset="0"/>
                          <a:ea typeface="Cambria Math" panose="02040503050406030204" pitchFamily="18" charset="0"/>
                        </a:rPr>
                        <m:t>𝜖</m:t>
                      </m:r>
                      <m:r>
                        <a:rPr lang="en-AU" sz="1400" i="1">
                          <a:latin typeface="Cambria Math" panose="02040503050406030204" pitchFamily="18" charset="0"/>
                          <a:ea typeface="Cambria Math" panose="02040503050406030204" pitchFamily="18" charset="0"/>
                        </a:rPr>
                        <m:t>⨀</m:t>
                      </m:r>
                      <m:sSup>
                        <m:sSupPr>
                          <m:ctrlPr>
                            <a:rPr lang="en-AU" sz="1400" i="1">
                              <a:latin typeface="Cambria Math" panose="02040503050406030204" pitchFamily="18" charset="0"/>
                              <a:ea typeface="Cambria Math" panose="02040503050406030204" pitchFamily="18" charset="0"/>
                            </a:rPr>
                          </m:ctrlPr>
                        </m:sSupPr>
                        <m:e>
                          <m:sSub>
                            <m:sSubPr>
                              <m:ctrlPr>
                                <a:rPr lang="el-GR" sz="1400" i="1">
                                  <a:latin typeface="Cambria Math" panose="02040503050406030204" pitchFamily="18" charset="0"/>
                                  <a:ea typeface="Cambria Math" panose="02040503050406030204" pitchFamily="18" charset="0"/>
                                </a:rPr>
                              </m:ctrlPr>
                            </m:sSubPr>
                            <m:e>
                              <m:r>
                                <m:rPr>
                                  <m:sty m:val="p"/>
                                </m:rPr>
                                <a:rPr lang="el-GR" sz="1400" i="1">
                                  <a:latin typeface="Cambria Math" panose="02040503050406030204" pitchFamily="18" charset="0"/>
                                  <a:ea typeface="Cambria Math" panose="02040503050406030204" pitchFamily="18" charset="0"/>
                                </a:rPr>
                                <m:t>Σ</m:t>
                              </m:r>
                            </m:e>
                            <m:sub>
                              <m:r>
                                <a:rPr lang="en-US" sz="1400" i="1">
                                  <a:latin typeface="Cambria Math" panose="02040503050406030204" pitchFamily="18" charset="0"/>
                                  <a:ea typeface="Cambria Math" panose="02040503050406030204" pitchFamily="18" charset="0"/>
                                </a:rPr>
                                <m:t>𝜙</m:t>
                              </m:r>
                            </m:sub>
                          </m:sSub>
                        </m:e>
                        <m:sup>
                          <m:f>
                            <m:fPr>
                              <m:ctrlPr>
                                <a:rPr lang="en-AU" sz="1400" i="1">
                                  <a:latin typeface="Cambria Math" panose="02040503050406030204" pitchFamily="18" charset="0"/>
                                  <a:ea typeface="Cambria Math" panose="02040503050406030204" pitchFamily="18" charset="0"/>
                                </a:rPr>
                              </m:ctrlPr>
                            </m:fPr>
                            <m:num>
                              <m:r>
                                <a:rPr lang="en-AU" sz="1400" i="1">
                                  <a:latin typeface="Cambria Math" panose="02040503050406030204" pitchFamily="18" charset="0"/>
                                  <a:ea typeface="Cambria Math" panose="02040503050406030204" pitchFamily="18" charset="0"/>
                                </a:rPr>
                                <m:t>1</m:t>
                              </m:r>
                            </m:num>
                            <m:den>
                              <m:r>
                                <a:rPr lang="en-AU" sz="1400" i="1">
                                  <a:latin typeface="Cambria Math" panose="02040503050406030204" pitchFamily="18" charset="0"/>
                                  <a:ea typeface="Cambria Math" panose="02040503050406030204" pitchFamily="18" charset="0"/>
                                </a:rPr>
                                <m:t>2</m:t>
                              </m:r>
                            </m:den>
                          </m:f>
                        </m:sup>
                      </m:sSup>
                    </m:oMath>
                  </m:oMathPara>
                </a14:m>
                <a:endParaRPr lang="en-US" sz="1400" dirty="0"/>
              </a:p>
            </p:txBody>
          </p:sp>
        </mc:Choice>
        <mc:Fallback xmlns="">
          <p:sp>
            <p:nvSpPr>
              <p:cNvPr id="10" name="Rectangle 9">
                <a:extLst>
                  <a:ext uri="{FF2B5EF4-FFF2-40B4-BE49-F238E27FC236}">
                    <a16:creationId xmlns:a16="http://schemas.microsoft.com/office/drawing/2014/main" id="{65316FAD-007A-FC32-78C6-FDF4125568F8}"/>
                  </a:ext>
                </a:extLst>
              </p:cNvPr>
              <p:cNvSpPr>
                <a:spLocks noRot="1" noChangeAspect="1" noMove="1" noResize="1" noEditPoints="1" noAdjustHandles="1" noChangeArrowheads="1" noChangeShapeType="1" noTextEdit="1"/>
              </p:cNvSpPr>
              <p:nvPr/>
            </p:nvSpPr>
            <p:spPr>
              <a:xfrm>
                <a:off x="1508970" y="4604408"/>
                <a:ext cx="1820002" cy="329533"/>
              </a:xfrm>
              <a:prstGeom prst="rect">
                <a:avLst/>
              </a:prstGeom>
              <a:blipFill>
                <a:blip r:embed="rId6"/>
                <a:stretch>
                  <a:fillRect t="-3704" b="-22222"/>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0153E7EB-A4C9-89F9-D0B8-443E68CC46C0}"/>
              </a:ext>
            </a:extLst>
          </p:cNvPr>
          <p:cNvGrpSpPr/>
          <p:nvPr/>
        </p:nvGrpSpPr>
        <p:grpSpPr>
          <a:xfrm>
            <a:off x="1224297" y="3441611"/>
            <a:ext cx="2399620" cy="1233223"/>
            <a:chOff x="4761781" y="2504373"/>
            <a:chExt cx="2399620" cy="1233223"/>
          </a:xfrm>
        </p:grpSpPr>
        <p:sp>
          <p:nvSpPr>
            <p:cNvPr id="12" name="Trapezium 11">
              <a:extLst>
                <a:ext uri="{FF2B5EF4-FFF2-40B4-BE49-F238E27FC236}">
                  <a16:creationId xmlns:a16="http://schemas.microsoft.com/office/drawing/2014/main" id="{E673E0B8-67FC-4417-8B03-36E6BB61431E}"/>
                </a:ext>
              </a:extLst>
            </p:cNvPr>
            <p:cNvSpPr/>
            <p:nvPr/>
          </p:nvSpPr>
          <p:spPr>
            <a:xfrm rot="10800000">
              <a:off x="4761781" y="2504374"/>
              <a:ext cx="2399620" cy="1152853"/>
            </a:xfrm>
            <a:prstGeom prst="trapezoid">
              <a:avLst/>
            </a:prstGeom>
          </p:spPr>
          <p:style>
            <a:lnRef idx="1">
              <a:schemeClr val="accent1"/>
            </a:lnRef>
            <a:fillRef idx="2">
              <a:schemeClr val="accent1"/>
            </a:fillRef>
            <a:effectRef idx="1">
              <a:schemeClr val="accent1"/>
            </a:effectRef>
            <a:fontRef idx="minor">
              <a:schemeClr val="dk1"/>
            </a:fontRef>
          </p:style>
          <p:txBody>
            <a:bodyPr vert="vert" lIns="0" tIns="0" rIns="0" bIns="0" rtlCol="0" anchor="ctr"/>
            <a:lstStyle/>
            <a:p>
              <a:pPr algn="ctr"/>
              <a:endParaRPr lang="en-US" sz="24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2FC9AF4-F4F0-3611-28A2-742C2A6E735A}"/>
                    </a:ext>
                  </a:extLst>
                </p:cNvPr>
                <p:cNvSpPr txBox="1"/>
                <p:nvPr/>
              </p:nvSpPr>
              <p:spPr>
                <a:xfrm>
                  <a:off x="5046454" y="2504373"/>
                  <a:ext cx="1820002" cy="1233223"/>
                </a:xfrm>
                <a:prstGeom prst="rect">
                  <a:avLst/>
                </a:prstGeom>
                <a:noFill/>
              </p:spPr>
              <p:txBody>
                <a:bodyPr wrap="square">
                  <a:spAutoFit/>
                </a:bodyPr>
                <a:lstStyle/>
                <a:p>
                  <a:pPr algn="ctr"/>
                  <a:r>
                    <a:rPr lang="en-US" sz="2400" b="1" dirty="0"/>
                    <a:t>Probabilistic Encoder</a:t>
                  </a:r>
                </a:p>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AU" sz="2400" b="0" i="1" smtClean="0">
                                <a:latin typeface="Cambria Math" panose="02040503050406030204" pitchFamily="18" charset="0"/>
                              </a:rPr>
                              <m:t>𝑞</m:t>
                            </m:r>
                          </m:e>
                          <m:sub>
                            <m:r>
                              <a:rPr lang="en-US" sz="2400" i="1" smtClean="0">
                                <a:latin typeface="Cambria Math" panose="02040503050406030204" pitchFamily="18" charset="0"/>
                                <a:ea typeface="Cambria Math" panose="02040503050406030204" pitchFamily="18" charset="0"/>
                              </a:rPr>
                              <m:t>𝜙</m:t>
                            </m:r>
                          </m:sub>
                        </m:sSub>
                        <m:r>
                          <a:rPr lang="en-AU" sz="2400" b="0" i="1" smtClean="0">
                            <a:latin typeface="Cambria Math" panose="02040503050406030204" pitchFamily="18" charset="0"/>
                          </a:rPr>
                          <m:t>(</m:t>
                        </m:r>
                        <m:r>
                          <a:rPr lang="en-AU" sz="2400" b="0" i="1" smtClean="0">
                            <a:latin typeface="Cambria Math" panose="02040503050406030204" pitchFamily="18" charset="0"/>
                          </a:rPr>
                          <m:t>𝑧</m:t>
                        </m:r>
                        <m:r>
                          <a:rPr lang="en-AU" sz="2400" b="0" i="1" smtClean="0">
                            <a:latin typeface="Cambria Math" panose="02040503050406030204" pitchFamily="18" charset="0"/>
                          </a:rPr>
                          <m:t>|</m:t>
                        </m:r>
                        <m:r>
                          <a:rPr lang="en-AU" sz="2400" b="0" i="1" smtClean="0">
                            <a:latin typeface="Cambria Math" panose="02040503050406030204" pitchFamily="18" charset="0"/>
                          </a:rPr>
                          <m:t>𝑥</m:t>
                        </m:r>
                        <m:r>
                          <a:rPr lang="en-AU" sz="2400" b="0" i="1" smtClean="0">
                            <a:latin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C1AB8E07-386C-780E-34E3-BAA7D7E62D4D}"/>
                    </a:ext>
                  </a:extLst>
                </p:cNvPr>
                <p:cNvSpPr txBox="1">
                  <a:spLocks noRot="1" noChangeAspect="1" noMove="1" noResize="1" noEditPoints="1" noAdjustHandles="1" noChangeArrowheads="1" noChangeShapeType="1" noTextEdit="1"/>
                </p:cNvSpPr>
                <p:nvPr/>
              </p:nvSpPr>
              <p:spPr>
                <a:xfrm>
                  <a:off x="5046454" y="2504373"/>
                  <a:ext cx="1820002" cy="1233223"/>
                </a:xfrm>
                <a:prstGeom prst="rect">
                  <a:avLst/>
                </a:prstGeom>
                <a:blipFill>
                  <a:blip r:embed="rId7"/>
                  <a:stretch>
                    <a:fillRect l="-2778" t="-4082" r="-6944" b="-408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C95E81C-A39E-B5E1-65C8-60608DE5CC2C}"/>
                  </a:ext>
                </a:extLst>
              </p:cNvPr>
              <p:cNvSpPr/>
              <p:nvPr/>
            </p:nvSpPr>
            <p:spPr>
              <a:xfrm>
                <a:off x="3602003" y="4547156"/>
                <a:ext cx="1462427" cy="451279"/>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t>Sample</a:t>
                </a:r>
                <a14:m>
                  <m:oMath xmlns:m="http://schemas.openxmlformats.org/officeDocument/2006/math">
                    <m:r>
                      <a:rPr lang="en-AU" sz="1400" i="1">
                        <a:latin typeface="Cambria Math" panose="02040503050406030204" pitchFamily="18" charset="0"/>
                        <a:ea typeface="Cambria Math" panose="02040503050406030204" pitchFamily="18" charset="0"/>
                      </a:rPr>
                      <m:t>𝜖</m:t>
                    </m:r>
                    <m:r>
                      <a:rPr lang="en-AU" sz="1400" i="1">
                        <a:latin typeface="Cambria Math" panose="02040503050406030204" pitchFamily="18" charset="0"/>
                        <a:ea typeface="Cambria Math" panose="02040503050406030204" pitchFamily="18" charset="0"/>
                      </a:rPr>
                      <m:t>~</m:t>
                    </m:r>
                    <m:r>
                      <a:rPr lang="en-AU" sz="1400" i="1">
                        <a:latin typeface="Cambria Math" panose="02040503050406030204" pitchFamily="18" charset="0"/>
                        <a:ea typeface="Cambria Math" panose="02040503050406030204" pitchFamily="18" charset="0"/>
                      </a:rPr>
                      <m:t>𝒩</m:t>
                    </m:r>
                    <m:d>
                      <m:dPr>
                        <m:ctrlPr>
                          <a:rPr lang="en-AU" sz="1400" i="1">
                            <a:latin typeface="Cambria Math" panose="02040503050406030204" pitchFamily="18" charset="0"/>
                            <a:ea typeface="Cambria Math" panose="02040503050406030204" pitchFamily="18" charset="0"/>
                          </a:rPr>
                        </m:ctrlPr>
                      </m:dPr>
                      <m:e>
                        <m:r>
                          <a:rPr lang="en-AU" sz="1400" i="1">
                            <a:latin typeface="Cambria Math" panose="02040503050406030204" pitchFamily="18" charset="0"/>
                          </a:rPr>
                          <m:t>0</m:t>
                        </m:r>
                        <m:r>
                          <a:rPr lang="en-AU" sz="1400" i="1">
                            <a:latin typeface="Cambria Math" panose="02040503050406030204" pitchFamily="18" charset="0"/>
                            <a:ea typeface="Cambria Math" panose="02040503050406030204" pitchFamily="18" charset="0"/>
                          </a:rPr>
                          <m:t>,</m:t>
                        </m:r>
                        <m:r>
                          <a:rPr lang="en-AU" sz="1400" i="1">
                            <a:latin typeface="Cambria Math" panose="02040503050406030204" pitchFamily="18" charset="0"/>
                          </a:rPr>
                          <m:t>1</m:t>
                        </m:r>
                      </m:e>
                    </m:d>
                  </m:oMath>
                </a14:m>
                <a:endParaRPr lang="en-US" sz="1400" dirty="0"/>
              </a:p>
            </p:txBody>
          </p:sp>
        </mc:Choice>
        <mc:Fallback xmlns="">
          <p:sp>
            <p:nvSpPr>
              <p:cNvPr id="14" name="Rectangle 13">
                <a:extLst>
                  <a:ext uri="{FF2B5EF4-FFF2-40B4-BE49-F238E27FC236}">
                    <a16:creationId xmlns:a16="http://schemas.microsoft.com/office/drawing/2014/main" id="{BC95E81C-A39E-B5E1-65C8-60608DE5CC2C}"/>
                  </a:ext>
                </a:extLst>
              </p:cNvPr>
              <p:cNvSpPr>
                <a:spLocks noRot="1" noChangeAspect="1" noMove="1" noResize="1" noEditPoints="1" noAdjustHandles="1" noChangeArrowheads="1" noChangeShapeType="1" noTextEdit="1"/>
              </p:cNvSpPr>
              <p:nvPr/>
            </p:nvSpPr>
            <p:spPr>
              <a:xfrm>
                <a:off x="3602003" y="4547156"/>
                <a:ext cx="1462427" cy="451279"/>
              </a:xfrm>
              <a:prstGeom prst="rect">
                <a:avLst/>
              </a:prstGeom>
              <a:blipFill>
                <a:blip r:embed="rId8"/>
                <a:stretch>
                  <a:fillRect t="-10811"/>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DA0A0E25-8A69-AC91-0331-3F1AEDABEB7D}"/>
              </a:ext>
            </a:extLst>
          </p:cNvPr>
          <p:cNvCxnSpPr>
            <a:cxnSpLocks/>
            <a:stCxn id="14" idx="1"/>
            <a:endCxn id="10" idx="3"/>
          </p:cNvCxnSpPr>
          <p:nvPr/>
        </p:nvCxnSpPr>
        <p:spPr>
          <a:xfrm flipH="1" flipV="1">
            <a:off x="3328972" y="4769175"/>
            <a:ext cx="273031" cy="36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29089A8-83D1-47BA-4BD6-F066F64C18D3}"/>
              </a:ext>
            </a:extLst>
          </p:cNvPr>
          <p:cNvSpPr txBox="1"/>
          <p:nvPr/>
        </p:nvSpPr>
        <p:spPr>
          <a:xfrm rot="16200000">
            <a:off x="-1015091" y="4655974"/>
            <a:ext cx="2862038" cy="646331"/>
          </a:xfrm>
          <a:prstGeom prst="rect">
            <a:avLst/>
          </a:prstGeom>
          <a:noFill/>
        </p:spPr>
        <p:txBody>
          <a:bodyPr wrap="square">
            <a:spAutoFit/>
          </a:bodyPr>
          <a:lstStyle/>
          <a:p>
            <a:pPr algn="ctr"/>
            <a:r>
              <a:rPr lang="en-US" dirty="0">
                <a:latin typeface="Book Antiqua" panose="02040602050305030304" pitchFamily="18" charset="0"/>
              </a:rPr>
              <a:t>Backpropagation possible (no stochastic node)</a:t>
            </a:r>
          </a:p>
        </p:txBody>
      </p:sp>
      <p:sp>
        <p:nvSpPr>
          <p:cNvPr id="23" name="Striped Right Arrow 22">
            <a:extLst>
              <a:ext uri="{FF2B5EF4-FFF2-40B4-BE49-F238E27FC236}">
                <a16:creationId xmlns:a16="http://schemas.microsoft.com/office/drawing/2014/main" id="{FFD9B863-1686-C801-B90D-213461A576DB}"/>
              </a:ext>
            </a:extLst>
          </p:cNvPr>
          <p:cNvSpPr/>
          <p:nvPr/>
        </p:nvSpPr>
        <p:spPr>
          <a:xfrm rot="16200000">
            <a:off x="-554684" y="4706272"/>
            <a:ext cx="2862038" cy="330926"/>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Oval 24">
                <a:extLst>
                  <a:ext uri="{FF2B5EF4-FFF2-40B4-BE49-F238E27FC236}">
                    <a16:creationId xmlns:a16="http://schemas.microsoft.com/office/drawing/2014/main" id="{15A976B7-AFFC-F7A4-8D73-492DB4541013}"/>
                  </a:ext>
                </a:extLst>
              </p:cNvPr>
              <p:cNvSpPr>
                <a:spLocks noChangeAspect="1"/>
              </p:cNvSpPr>
              <p:nvPr/>
            </p:nvSpPr>
            <p:spPr>
              <a:xfrm>
                <a:off x="6280139" y="4693893"/>
                <a:ext cx="495805" cy="49580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2000" b="0" i="1" smtClean="0">
                          <a:solidFill>
                            <a:sysClr val="windowText" lastClr="000000"/>
                          </a:solidFill>
                          <a:latin typeface="Cambria Math" panose="02040503050406030204" pitchFamily="18" charset="0"/>
                        </a:rPr>
                        <m:t>𝑧</m:t>
                      </m:r>
                    </m:oMath>
                  </m:oMathPara>
                </a14:m>
                <a:endParaRPr lang="en-US" sz="2000" dirty="0">
                  <a:solidFill>
                    <a:sysClr val="windowText" lastClr="000000"/>
                  </a:solidFill>
                </a:endParaRPr>
              </a:p>
            </p:txBody>
          </p:sp>
        </mc:Choice>
        <mc:Fallback xmlns="">
          <p:sp>
            <p:nvSpPr>
              <p:cNvPr id="25" name="Oval 24">
                <a:extLst>
                  <a:ext uri="{FF2B5EF4-FFF2-40B4-BE49-F238E27FC236}">
                    <a16:creationId xmlns:a16="http://schemas.microsoft.com/office/drawing/2014/main" id="{15A976B7-AFFC-F7A4-8D73-492DB4541013}"/>
                  </a:ext>
                </a:extLst>
              </p:cNvPr>
              <p:cNvSpPr>
                <a:spLocks noRot="1" noChangeAspect="1" noMove="1" noResize="1" noEditPoints="1" noAdjustHandles="1" noChangeArrowheads="1" noChangeShapeType="1" noTextEdit="1"/>
              </p:cNvSpPr>
              <p:nvPr/>
            </p:nvSpPr>
            <p:spPr>
              <a:xfrm>
                <a:off x="6280139" y="4693893"/>
                <a:ext cx="495805" cy="495805"/>
              </a:xfrm>
              <a:prstGeom prst="ellipse">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Decision 25">
                <a:extLst>
                  <a:ext uri="{FF2B5EF4-FFF2-40B4-BE49-F238E27FC236}">
                    <a16:creationId xmlns:a16="http://schemas.microsoft.com/office/drawing/2014/main" id="{B510FB5D-E242-4368-0C59-84492D22A2A9}"/>
                  </a:ext>
                </a:extLst>
              </p:cNvPr>
              <p:cNvSpPr>
                <a:spLocks noChangeAspect="1"/>
              </p:cNvSpPr>
              <p:nvPr/>
            </p:nvSpPr>
            <p:spPr>
              <a:xfrm>
                <a:off x="5482204" y="5376407"/>
                <a:ext cx="559921" cy="559921"/>
              </a:xfrm>
              <a:prstGeom prst="flowChartDecisi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US" sz="2000" i="1">
                          <a:latin typeface="Cambria Math" panose="02040503050406030204" pitchFamily="18" charset="0"/>
                          <a:ea typeface="Cambria Math" panose="02040503050406030204" pitchFamily="18" charset="0"/>
                        </a:rPr>
                        <m:t>𝜙</m:t>
                      </m:r>
                    </m:oMath>
                  </m:oMathPara>
                </a14:m>
                <a:endParaRPr lang="en-US" sz="2000" dirty="0">
                  <a:solidFill>
                    <a:sysClr val="windowText" lastClr="000000"/>
                  </a:solidFill>
                </a:endParaRPr>
              </a:p>
            </p:txBody>
          </p:sp>
        </mc:Choice>
        <mc:Fallback xmlns="">
          <p:sp>
            <p:nvSpPr>
              <p:cNvPr id="26" name="Decision 25">
                <a:extLst>
                  <a:ext uri="{FF2B5EF4-FFF2-40B4-BE49-F238E27FC236}">
                    <a16:creationId xmlns:a16="http://schemas.microsoft.com/office/drawing/2014/main" id="{B510FB5D-E242-4368-0C59-84492D22A2A9}"/>
                  </a:ext>
                </a:extLst>
              </p:cNvPr>
              <p:cNvSpPr>
                <a:spLocks noRot="1" noChangeAspect="1" noMove="1" noResize="1" noEditPoints="1" noAdjustHandles="1" noChangeArrowheads="1" noChangeShapeType="1" noTextEdit="1"/>
              </p:cNvSpPr>
              <p:nvPr/>
            </p:nvSpPr>
            <p:spPr>
              <a:xfrm>
                <a:off x="5482204" y="5376407"/>
                <a:ext cx="559921" cy="559921"/>
              </a:xfrm>
              <a:prstGeom prst="flowChartDecision">
                <a:avLst/>
              </a:prstGeom>
              <a:blipFill>
                <a:blip r:embed="rId1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Decision 26">
                <a:extLst>
                  <a:ext uri="{FF2B5EF4-FFF2-40B4-BE49-F238E27FC236}">
                    <a16:creationId xmlns:a16="http://schemas.microsoft.com/office/drawing/2014/main" id="{7B1639CD-C7A0-72A8-EF22-914E879B3E99}"/>
                  </a:ext>
                </a:extLst>
              </p:cNvPr>
              <p:cNvSpPr>
                <a:spLocks noChangeAspect="1"/>
              </p:cNvSpPr>
              <p:nvPr/>
            </p:nvSpPr>
            <p:spPr>
              <a:xfrm>
                <a:off x="6248081" y="5376407"/>
                <a:ext cx="559921" cy="559921"/>
              </a:xfrm>
              <a:prstGeom prst="flowChartDecisi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2000" b="0" i="1" smtClean="0">
                          <a:solidFill>
                            <a:sysClr val="windowText" lastClr="000000"/>
                          </a:solidFill>
                          <a:latin typeface="Cambria Math" panose="02040503050406030204" pitchFamily="18" charset="0"/>
                        </a:rPr>
                        <m:t>𝑥</m:t>
                      </m:r>
                    </m:oMath>
                  </m:oMathPara>
                </a14:m>
                <a:endParaRPr lang="en-US" sz="2000" dirty="0">
                  <a:solidFill>
                    <a:sysClr val="windowText" lastClr="000000"/>
                  </a:solidFill>
                </a:endParaRPr>
              </a:p>
            </p:txBody>
          </p:sp>
        </mc:Choice>
        <mc:Fallback xmlns="">
          <p:sp>
            <p:nvSpPr>
              <p:cNvPr id="27" name="Decision 26">
                <a:extLst>
                  <a:ext uri="{FF2B5EF4-FFF2-40B4-BE49-F238E27FC236}">
                    <a16:creationId xmlns:a16="http://schemas.microsoft.com/office/drawing/2014/main" id="{7B1639CD-C7A0-72A8-EF22-914E879B3E99}"/>
                  </a:ext>
                </a:extLst>
              </p:cNvPr>
              <p:cNvSpPr>
                <a:spLocks noRot="1" noChangeAspect="1" noMove="1" noResize="1" noEditPoints="1" noAdjustHandles="1" noChangeArrowheads="1" noChangeShapeType="1" noTextEdit="1"/>
              </p:cNvSpPr>
              <p:nvPr/>
            </p:nvSpPr>
            <p:spPr>
              <a:xfrm>
                <a:off x="6248081" y="5376407"/>
                <a:ext cx="559921" cy="559921"/>
              </a:xfrm>
              <a:prstGeom prst="flowChartDecision">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Decision 28">
                <a:extLst>
                  <a:ext uri="{FF2B5EF4-FFF2-40B4-BE49-F238E27FC236}">
                    <a16:creationId xmlns:a16="http://schemas.microsoft.com/office/drawing/2014/main" id="{7620B6EA-5292-7A44-4C00-80EF6BDE0242}"/>
                  </a:ext>
                </a:extLst>
              </p:cNvPr>
              <p:cNvSpPr>
                <a:spLocks noChangeAspect="1"/>
              </p:cNvSpPr>
              <p:nvPr/>
            </p:nvSpPr>
            <p:spPr>
              <a:xfrm>
                <a:off x="6248080" y="3828581"/>
                <a:ext cx="559921" cy="559921"/>
              </a:xfrm>
              <a:prstGeom prst="flowChartDecisi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2000" b="0" i="1" smtClean="0">
                          <a:solidFill>
                            <a:sysClr val="windowText" lastClr="000000"/>
                          </a:solidFill>
                          <a:latin typeface="Cambria Math" panose="02040503050406030204" pitchFamily="18" charset="0"/>
                        </a:rPr>
                        <m:t>𝑓</m:t>
                      </m:r>
                    </m:oMath>
                  </m:oMathPara>
                </a14:m>
                <a:endParaRPr lang="en-US" sz="2000" dirty="0">
                  <a:solidFill>
                    <a:sysClr val="windowText" lastClr="000000"/>
                  </a:solidFill>
                </a:endParaRPr>
              </a:p>
            </p:txBody>
          </p:sp>
        </mc:Choice>
        <mc:Fallback xmlns="">
          <p:sp>
            <p:nvSpPr>
              <p:cNvPr id="29" name="Decision 28">
                <a:extLst>
                  <a:ext uri="{FF2B5EF4-FFF2-40B4-BE49-F238E27FC236}">
                    <a16:creationId xmlns:a16="http://schemas.microsoft.com/office/drawing/2014/main" id="{7620B6EA-5292-7A44-4C00-80EF6BDE0242}"/>
                  </a:ext>
                </a:extLst>
              </p:cNvPr>
              <p:cNvSpPr>
                <a:spLocks noRot="1" noChangeAspect="1" noMove="1" noResize="1" noEditPoints="1" noAdjustHandles="1" noChangeArrowheads="1" noChangeShapeType="1" noTextEdit="1"/>
              </p:cNvSpPr>
              <p:nvPr/>
            </p:nvSpPr>
            <p:spPr>
              <a:xfrm>
                <a:off x="6248080" y="3828581"/>
                <a:ext cx="559921" cy="559921"/>
              </a:xfrm>
              <a:prstGeom prst="flowChartDecision">
                <a:avLst/>
              </a:prstGeom>
              <a:blipFill>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7B5A159-2264-DDE0-477D-ABE49FCE6B4B}"/>
                  </a:ext>
                </a:extLst>
              </p:cNvPr>
              <p:cNvSpPr txBox="1"/>
              <p:nvPr/>
            </p:nvSpPr>
            <p:spPr>
              <a:xfrm>
                <a:off x="6763464" y="4748271"/>
                <a:ext cx="1119692" cy="3940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1800" b="0" i="0" smtClean="0">
                          <a:latin typeface="Cambria Math" panose="02040503050406030204" pitchFamily="18" charset="0"/>
                        </a:rPr>
                        <m:t>~</m:t>
                      </m:r>
                      <m:sSub>
                        <m:sSubPr>
                          <m:ctrlPr>
                            <a:rPr lang="en-US" i="1">
                              <a:latin typeface="Cambria Math" panose="02040503050406030204" pitchFamily="18" charset="0"/>
                            </a:rPr>
                          </m:ctrlPr>
                        </m:sSubPr>
                        <m:e>
                          <m:r>
                            <a:rPr lang="en-AU"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𝜙</m:t>
                          </m:r>
                        </m:sub>
                      </m:sSub>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𝑧</m:t>
                          </m:r>
                        </m:e>
                        <m:e>
                          <m:r>
                            <a:rPr lang="en-AU" i="1">
                              <a:latin typeface="Cambria Math" panose="02040503050406030204" pitchFamily="18" charset="0"/>
                            </a:rPr>
                            <m:t>𝑥</m:t>
                          </m:r>
                        </m:e>
                      </m:d>
                    </m:oMath>
                  </m:oMathPara>
                </a14:m>
                <a:endParaRPr lang="en-US" dirty="0"/>
              </a:p>
            </p:txBody>
          </p:sp>
        </mc:Choice>
        <mc:Fallback xmlns="">
          <p:sp>
            <p:nvSpPr>
              <p:cNvPr id="31" name="TextBox 30">
                <a:extLst>
                  <a:ext uri="{FF2B5EF4-FFF2-40B4-BE49-F238E27FC236}">
                    <a16:creationId xmlns:a16="http://schemas.microsoft.com/office/drawing/2014/main" id="{A7B5A159-2264-DDE0-477D-ABE49FCE6B4B}"/>
                  </a:ext>
                </a:extLst>
              </p:cNvPr>
              <p:cNvSpPr txBox="1">
                <a:spLocks noRot="1" noChangeAspect="1" noMove="1" noResize="1" noEditPoints="1" noAdjustHandles="1" noChangeArrowheads="1" noChangeShapeType="1" noTextEdit="1"/>
              </p:cNvSpPr>
              <p:nvPr/>
            </p:nvSpPr>
            <p:spPr>
              <a:xfrm>
                <a:off x="6763464" y="4748271"/>
                <a:ext cx="1119692" cy="394082"/>
              </a:xfrm>
              <a:prstGeom prst="rect">
                <a:avLst/>
              </a:prstGeom>
              <a:blipFill>
                <a:blip r:embed="rId13"/>
                <a:stretch>
                  <a:fillRect b="-6061"/>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7CCE4EB4-1F17-B1DF-17D6-A8406319A45E}"/>
              </a:ext>
            </a:extLst>
          </p:cNvPr>
          <p:cNvCxnSpPr>
            <a:stCxn id="27" idx="0"/>
            <a:endCxn id="25" idx="4"/>
          </p:cNvCxnSpPr>
          <p:nvPr/>
        </p:nvCxnSpPr>
        <p:spPr>
          <a:xfrm flipV="1">
            <a:off x="6528042" y="5189698"/>
            <a:ext cx="0" cy="1867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EC0C2FE7-2B18-AFB7-6D52-ED815C2DFFEF}"/>
              </a:ext>
            </a:extLst>
          </p:cNvPr>
          <p:cNvCxnSpPr>
            <a:cxnSpLocks/>
            <a:stCxn id="26" idx="0"/>
            <a:endCxn id="25" idx="3"/>
          </p:cNvCxnSpPr>
          <p:nvPr/>
        </p:nvCxnSpPr>
        <p:spPr>
          <a:xfrm flipV="1">
            <a:off x="5762165" y="5117089"/>
            <a:ext cx="590583" cy="2593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02E6F99F-CF3C-116A-093D-63965A3060DB}"/>
              </a:ext>
            </a:extLst>
          </p:cNvPr>
          <p:cNvCxnSpPr>
            <a:cxnSpLocks/>
            <a:stCxn id="25" idx="0"/>
            <a:endCxn id="29" idx="2"/>
          </p:cNvCxnSpPr>
          <p:nvPr/>
        </p:nvCxnSpPr>
        <p:spPr>
          <a:xfrm flipH="1" flipV="1">
            <a:off x="6528041" y="4388502"/>
            <a:ext cx="1" cy="3053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3" name="Diamond 42">
                <a:extLst>
                  <a:ext uri="{FF2B5EF4-FFF2-40B4-BE49-F238E27FC236}">
                    <a16:creationId xmlns:a16="http://schemas.microsoft.com/office/drawing/2014/main" id="{646EE680-0563-906D-CB22-80325CD51483}"/>
                  </a:ext>
                </a:extLst>
              </p:cNvPr>
              <p:cNvSpPr>
                <a:spLocks noChangeAspect="1"/>
              </p:cNvSpPr>
              <p:nvPr/>
            </p:nvSpPr>
            <p:spPr>
              <a:xfrm>
                <a:off x="9776214" y="4712721"/>
                <a:ext cx="495805" cy="495805"/>
              </a:xfrm>
              <a:prstGeom prst="diamond">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2000" b="0" i="1" smtClean="0">
                          <a:solidFill>
                            <a:sysClr val="windowText" lastClr="000000"/>
                          </a:solidFill>
                          <a:latin typeface="Cambria Math" panose="02040503050406030204" pitchFamily="18" charset="0"/>
                        </a:rPr>
                        <m:t>𝑧</m:t>
                      </m:r>
                    </m:oMath>
                  </m:oMathPara>
                </a14:m>
                <a:endParaRPr lang="en-US" sz="2000" dirty="0">
                  <a:solidFill>
                    <a:sysClr val="windowText" lastClr="000000"/>
                  </a:solidFill>
                </a:endParaRPr>
              </a:p>
            </p:txBody>
          </p:sp>
        </mc:Choice>
        <mc:Fallback xmlns="">
          <p:sp>
            <p:nvSpPr>
              <p:cNvPr id="43" name="Diamond 42">
                <a:extLst>
                  <a:ext uri="{FF2B5EF4-FFF2-40B4-BE49-F238E27FC236}">
                    <a16:creationId xmlns:a16="http://schemas.microsoft.com/office/drawing/2014/main" id="{646EE680-0563-906D-CB22-80325CD51483}"/>
                  </a:ext>
                </a:extLst>
              </p:cNvPr>
              <p:cNvSpPr>
                <a:spLocks noRot="1" noChangeAspect="1" noMove="1" noResize="1" noEditPoints="1" noAdjustHandles="1" noChangeArrowheads="1" noChangeShapeType="1" noTextEdit="1"/>
              </p:cNvSpPr>
              <p:nvPr/>
            </p:nvSpPr>
            <p:spPr>
              <a:xfrm>
                <a:off x="9776214" y="4712721"/>
                <a:ext cx="495805" cy="495805"/>
              </a:xfrm>
              <a:prstGeom prst="diamond">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Decision 43">
                <a:extLst>
                  <a:ext uri="{FF2B5EF4-FFF2-40B4-BE49-F238E27FC236}">
                    <a16:creationId xmlns:a16="http://schemas.microsoft.com/office/drawing/2014/main" id="{7B404C36-1919-9195-9C7B-751F40A394D0}"/>
                  </a:ext>
                </a:extLst>
              </p:cNvPr>
              <p:cNvSpPr>
                <a:spLocks noChangeAspect="1"/>
              </p:cNvSpPr>
              <p:nvPr/>
            </p:nvSpPr>
            <p:spPr>
              <a:xfrm>
                <a:off x="8978279" y="5395235"/>
                <a:ext cx="559921" cy="559921"/>
              </a:xfrm>
              <a:prstGeom prst="flowChartDecisi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US" sz="2000" i="1">
                          <a:latin typeface="Cambria Math" panose="02040503050406030204" pitchFamily="18" charset="0"/>
                          <a:ea typeface="Cambria Math" panose="02040503050406030204" pitchFamily="18" charset="0"/>
                        </a:rPr>
                        <m:t>𝜙</m:t>
                      </m:r>
                    </m:oMath>
                  </m:oMathPara>
                </a14:m>
                <a:endParaRPr lang="en-US" sz="2000" dirty="0">
                  <a:solidFill>
                    <a:sysClr val="windowText" lastClr="000000"/>
                  </a:solidFill>
                </a:endParaRPr>
              </a:p>
            </p:txBody>
          </p:sp>
        </mc:Choice>
        <mc:Fallback xmlns="">
          <p:sp>
            <p:nvSpPr>
              <p:cNvPr id="44" name="Decision 43">
                <a:extLst>
                  <a:ext uri="{FF2B5EF4-FFF2-40B4-BE49-F238E27FC236}">
                    <a16:creationId xmlns:a16="http://schemas.microsoft.com/office/drawing/2014/main" id="{7B404C36-1919-9195-9C7B-751F40A394D0}"/>
                  </a:ext>
                </a:extLst>
              </p:cNvPr>
              <p:cNvSpPr>
                <a:spLocks noRot="1" noChangeAspect="1" noMove="1" noResize="1" noEditPoints="1" noAdjustHandles="1" noChangeArrowheads="1" noChangeShapeType="1" noTextEdit="1"/>
              </p:cNvSpPr>
              <p:nvPr/>
            </p:nvSpPr>
            <p:spPr>
              <a:xfrm>
                <a:off x="8978279" y="5395235"/>
                <a:ext cx="559921" cy="559921"/>
              </a:xfrm>
              <a:prstGeom prst="flowChartDecision">
                <a:avLst/>
              </a:prstGeom>
              <a:blipFill>
                <a:blip r:embed="rId1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Decision 44">
                <a:extLst>
                  <a:ext uri="{FF2B5EF4-FFF2-40B4-BE49-F238E27FC236}">
                    <a16:creationId xmlns:a16="http://schemas.microsoft.com/office/drawing/2014/main" id="{13CA0ADD-5E1A-E552-6353-61A9D4363403}"/>
                  </a:ext>
                </a:extLst>
              </p:cNvPr>
              <p:cNvSpPr>
                <a:spLocks noChangeAspect="1"/>
              </p:cNvSpPr>
              <p:nvPr/>
            </p:nvSpPr>
            <p:spPr>
              <a:xfrm>
                <a:off x="9744156" y="5395235"/>
                <a:ext cx="559921" cy="559921"/>
              </a:xfrm>
              <a:prstGeom prst="flowChartDecisi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2000" b="0" i="1" smtClean="0">
                          <a:solidFill>
                            <a:sysClr val="windowText" lastClr="000000"/>
                          </a:solidFill>
                          <a:latin typeface="Cambria Math" panose="02040503050406030204" pitchFamily="18" charset="0"/>
                        </a:rPr>
                        <m:t>𝑥</m:t>
                      </m:r>
                    </m:oMath>
                  </m:oMathPara>
                </a14:m>
                <a:endParaRPr lang="en-US" sz="2000" dirty="0">
                  <a:solidFill>
                    <a:sysClr val="windowText" lastClr="000000"/>
                  </a:solidFill>
                </a:endParaRPr>
              </a:p>
            </p:txBody>
          </p:sp>
        </mc:Choice>
        <mc:Fallback xmlns="">
          <p:sp>
            <p:nvSpPr>
              <p:cNvPr id="45" name="Decision 44">
                <a:extLst>
                  <a:ext uri="{FF2B5EF4-FFF2-40B4-BE49-F238E27FC236}">
                    <a16:creationId xmlns:a16="http://schemas.microsoft.com/office/drawing/2014/main" id="{13CA0ADD-5E1A-E552-6353-61A9D4363403}"/>
                  </a:ext>
                </a:extLst>
              </p:cNvPr>
              <p:cNvSpPr>
                <a:spLocks noRot="1" noChangeAspect="1" noMove="1" noResize="1" noEditPoints="1" noAdjustHandles="1" noChangeArrowheads="1" noChangeShapeType="1" noTextEdit="1"/>
              </p:cNvSpPr>
              <p:nvPr/>
            </p:nvSpPr>
            <p:spPr>
              <a:xfrm>
                <a:off x="9744156" y="5395235"/>
                <a:ext cx="559921" cy="559921"/>
              </a:xfrm>
              <a:prstGeom prst="flowChartDecision">
                <a:avLst/>
              </a:prstGeom>
              <a:blipFill>
                <a:blip r:embed="rId1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Decision 45">
                <a:extLst>
                  <a:ext uri="{FF2B5EF4-FFF2-40B4-BE49-F238E27FC236}">
                    <a16:creationId xmlns:a16="http://schemas.microsoft.com/office/drawing/2014/main" id="{4AAF31CD-6C92-7302-BE92-B5C124D6B5FD}"/>
                  </a:ext>
                </a:extLst>
              </p:cNvPr>
              <p:cNvSpPr>
                <a:spLocks noChangeAspect="1"/>
              </p:cNvSpPr>
              <p:nvPr/>
            </p:nvSpPr>
            <p:spPr>
              <a:xfrm>
                <a:off x="9744155" y="3847409"/>
                <a:ext cx="559921" cy="559921"/>
              </a:xfrm>
              <a:prstGeom prst="flowChartDecisi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2000" b="0" i="1" smtClean="0">
                          <a:solidFill>
                            <a:sysClr val="windowText" lastClr="000000"/>
                          </a:solidFill>
                          <a:latin typeface="Cambria Math" panose="02040503050406030204" pitchFamily="18" charset="0"/>
                        </a:rPr>
                        <m:t>𝑓</m:t>
                      </m:r>
                    </m:oMath>
                  </m:oMathPara>
                </a14:m>
                <a:endParaRPr lang="en-US" sz="2000" dirty="0">
                  <a:solidFill>
                    <a:sysClr val="windowText" lastClr="000000"/>
                  </a:solidFill>
                </a:endParaRPr>
              </a:p>
            </p:txBody>
          </p:sp>
        </mc:Choice>
        <mc:Fallback xmlns="">
          <p:sp>
            <p:nvSpPr>
              <p:cNvPr id="46" name="Decision 45">
                <a:extLst>
                  <a:ext uri="{FF2B5EF4-FFF2-40B4-BE49-F238E27FC236}">
                    <a16:creationId xmlns:a16="http://schemas.microsoft.com/office/drawing/2014/main" id="{4AAF31CD-6C92-7302-BE92-B5C124D6B5FD}"/>
                  </a:ext>
                </a:extLst>
              </p:cNvPr>
              <p:cNvSpPr>
                <a:spLocks noRot="1" noChangeAspect="1" noMove="1" noResize="1" noEditPoints="1" noAdjustHandles="1" noChangeArrowheads="1" noChangeShapeType="1" noTextEdit="1"/>
              </p:cNvSpPr>
              <p:nvPr/>
            </p:nvSpPr>
            <p:spPr>
              <a:xfrm>
                <a:off x="9744155" y="3847409"/>
                <a:ext cx="559921" cy="559921"/>
              </a:xfrm>
              <a:prstGeom prst="flowChartDecision">
                <a:avLst/>
              </a:prstGeom>
              <a:blipFill>
                <a:blip r:embed="rId1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DC93634-D9DE-4996-E641-D413DA5AE37D}"/>
                  </a:ext>
                </a:extLst>
              </p:cNvPr>
              <p:cNvSpPr txBox="1"/>
              <p:nvPr/>
            </p:nvSpPr>
            <p:spPr>
              <a:xfrm>
                <a:off x="10259538" y="4767099"/>
                <a:ext cx="14273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mtClean="0">
                          <a:latin typeface="Cambria Math" panose="02040503050406030204" pitchFamily="18" charset="0"/>
                        </a:rPr>
                        <m:t>=</m:t>
                      </m:r>
                      <m:r>
                        <a:rPr lang="en-AU" b="0" i="1" smtClean="0">
                          <a:latin typeface="Cambria Math" panose="02040503050406030204" pitchFamily="18" charset="0"/>
                        </a:rPr>
                        <m:t>𝑔</m:t>
                      </m:r>
                      <m:r>
                        <a:rPr lang="en-AU"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𝜙</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𝜖</m:t>
                      </m:r>
                      <m:r>
                        <a:rPr lang="en-AU"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7" name="TextBox 46">
                <a:extLst>
                  <a:ext uri="{FF2B5EF4-FFF2-40B4-BE49-F238E27FC236}">
                    <a16:creationId xmlns:a16="http://schemas.microsoft.com/office/drawing/2014/main" id="{FDC93634-D9DE-4996-E641-D413DA5AE37D}"/>
                  </a:ext>
                </a:extLst>
              </p:cNvPr>
              <p:cNvSpPr txBox="1">
                <a:spLocks noRot="1" noChangeAspect="1" noMove="1" noResize="1" noEditPoints="1" noAdjustHandles="1" noChangeArrowheads="1" noChangeShapeType="1" noTextEdit="1"/>
              </p:cNvSpPr>
              <p:nvPr/>
            </p:nvSpPr>
            <p:spPr>
              <a:xfrm>
                <a:off x="10259538" y="4767099"/>
                <a:ext cx="1427395" cy="369332"/>
              </a:xfrm>
              <a:prstGeom prst="rect">
                <a:avLst/>
              </a:prstGeom>
              <a:blipFill>
                <a:blip r:embed="rId18"/>
                <a:stretch>
                  <a:fillRect b="-13333"/>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AEE67AF9-2758-D4FB-4E2D-D5DAC44E42C8}"/>
              </a:ext>
            </a:extLst>
          </p:cNvPr>
          <p:cNvCxnSpPr>
            <a:cxnSpLocks/>
            <a:stCxn id="45" idx="0"/>
            <a:endCxn id="43" idx="2"/>
          </p:cNvCxnSpPr>
          <p:nvPr/>
        </p:nvCxnSpPr>
        <p:spPr>
          <a:xfrm flipV="1">
            <a:off x="10024117" y="5208526"/>
            <a:ext cx="0" cy="1867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4558BE79-798D-7701-ABB4-742FAF9C601E}"/>
              </a:ext>
            </a:extLst>
          </p:cNvPr>
          <p:cNvCxnSpPr>
            <a:cxnSpLocks/>
            <a:stCxn id="44" idx="0"/>
            <a:endCxn id="43" idx="1"/>
          </p:cNvCxnSpPr>
          <p:nvPr/>
        </p:nvCxnSpPr>
        <p:spPr>
          <a:xfrm flipV="1">
            <a:off x="9258240" y="4960624"/>
            <a:ext cx="517974" cy="4346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33BE34D9-6D80-50AF-FB65-C53010E2578C}"/>
              </a:ext>
            </a:extLst>
          </p:cNvPr>
          <p:cNvCxnSpPr>
            <a:cxnSpLocks/>
            <a:endCxn id="46" idx="2"/>
          </p:cNvCxnSpPr>
          <p:nvPr/>
        </p:nvCxnSpPr>
        <p:spPr>
          <a:xfrm flipH="1" flipV="1">
            <a:off x="10024116" y="4407330"/>
            <a:ext cx="1" cy="3053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7BD6DF8E-DBAC-0E6F-7B0A-DADAB4BC7746}"/>
                  </a:ext>
                </a:extLst>
              </p:cNvPr>
              <p:cNvSpPr>
                <a:spLocks noChangeAspect="1"/>
              </p:cNvSpPr>
              <p:nvPr/>
            </p:nvSpPr>
            <p:spPr>
              <a:xfrm>
                <a:off x="10551980" y="5395235"/>
                <a:ext cx="495805" cy="49580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2000" i="1">
                          <a:latin typeface="Cambria Math" panose="02040503050406030204" pitchFamily="18" charset="0"/>
                          <a:ea typeface="Cambria Math" panose="02040503050406030204" pitchFamily="18" charset="0"/>
                        </a:rPr>
                        <m:t>𝜖</m:t>
                      </m:r>
                    </m:oMath>
                  </m:oMathPara>
                </a14:m>
                <a:endParaRPr lang="en-US" sz="2000" dirty="0">
                  <a:solidFill>
                    <a:sysClr val="windowText" lastClr="000000"/>
                  </a:solidFill>
                </a:endParaRPr>
              </a:p>
            </p:txBody>
          </p:sp>
        </mc:Choice>
        <mc:Fallback xmlns="">
          <p:sp>
            <p:nvSpPr>
              <p:cNvPr id="53" name="Oval 52">
                <a:extLst>
                  <a:ext uri="{FF2B5EF4-FFF2-40B4-BE49-F238E27FC236}">
                    <a16:creationId xmlns:a16="http://schemas.microsoft.com/office/drawing/2014/main" id="{7BD6DF8E-DBAC-0E6F-7B0A-DADAB4BC7746}"/>
                  </a:ext>
                </a:extLst>
              </p:cNvPr>
              <p:cNvSpPr>
                <a:spLocks noRot="1" noChangeAspect="1" noMove="1" noResize="1" noEditPoints="1" noAdjustHandles="1" noChangeArrowheads="1" noChangeShapeType="1" noTextEdit="1"/>
              </p:cNvSpPr>
              <p:nvPr/>
            </p:nvSpPr>
            <p:spPr>
              <a:xfrm>
                <a:off x="10551980" y="5395235"/>
                <a:ext cx="495805" cy="495805"/>
              </a:xfrm>
              <a:prstGeom prst="ellipse">
                <a:avLst/>
              </a:prstGeom>
              <a:blipFill>
                <a:blip r:embed="rId19"/>
                <a:stretch>
                  <a:fillRect/>
                </a:stretch>
              </a:blipFill>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E1C2DAF5-00E8-1F9C-5896-5C4BACD5F374}"/>
              </a:ext>
            </a:extLst>
          </p:cNvPr>
          <p:cNvCxnSpPr>
            <a:cxnSpLocks/>
            <a:stCxn id="53" idx="1"/>
            <a:endCxn id="43" idx="3"/>
          </p:cNvCxnSpPr>
          <p:nvPr/>
        </p:nvCxnSpPr>
        <p:spPr>
          <a:xfrm flipH="1" flipV="1">
            <a:off x="10272019" y="4960624"/>
            <a:ext cx="352570" cy="5072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E6E11234-FCBC-D5C4-E784-11411383E28F}"/>
                  </a:ext>
                </a:extLst>
              </p:cNvPr>
              <p:cNvSpPr txBox="1"/>
              <p:nvPr/>
            </p:nvSpPr>
            <p:spPr>
              <a:xfrm>
                <a:off x="10995063" y="5455256"/>
                <a:ext cx="111969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1800" b="0" i="0"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𝒩</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rPr>
                            <m:t>0</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1</m:t>
                          </m:r>
                        </m:e>
                      </m:d>
                    </m:oMath>
                  </m:oMathPara>
                </a14:m>
                <a:endParaRPr lang="en-US" dirty="0"/>
              </a:p>
            </p:txBody>
          </p:sp>
        </mc:Choice>
        <mc:Fallback xmlns="">
          <p:sp>
            <p:nvSpPr>
              <p:cNvPr id="59" name="TextBox 58">
                <a:extLst>
                  <a:ext uri="{FF2B5EF4-FFF2-40B4-BE49-F238E27FC236}">
                    <a16:creationId xmlns:a16="http://schemas.microsoft.com/office/drawing/2014/main" id="{E6E11234-FCBC-D5C4-E784-11411383E28F}"/>
                  </a:ext>
                </a:extLst>
              </p:cNvPr>
              <p:cNvSpPr txBox="1">
                <a:spLocks noRot="1" noChangeAspect="1" noMove="1" noResize="1" noEditPoints="1" noAdjustHandles="1" noChangeArrowheads="1" noChangeShapeType="1" noTextEdit="1"/>
              </p:cNvSpPr>
              <p:nvPr/>
            </p:nvSpPr>
            <p:spPr>
              <a:xfrm>
                <a:off x="10995063" y="5455256"/>
                <a:ext cx="1119692" cy="369332"/>
              </a:xfrm>
              <a:prstGeom prst="rect">
                <a:avLst/>
              </a:prstGeom>
              <a:blipFill>
                <a:blip r:embed="rId20"/>
                <a:stretch>
                  <a:fillRect/>
                </a:stretch>
              </a:blipFill>
            </p:spPr>
            <p:txBody>
              <a:bodyPr/>
              <a:lstStyle/>
              <a:p>
                <a:r>
                  <a:rPr lang="en-US">
                    <a:noFill/>
                  </a:rPr>
                  <a:t> </a:t>
                </a:r>
              </a:p>
            </p:txBody>
          </p:sp>
        </mc:Fallback>
      </mc:AlternateContent>
      <p:sp>
        <p:nvSpPr>
          <p:cNvPr id="60" name="Right Arrow 59">
            <a:extLst>
              <a:ext uri="{FF2B5EF4-FFF2-40B4-BE49-F238E27FC236}">
                <a16:creationId xmlns:a16="http://schemas.microsoft.com/office/drawing/2014/main" id="{B174796D-60B8-DA09-E36C-EA60073D6286}"/>
              </a:ext>
            </a:extLst>
          </p:cNvPr>
          <p:cNvSpPr/>
          <p:nvPr/>
        </p:nvSpPr>
        <p:spPr>
          <a:xfrm rot="5400000">
            <a:off x="9205209" y="4078689"/>
            <a:ext cx="517973" cy="20834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1" name="Right Arrow 60">
            <a:extLst>
              <a:ext uri="{FF2B5EF4-FFF2-40B4-BE49-F238E27FC236}">
                <a16:creationId xmlns:a16="http://schemas.microsoft.com/office/drawing/2014/main" id="{4E485CE0-2858-D701-B66B-D9C6DACFDE70}"/>
              </a:ext>
            </a:extLst>
          </p:cNvPr>
          <p:cNvSpPr/>
          <p:nvPr/>
        </p:nvSpPr>
        <p:spPr>
          <a:xfrm rot="8350394">
            <a:off x="8704228" y="5152685"/>
            <a:ext cx="732641" cy="18448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3" name="TextBox 62">
            <a:extLst>
              <a:ext uri="{FF2B5EF4-FFF2-40B4-BE49-F238E27FC236}">
                <a16:creationId xmlns:a16="http://schemas.microsoft.com/office/drawing/2014/main" id="{F0236FE9-E197-4ED4-FDD6-F2C9D42BF44C}"/>
              </a:ext>
            </a:extLst>
          </p:cNvPr>
          <p:cNvSpPr txBox="1"/>
          <p:nvPr/>
        </p:nvSpPr>
        <p:spPr>
          <a:xfrm>
            <a:off x="8108693" y="3873556"/>
            <a:ext cx="1436979" cy="369332"/>
          </a:xfrm>
          <a:prstGeom prst="rect">
            <a:avLst/>
          </a:prstGeom>
          <a:noFill/>
        </p:spPr>
        <p:txBody>
          <a:bodyPr wrap="square">
            <a:spAutoFit/>
          </a:bodyPr>
          <a:lstStyle/>
          <a:p>
            <a:pPr algn="ctr"/>
            <a:r>
              <a:rPr lang="en-US" dirty="0">
                <a:latin typeface="Book Antiqua" panose="02040602050305030304" pitchFamily="18" charset="0"/>
              </a:rPr>
              <a:t>Backprop</a:t>
            </a:r>
            <a:endParaRPr lang="en-US" dirty="0"/>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516AB95A-7239-1F41-FC64-AF6C546488DB}"/>
                  </a:ext>
                </a:extLst>
              </p:cNvPr>
              <p:cNvSpPr txBox="1"/>
              <p:nvPr/>
            </p:nvSpPr>
            <p:spPr>
              <a:xfrm>
                <a:off x="8370702" y="4497307"/>
                <a:ext cx="1436979" cy="39164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𝑓</m:t>
                      </m:r>
                      <m:r>
                        <a:rPr lang="en-AU"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𝑧</m:t>
                          </m:r>
                        </m:e>
                        <m:sub>
                          <m:r>
                            <a:rPr lang="en-AU" b="0" i="1" smtClean="0">
                              <a:latin typeface="Cambria Math" panose="02040503050406030204" pitchFamily="18" charset="0"/>
                              <a:ea typeface="Cambria Math" panose="02040503050406030204" pitchFamily="18" charset="0"/>
                            </a:rPr>
                            <m:t>𝑗</m:t>
                          </m:r>
                        </m:sub>
                      </m:sSub>
                    </m:oMath>
                  </m:oMathPara>
                </a14:m>
                <a:endParaRPr lang="en-US" dirty="0"/>
              </a:p>
            </p:txBody>
          </p:sp>
        </mc:Choice>
        <mc:Fallback xmlns="">
          <p:sp>
            <p:nvSpPr>
              <p:cNvPr id="64" name="TextBox 63">
                <a:extLst>
                  <a:ext uri="{FF2B5EF4-FFF2-40B4-BE49-F238E27FC236}">
                    <a16:creationId xmlns:a16="http://schemas.microsoft.com/office/drawing/2014/main" id="{516AB95A-7239-1F41-FC64-AF6C546488DB}"/>
                  </a:ext>
                </a:extLst>
              </p:cNvPr>
              <p:cNvSpPr txBox="1">
                <a:spLocks noRot="1" noChangeAspect="1" noMove="1" noResize="1" noEditPoints="1" noAdjustHandles="1" noChangeArrowheads="1" noChangeShapeType="1" noTextEdit="1"/>
              </p:cNvSpPr>
              <p:nvPr/>
            </p:nvSpPr>
            <p:spPr>
              <a:xfrm>
                <a:off x="8370702" y="4497307"/>
                <a:ext cx="1436979" cy="391646"/>
              </a:xfrm>
              <a:prstGeom prst="rect">
                <a:avLst/>
              </a:prstGeom>
              <a:blipFill>
                <a:blip r:embed="rId21"/>
                <a:stretch>
                  <a:fillRect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63690E2-E02A-5B07-F899-E22194A0883D}"/>
                  </a:ext>
                </a:extLst>
              </p:cNvPr>
              <p:cNvSpPr txBox="1"/>
              <p:nvPr/>
            </p:nvSpPr>
            <p:spPr>
              <a:xfrm>
                <a:off x="7793022" y="5546437"/>
                <a:ext cx="1436979" cy="39164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𝑓</m:t>
                      </m:r>
                      <m:r>
                        <a:rPr lang="en-AU"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AU" b="0" i="1" smtClean="0">
                              <a:latin typeface="Cambria Math" panose="02040503050406030204" pitchFamily="18" charset="0"/>
                              <a:ea typeface="Cambria Math" panose="02040503050406030204" pitchFamily="18" charset="0"/>
                            </a:rPr>
                            <m:t>𝑗</m:t>
                          </m:r>
                        </m:sub>
                      </m:sSub>
                    </m:oMath>
                  </m:oMathPara>
                </a14:m>
                <a:endParaRPr lang="en-US" dirty="0"/>
              </a:p>
            </p:txBody>
          </p:sp>
        </mc:Choice>
        <mc:Fallback xmlns="">
          <p:sp>
            <p:nvSpPr>
              <p:cNvPr id="65" name="TextBox 64">
                <a:extLst>
                  <a:ext uri="{FF2B5EF4-FFF2-40B4-BE49-F238E27FC236}">
                    <a16:creationId xmlns:a16="http://schemas.microsoft.com/office/drawing/2014/main" id="{D63690E2-E02A-5B07-F899-E22194A0883D}"/>
                  </a:ext>
                </a:extLst>
              </p:cNvPr>
              <p:cNvSpPr txBox="1">
                <a:spLocks noRot="1" noChangeAspect="1" noMove="1" noResize="1" noEditPoints="1" noAdjustHandles="1" noChangeArrowheads="1" noChangeShapeType="1" noTextEdit="1"/>
              </p:cNvSpPr>
              <p:nvPr/>
            </p:nvSpPr>
            <p:spPr>
              <a:xfrm>
                <a:off x="7793022" y="5546437"/>
                <a:ext cx="1436979" cy="391646"/>
              </a:xfrm>
              <a:prstGeom prst="rect">
                <a:avLst/>
              </a:prstGeom>
              <a:blipFill>
                <a:blip r:embed="rId22"/>
                <a:stretch>
                  <a:fillRect b="-9375"/>
                </a:stretch>
              </a:blipFill>
            </p:spPr>
            <p:txBody>
              <a:bodyPr/>
              <a:lstStyle/>
              <a:p>
                <a:r>
                  <a:rPr lang="en-US">
                    <a:noFill/>
                  </a:rPr>
                  <a:t> </a:t>
                </a:r>
              </a:p>
            </p:txBody>
          </p:sp>
        </mc:Fallback>
      </mc:AlternateContent>
      <p:sp>
        <p:nvSpPr>
          <p:cNvPr id="66" name="TextBox 65">
            <a:extLst>
              <a:ext uri="{FF2B5EF4-FFF2-40B4-BE49-F238E27FC236}">
                <a16:creationId xmlns:a16="http://schemas.microsoft.com/office/drawing/2014/main" id="{C3048A2F-0CAC-DA86-F160-B3491B38A63A}"/>
              </a:ext>
            </a:extLst>
          </p:cNvPr>
          <p:cNvSpPr txBox="1"/>
          <p:nvPr/>
        </p:nvSpPr>
        <p:spPr>
          <a:xfrm>
            <a:off x="5372641" y="3396013"/>
            <a:ext cx="1950669" cy="369332"/>
          </a:xfrm>
          <a:prstGeom prst="rect">
            <a:avLst/>
          </a:prstGeom>
          <a:noFill/>
        </p:spPr>
        <p:txBody>
          <a:bodyPr wrap="square">
            <a:spAutoFit/>
          </a:bodyPr>
          <a:lstStyle/>
          <a:p>
            <a:pPr algn="ctr"/>
            <a:r>
              <a:rPr lang="en-US" b="1" dirty="0">
                <a:latin typeface="Book Antiqua" panose="02040602050305030304" pitchFamily="18" charset="0"/>
              </a:rPr>
              <a:t>Original form</a:t>
            </a:r>
            <a:endParaRPr lang="en-US" b="1" dirty="0"/>
          </a:p>
        </p:txBody>
      </p:sp>
      <p:sp>
        <p:nvSpPr>
          <p:cNvPr id="67" name="TextBox 66">
            <a:extLst>
              <a:ext uri="{FF2B5EF4-FFF2-40B4-BE49-F238E27FC236}">
                <a16:creationId xmlns:a16="http://schemas.microsoft.com/office/drawing/2014/main" id="{47900997-BAFC-575B-C783-C6767E47E079}"/>
              </a:ext>
            </a:extLst>
          </p:cNvPr>
          <p:cNvSpPr txBox="1"/>
          <p:nvPr/>
        </p:nvSpPr>
        <p:spPr>
          <a:xfrm>
            <a:off x="8715146" y="3363454"/>
            <a:ext cx="2609273" cy="369332"/>
          </a:xfrm>
          <a:prstGeom prst="rect">
            <a:avLst/>
          </a:prstGeom>
          <a:noFill/>
        </p:spPr>
        <p:txBody>
          <a:bodyPr wrap="square">
            <a:spAutoFit/>
          </a:bodyPr>
          <a:lstStyle/>
          <a:p>
            <a:pPr algn="ctr"/>
            <a:r>
              <a:rPr lang="en-US" b="1" dirty="0">
                <a:latin typeface="Book Antiqua" panose="02040602050305030304" pitchFamily="18" charset="0"/>
              </a:rPr>
              <a:t>Reparametrized form</a:t>
            </a:r>
            <a:endParaRPr lang="en-US" b="1" dirty="0"/>
          </a:p>
        </p:txBody>
      </p:sp>
      <p:sp>
        <p:nvSpPr>
          <p:cNvPr id="68" name="Decision 67">
            <a:extLst>
              <a:ext uri="{FF2B5EF4-FFF2-40B4-BE49-F238E27FC236}">
                <a16:creationId xmlns:a16="http://schemas.microsoft.com/office/drawing/2014/main" id="{FE935CB7-640E-B544-3417-19BA9F5CBA5D}"/>
              </a:ext>
            </a:extLst>
          </p:cNvPr>
          <p:cNvSpPr>
            <a:spLocks noChangeAspect="1"/>
          </p:cNvSpPr>
          <p:nvPr/>
        </p:nvSpPr>
        <p:spPr>
          <a:xfrm>
            <a:off x="6674772" y="6201016"/>
            <a:ext cx="559921" cy="559921"/>
          </a:xfrm>
          <a:prstGeom prst="flowChartDecisi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000" dirty="0">
              <a:solidFill>
                <a:sysClr val="windowText" lastClr="000000"/>
              </a:solidFill>
            </a:endParaRPr>
          </a:p>
        </p:txBody>
      </p:sp>
      <p:sp>
        <p:nvSpPr>
          <p:cNvPr id="69" name="TextBox 68">
            <a:extLst>
              <a:ext uri="{FF2B5EF4-FFF2-40B4-BE49-F238E27FC236}">
                <a16:creationId xmlns:a16="http://schemas.microsoft.com/office/drawing/2014/main" id="{A67DC33E-8EF6-611F-0658-D52BB48BB72C}"/>
              </a:ext>
            </a:extLst>
          </p:cNvPr>
          <p:cNvSpPr txBox="1"/>
          <p:nvPr/>
        </p:nvSpPr>
        <p:spPr>
          <a:xfrm>
            <a:off x="7205538" y="6273505"/>
            <a:ext cx="1303570" cy="461665"/>
          </a:xfrm>
          <a:prstGeom prst="rect">
            <a:avLst/>
          </a:prstGeom>
          <a:noFill/>
        </p:spPr>
        <p:txBody>
          <a:bodyPr wrap="square">
            <a:spAutoFit/>
          </a:bodyPr>
          <a:lstStyle/>
          <a:p>
            <a:pPr algn="ctr"/>
            <a:r>
              <a:rPr lang="en-US" sz="1200" dirty="0">
                <a:latin typeface="Book Antiqua" panose="02040602050305030304" pitchFamily="18" charset="0"/>
              </a:rPr>
              <a:t>Deterministic node</a:t>
            </a:r>
            <a:endParaRPr lang="en-US" sz="1200" dirty="0"/>
          </a:p>
        </p:txBody>
      </p:sp>
      <mc:AlternateContent xmlns:mc="http://schemas.openxmlformats.org/markup-compatibility/2006" xmlns:a14="http://schemas.microsoft.com/office/drawing/2010/main">
        <mc:Choice Requires="a14">
          <p:sp>
            <p:nvSpPr>
              <p:cNvPr id="70" name="Oval 69">
                <a:extLst>
                  <a:ext uri="{FF2B5EF4-FFF2-40B4-BE49-F238E27FC236}">
                    <a16:creationId xmlns:a16="http://schemas.microsoft.com/office/drawing/2014/main" id="{37B1C195-50C6-8013-DA8D-BF92627CBF29}"/>
                  </a:ext>
                </a:extLst>
              </p:cNvPr>
              <p:cNvSpPr>
                <a:spLocks noChangeAspect="1"/>
              </p:cNvSpPr>
              <p:nvPr/>
            </p:nvSpPr>
            <p:spPr>
              <a:xfrm>
                <a:off x="8970259" y="6252725"/>
                <a:ext cx="495805" cy="49580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AU" sz="2000" b="0" i="1" smtClean="0">
                          <a:solidFill>
                            <a:sysClr val="windowText" lastClr="000000"/>
                          </a:solidFill>
                          <a:latin typeface="Cambria Math" panose="02040503050406030204" pitchFamily="18" charset="0"/>
                        </a:rPr>
                        <m:t>𝑧</m:t>
                      </m:r>
                    </m:oMath>
                  </m:oMathPara>
                </a14:m>
                <a:endParaRPr lang="en-US" sz="2000" dirty="0">
                  <a:solidFill>
                    <a:sysClr val="windowText" lastClr="000000"/>
                  </a:solidFill>
                </a:endParaRPr>
              </a:p>
            </p:txBody>
          </p:sp>
        </mc:Choice>
        <mc:Fallback xmlns="">
          <p:sp>
            <p:nvSpPr>
              <p:cNvPr id="70" name="Oval 69">
                <a:extLst>
                  <a:ext uri="{FF2B5EF4-FFF2-40B4-BE49-F238E27FC236}">
                    <a16:creationId xmlns:a16="http://schemas.microsoft.com/office/drawing/2014/main" id="{37B1C195-50C6-8013-DA8D-BF92627CBF29}"/>
                  </a:ext>
                </a:extLst>
              </p:cNvPr>
              <p:cNvSpPr>
                <a:spLocks noRot="1" noChangeAspect="1" noMove="1" noResize="1" noEditPoints="1" noAdjustHandles="1" noChangeArrowheads="1" noChangeShapeType="1" noTextEdit="1"/>
              </p:cNvSpPr>
              <p:nvPr/>
            </p:nvSpPr>
            <p:spPr>
              <a:xfrm>
                <a:off x="8970259" y="6252725"/>
                <a:ext cx="495805" cy="495805"/>
              </a:xfrm>
              <a:prstGeom prst="ellipse">
                <a:avLst/>
              </a:prstGeom>
              <a:blipFill>
                <a:blip r:embed="rId23"/>
                <a:stretch>
                  <a:fillRect/>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A82F96E2-1062-B562-04B0-E6A354AACB7C}"/>
              </a:ext>
            </a:extLst>
          </p:cNvPr>
          <p:cNvSpPr txBox="1"/>
          <p:nvPr/>
        </p:nvSpPr>
        <p:spPr>
          <a:xfrm>
            <a:off x="9505553" y="6302936"/>
            <a:ext cx="1031708" cy="461665"/>
          </a:xfrm>
          <a:prstGeom prst="rect">
            <a:avLst/>
          </a:prstGeom>
          <a:noFill/>
        </p:spPr>
        <p:txBody>
          <a:bodyPr wrap="square">
            <a:spAutoFit/>
          </a:bodyPr>
          <a:lstStyle/>
          <a:p>
            <a:pPr algn="ctr"/>
            <a:r>
              <a:rPr lang="en-US" sz="1200" dirty="0">
                <a:latin typeface="Book Antiqua" panose="02040602050305030304" pitchFamily="18" charset="0"/>
              </a:rPr>
              <a:t>Stochastic node</a:t>
            </a:r>
            <a:endParaRPr lang="en-US" sz="1200" dirty="0"/>
          </a:p>
        </p:txBody>
      </p:sp>
      <p:cxnSp>
        <p:nvCxnSpPr>
          <p:cNvPr id="72" name="Straight Connector 71">
            <a:extLst>
              <a:ext uri="{FF2B5EF4-FFF2-40B4-BE49-F238E27FC236}">
                <a16:creationId xmlns:a16="http://schemas.microsoft.com/office/drawing/2014/main" id="{4E728B9E-2C5E-DF53-A7BD-F4F68445ABA0}"/>
              </a:ext>
            </a:extLst>
          </p:cNvPr>
          <p:cNvCxnSpPr>
            <a:cxnSpLocks/>
          </p:cNvCxnSpPr>
          <p:nvPr/>
        </p:nvCxnSpPr>
        <p:spPr>
          <a:xfrm>
            <a:off x="7952763" y="3212983"/>
            <a:ext cx="0" cy="2882851"/>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3" name="Right Arrow 2">
            <a:extLst>
              <a:ext uri="{FF2B5EF4-FFF2-40B4-BE49-F238E27FC236}">
                <a16:creationId xmlns:a16="http://schemas.microsoft.com/office/drawing/2014/main" id="{E5B6B852-EF63-1DAD-6395-AE475A004B60}"/>
              </a:ext>
            </a:extLst>
          </p:cNvPr>
          <p:cNvSpPr/>
          <p:nvPr/>
        </p:nvSpPr>
        <p:spPr>
          <a:xfrm rot="5400000">
            <a:off x="5768659" y="4123708"/>
            <a:ext cx="517973" cy="20834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Right Arrow 3">
            <a:extLst>
              <a:ext uri="{FF2B5EF4-FFF2-40B4-BE49-F238E27FC236}">
                <a16:creationId xmlns:a16="http://schemas.microsoft.com/office/drawing/2014/main" id="{232D898A-4312-3FE2-D5AA-EF8F1792F53D}"/>
              </a:ext>
            </a:extLst>
          </p:cNvPr>
          <p:cNvSpPr/>
          <p:nvPr/>
        </p:nvSpPr>
        <p:spPr>
          <a:xfrm rot="8350394">
            <a:off x="5267678" y="5197704"/>
            <a:ext cx="732641" cy="18448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EEE55A4F-F362-FB68-1666-FE4251BE7734}"/>
              </a:ext>
            </a:extLst>
          </p:cNvPr>
          <p:cNvSpPr txBox="1"/>
          <p:nvPr/>
        </p:nvSpPr>
        <p:spPr>
          <a:xfrm>
            <a:off x="4672143" y="3918575"/>
            <a:ext cx="1436979" cy="369332"/>
          </a:xfrm>
          <a:prstGeom prst="rect">
            <a:avLst/>
          </a:prstGeom>
          <a:noFill/>
        </p:spPr>
        <p:txBody>
          <a:bodyPr wrap="square">
            <a:spAutoFit/>
          </a:bodyPr>
          <a:lstStyle/>
          <a:p>
            <a:pPr algn="ctr"/>
            <a:r>
              <a:rPr lang="en-US" dirty="0">
                <a:latin typeface="Book Antiqua" panose="02040602050305030304" pitchFamily="18" charset="0"/>
              </a:rPr>
              <a:t>Backprop</a:t>
            </a:r>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50F48C4-1B0D-2CA2-48BD-EAB58A49D715}"/>
                  </a:ext>
                </a:extLst>
              </p:cNvPr>
              <p:cNvSpPr txBox="1"/>
              <p:nvPr/>
            </p:nvSpPr>
            <p:spPr>
              <a:xfrm>
                <a:off x="4934152" y="4542326"/>
                <a:ext cx="1436979" cy="39164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𝑓</m:t>
                      </m:r>
                      <m:r>
                        <a:rPr lang="en-AU"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𝑧</m:t>
                          </m:r>
                        </m:e>
                        <m:sub>
                          <m:r>
                            <a:rPr lang="en-AU" b="0" i="1" smtClean="0">
                              <a:latin typeface="Cambria Math" panose="02040503050406030204" pitchFamily="18" charset="0"/>
                              <a:ea typeface="Cambria Math" panose="02040503050406030204" pitchFamily="18" charset="0"/>
                            </a:rPr>
                            <m:t>𝑗</m:t>
                          </m:r>
                        </m:sub>
                      </m:sSub>
                    </m:oMath>
                  </m:oMathPara>
                </a14:m>
                <a:endParaRPr lang="en-US" dirty="0"/>
              </a:p>
            </p:txBody>
          </p:sp>
        </mc:Choice>
        <mc:Fallback xmlns="">
          <p:sp>
            <p:nvSpPr>
              <p:cNvPr id="17" name="TextBox 16">
                <a:extLst>
                  <a:ext uri="{FF2B5EF4-FFF2-40B4-BE49-F238E27FC236}">
                    <a16:creationId xmlns:a16="http://schemas.microsoft.com/office/drawing/2014/main" id="{E50F48C4-1B0D-2CA2-48BD-EAB58A49D715}"/>
                  </a:ext>
                </a:extLst>
              </p:cNvPr>
              <p:cNvSpPr txBox="1">
                <a:spLocks noRot="1" noChangeAspect="1" noMove="1" noResize="1" noEditPoints="1" noAdjustHandles="1" noChangeArrowheads="1" noChangeShapeType="1" noTextEdit="1"/>
              </p:cNvSpPr>
              <p:nvPr/>
            </p:nvSpPr>
            <p:spPr>
              <a:xfrm>
                <a:off x="4934152" y="4542326"/>
                <a:ext cx="1436979" cy="391646"/>
              </a:xfrm>
              <a:prstGeom prst="rect">
                <a:avLst/>
              </a:prstGeom>
              <a:blipFill>
                <a:blip r:embed="rId24"/>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B94670E-F529-481D-3FA1-4EE4AE6DC420}"/>
                  </a:ext>
                </a:extLst>
              </p:cNvPr>
              <p:cNvSpPr txBox="1"/>
              <p:nvPr/>
            </p:nvSpPr>
            <p:spPr>
              <a:xfrm>
                <a:off x="4356472" y="5591456"/>
                <a:ext cx="1436979" cy="39164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𝑓</m:t>
                      </m:r>
                      <m:r>
                        <a:rPr lang="en-AU"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AU" b="0" i="1" smtClean="0">
                              <a:latin typeface="Cambria Math" panose="02040503050406030204" pitchFamily="18" charset="0"/>
                              <a:ea typeface="Cambria Math" panose="02040503050406030204" pitchFamily="18" charset="0"/>
                            </a:rPr>
                            <m:t>𝑗</m:t>
                          </m:r>
                        </m:sub>
                      </m:sSub>
                    </m:oMath>
                  </m:oMathPara>
                </a14:m>
                <a:endParaRPr lang="en-US" dirty="0"/>
              </a:p>
            </p:txBody>
          </p:sp>
        </mc:Choice>
        <mc:Fallback xmlns="">
          <p:sp>
            <p:nvSpPr>
              <p:cNvPr id="18" name="TextBox 17">
                <a:extLst>
                  <a:ext uri="{FF2B5EF4-FFF2-40B4-BE49-F238E27FC236}">
                    <a16:creationId xmlns:a16="http://schemas.microsoft.com/office/drawing/2014/main" id="{EB94670E-F529-481D-3FA1-4EE4AE6DC420}"/>
                  </a:ext>
                </a:extLst>
              </p:cNvPr>
              <p:cNvSpPr txBox="1">
                <a:spLocks noRot="1" noChangeAspect="1" noMove="1" noResize="1" noEditPoints="1" noAdjustHandles="1" noChangeArrowheads="1" noChangeShapeType="1" noTextEdit="1"/>
              </p:cNvSpPr>
              <p:nvPr/>
            </p:nvSpPr>
            <p:spPr>
              <a:xfrm>
                <a:off x="4356472" y="5591456"/>
                <a:ext cx="1436979" cy="391646"/>
              </a:xfrm>
              <a:prstGeom prst="rect">
                <a:avLst/>
              </a:prstGeom>
              <a:blipFill>
                <a:blip r:embed="rId25"/>
                <a:stretch>
                  <a:fillRect b="-9677"/>
                </a:stretch>
              </a:blipFill>
            </p:spPr>
            <p:txBody>
              <a:bodyPr/>
              <a:lstStyle/>
              <a:p>
                <a:r>
                  <a:rPr lang="en-US">
                    <a:noFill/>
                  </a:rPr>
                  <a:t> </a:t>
                </a:r>
              </a:p>
            </p:txBody>
          </p:sp>
        </mc:Fallback>
      </mc:AlternateContent>
      <p:pic>
        <p:nvPicPr>
          <p:cNvPr id="19" name="Picture 4" descr="Gui, check, no Icon in LibreICONS">
            <a:extLst>
              <a:ext uri="{FF2B5EF4-FFF2-40B4-BE49-F238E27FC236}">
                <a16:creationId xmlns:a16="http://schemas.microsoft.com/office/drawing/2014/main" id="{86D8718E-C8C9-7593-143A-942FE3067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0693" y="4537183"/>
            <a:ext cx="475230" cy="47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4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6B45AAE-654B-CA1C-1AAD-6C28D509747B}"/>
                  </a:ext>
                </a:extLst>
              </p:cNvPr>
              <p:cNvSpPr>
                <a:spLocks noGrp="1"/>
              </p:cNvSpPr>
              <p:nvPr>
                <p:ph sz="quarter" idx="12"/>
              </p:nvPr>
            </p:nvSpPr>
            <p:spPr/>
            <p:txBody>
              <a:bodyPr>
                <a:noAutofit/>
              </a:bodyPr>
              <a:lstStyle/>
              <a:p>
                <a:pPr marL="0" indent="0">
                  <a:buNone/>
                </a:pPr>
                <a14:m>
                  <m:oMathPara xmlns:m="http://schemas.openxmlformats.org/officeDocument/2006/math">
                    <m:oMathParaPr>
                      <m:jc m:val="centerGroup"/>
                    </m:oMathParaPr>
                    <m:oMath xmlns:m="http://schemas.openxmlformats.org/officeDocument/2006/math">
                      <m:sSub>
                        <m:sSubPr>
                          <m:ctrlPr>
                            <a:rPr lang="en-AU" sz="1600" i="1" smtClean="0">
                              <a:latin typeface="Cambria Math" panose="02040503050406030204" pitchFamily="18" charset="0"/>
                              <a:ea typeface="Cambria Math" panose="02040503050406030204" pitchFamily="18" charset="0"/>
                            </a:rPr>
                          </m:ctrlPr>
                        </m:sSubPr>
                        <m:e>
                          <m:r>
                            <m:rPr>
                              <m:sty m:val="p"/>
                            </m:rPr>
                            <a:rPr lang="en-AU" sz="1600" i="1">
                              <a:latin typeface="Cambria Math" panose="02040503050406030204" pitchFamily="18" charset="0"/>
                              <a:ea typeface="Cambria Math" panose="02040503050406030204" pitchFamily="18" charset="0"/>
                            </a:rPr>
                            <m:t>∇</m:t>
                          </m:r>
                        </m:e>
                        <m:sub>
                          <m:r>
                            <m:rPr>
                              <m:sty m:val="p"/>
                            </m:rPr>
                            <a:rPr lang="el-GR" sz="1600" i="1">
                              <a:latin typeface="Cambria Math" panose="02040503050406030204" pitchFamily="18" charset="0"/>
                              <a:ea typeface="Cambria Math" panose="02040503050406030204" pitchFamily="18" charset="0"/>
                            </a:rPr>
                            <m:t>ϕ</m:t>
                          </m:r>
                        </m:sub>
                      </m:sSub>
                      <m:r>
                        <a:rPr lang="en-AU" sz="1600" i="1">
                          <a:latin typeface="Cambria Math" panose="02040503050406030204" pitchFamily="18" charset="0"/>
                          <a:ea typeface="Cambria Math" panose="02040503050406030204" pitchFamily="18" charset="0"/>
                        </a:rPr>
                        <m:t>ℒ</m:t>
                      </m:r>
                      <m:d>
                        <m:dPr>
                          <m:ctrlPr>
                            <a:rPr lang="en-AU" sz="1600" i="1">
                              <a:latin typeface="Cambria Math" panose="02040503050406030204" pitchFamily="18" charset="0"/>
                              <a:ea typeface="Cambria Math" panose="02040503050406030204" pitchFamily="18" charset="0"/>
                            </a:rPr>
                          </m:ctrlPr>
                        </m:dPr>
                        <m:e>
                          <m:r>
                            <m:rPr>
                              <m:sty m:val="p"/>
                            </m:rPr>
                            <a:rPr lang="el-GR" sz="1600" i="1">
                              <a:latin typeface="Cambria Math" panose="02040503050406030204" pitchFamily="18" charset="0"/>
                              <a:ea typeface="Cambria Math" panose="02040503050406030204" pitchFamily="18" charset="0"/>
                            </a:rPr>
                            <m:t>θ</m:t>
                          </m:r>
                          <m:r>
                            <a:rPr lang="en-AU" sz="1600">
                              <a:latin typeface="Cambria Math" panose="02040503050406030204" pitchFamily="18" charset="0"/>
                              <a:ea typeface="Cambria Math" panose="02040503050406030204" pitchFamily="18" charset="0"/>
                            </a:rPr>
                            <m:t>,</m:t>
                          </m:r>
                          <m:r>
                            <m:rPr>
                              <m:sty m:val="p"/>
                            </m:rPr>
                            <a:rPr lang="el-GR" sz="1600" i="1">
                              <a:latin typeface="Cambria Math" panose="02040503050406030204" pitchFamily="18" charset="0"/>
                              <a:ea typeface="Cambria Math" panose="02040503050406030204" pitchFamily="18" charset="0"/>
                            </a:rPr>
                            <m:t>ϕ</m:t>
                          </m:r>
                        </m:e>
                      </m:d>
                      <m:r>
                        <m:rPr>
                          <m:aln/>
                        </m:rPr>
                        <a:rPr lang="en-AU" sz="1600" b="0" i="1" smtClean="0">
                          <a:latin typeface="Cambria Math" panose="02040503050406030204" pitchFamily="18" charset="0"/>
                          <a:ea typeface="Cambria Math" panose="02040503050406030204" pitchFamily="18" charset="0"/>
                        </a:rPr>
                        <m:t>=</m:t>
                      </m:r>
                      <m:sSub>
                        <m:sSubPr>
                          <m:ctrlPr>
                            <a:rPr lang="en-AU" sz="1600" i="1">
                              <a:latin typeface="Cambria Math" panose="02040503050406030204" pitchFamily="18" charset="0"/>
                              <a:ea typeface="Cambria Math" panose="02040503050406030204" pitchFamily="18" charset="0"/>
                            </a:rPr>
                          </m:ctrlPr>
                        </m:sSubPr>
                        <m:e>
                          <m:r>
                            <m:rPr>
                              <m:sty m:val="p"/>
                            </m:rPr>
                            <a:rPr lang="en-AU" sz="1600" i="1">
                              <a:latin typeface="Cambria Math" panose="02040503050406030204" pitchFamily="18" charset="0"/>
                              <a:ea typeface="Cambria Math" panose="02040503050406030204" pitchFamily="18" charset="0"/>
                            </a:rPr>
                            <m:t>∇</m:t>
                          </m:r>
                        </m:e>
                        <m:sub>
                          <m:r>
                            <m:rPr>
                              <m:sty m:val="p"/>
                            </m:rPr>
                            <a:rPr lang="el-GR" sz="1600" i="1">
                              <a:latin typeface="Cambria Math" panose="02040503050406030204" pitchFamily="18" charset="0"/>
                              <a:ea typeface="Cambria Math" panose="02040503050406030204" pitchFamily="18" charset="0"/>
                            </a:rPr>
                            <m:t>ϕ</m:t>
                          </m:r>
                        </m:sub>
                      </m:sSub>
                      <m:d>
                        <m:dPr>
                          <m:begChr m:val="{"/>
                          <m:endChr m:val="}"/>
                          <m:ctrlPr>
                            <a:rPr lang="el-GR" sz="1600" i="1">
                              <a:latin typeface="Cambria Math" panose="02040503050406030204" pitchFamily="18" charset="0"/>
                              <a:ea typeface="Cambria Math" panose="02040503050406030204" pitchFamily="18" charset="0"/>
                            </a:rPr>
                          </m:ctrlPr>
                        </m:dPr>
                        <m:e>
                          <m:r>
                            <a:rPr lang="en-AU" sz="1600" i="1">
                              <a:latin typeface="Cambria Math" panose="02040503050406030204" pitchFamily="18" charset="0"/>
                            </a:rPr>
                            <m:t>−</m:t>
                          </m:r>
                          <m:sSub>
                            <m:sSubPr>
                              <m:ctrlPr>
                                <a:rPr lang="en-AU" sz="1600" i="1">
                                  <a:latin typeface="Cambria Math" panose="02040503050406030204" pitchFamily="18" charset="0"/>
                                </a:rPr>
                              </m:ctrlPr>
                            </m:sSubPr>
                            <m:e>
                              <m:r>
                                <a:rPr lang="en-AU" sz="1600" i="1">
                                  <a:latin typeface="Cambria Math" panose="02040503050406030204" pitchFamily="18" charset="0"/>
                                  <a:ea typeface="Cambria Math" panose="02040503050406030204" pitchFamily="18" charset="0"/>
                                </a:rPr>
                                <m:t>𝔼</m:t>
                              </m:r>
                            </m:e>
                            <m:sub>
                              <m:r>
                                <a:rPr lang="en-AU" sz="1600" i="1">
                                  <a:latin typeface="Cambria Math" panose="02040503050406030204" pitchFamily="18" charset="0"/>
                                </a:rPr>
                                <m:t>𝑧</m:t>
                              </m:r>
                              <m:r>
                                <a:rPr lang="en-AU" sz="1600" i="1">
                                  <a:latin typeface="Cambria Math" panose="02040503050406030204" pitchFamily="18" charset="0"/>
                                </a:rPr>
                                <m:t>~</m:t>
                              </m:r>
                              <m:sSub>
                                <m:sSubPr>
                                  <m:ctrlPr>
                                    <a:rPr lang="en-US" sz="1600" i="1">
                                      <a:latin typeface="Cambria Math" panose="02040503050406030204" pitchFamily="18" charset="0"/>
                                    </a:rPr>
                                  </m:ctrlPr>
                                </m:sSubPr>
                                <m:e>
                                  <m:r>
                                    <a:rPr lang="en-AU" sz="1600" i="1">
                                      <a:latin typeface="Cambria Math" panose="02040503050406030204" pitchFamily="18" charset="0"/>
                                    </a:rPr>
                                    <m:t>𝑞</m:t>
                                  </m:r>
                                </m:e>
                                <m:sub>
                                  <m:r>
                                    <a:rPr lang="en-US" sz="1600" i="1">
                                      <a:latin typeface="Cambria Math" panose="02040503050406030204" pitchFamily="18" charset="0"/>
                                      <a:ea typeface="Cambria Math" panose="02040503050406030204" pitchFamily="18" charset="0"/>
                                    </a:rPr>
                                    <m:t>𝜙</m:t>
                                  </m:r>
                                </m:sub>
                              </m:sSub>
                              <m:d>
                                <m:dPr>
                                  <m:ctrlPr>
                                    <a:rPr lang="en-AU" sz="1600" i="1">
                                      <a:latin typeface="Cambria Math" panose="02040503050406030204" pitchFamily="18" charset="0"/>
                                      <a:ea typeface="Cambria Math" panose="02040503050406030204" pitchFamily="18" charset="0"/>
                                    </a:rPr>
                                  </m:ctrlPr>
                                </m:dPr>
                                <m:e>
                                  <m:r>
                                    <a:rPr lang="en-AU" sz="1600" i="1">
                                      <a:latin typeface="Cambria Math" panose="02040503050406030204" pitchFamily="18" charset="0"/>
                                    </a:rPr>
                                    <m:t>𝑧</m:t>
                                  </m:r>
                                </m:e>
                                <m:e>
                                  <m:r>
                                    <a:rPr lang="en-AU" sz="1600" i="1">
                                      <a:latin typeface="Cambria Math" panose="02040503050406030204" pitchFamily="18" charset="0"/>
                                    </a:rPr>
                                    <m:t>𝑥</m:t>
                                  </m:r>
                                </m:e>
                              </m:d>
                            </m:sub>
                          </m:sSub>
                          <m:d>
                            <m:dPr>
                              <m:begChr m:val="["/>
                              <m:endChr m:val="]"/>
                              <m:ctrlPr>
                                <a:rPr lang="en-AU" sz="1600" i="1">
                                  <a:latin typeface="Cambria Math" panose="02040503050406030204" pitchFamily="18" charset="0"/>
                                </a:rPr>
                              </m:ctrlPr>
                            </m:dPr>
                            <m:e>
                              <m:r>
                                <m:rPr>
                                  <m:sty m:val="p"/>
                                </m:rPr>
                                <a:rPr lang="en-AU" sz="1600">
                                  <a:latin typeface="Cambria Math" panose="02040503050406030204" pitchFamily="18" charset="0"/>
                                </a:rPr>
                                <m:t>log</m:t>
                              </m:r>
                              <m:d>
                                <m:dPr>
                                  <m:ctrlPr>
                                    <a:rPr lang="en-AU" sz="1600" i="1">
                                      <a:latin typeface="Cambria Math" panose="02040503050406030204" pitchFamily="18" charset="0"/>
                                    </a:rPr>
                                  </m:ctrlPr>
                                </m:dPr>
                                <m:e>
                                  <m:sSub>
                                    <m:sSubPr>
                                      <m:ctrlPr>
                                        <a:rPr lang="en-US" sz="1600" i="1">
                                          <a:latin typeface="Cambria Math" panose="02040503050406030204" pitchFamily="18" charset="0"/>
                                        </a:rPr>
                                      </m:ctrlPr>
                                    </m:sSubPr>
                                    <m:e>
                                      <m:r>
                                        <a:rPr lang="en-AU" sz="1600" i="1">
                                          <a:latin typeface="Cambria Math" panose="02040503050406030204" pitchFamily="18" charset="0"/>
                                        </a:rPr>
                                        <m:t>𝑝</m:t>
                                      </m:r>
                                    </m:e>
                                    <m:sub>
                                      <m:r>
                                        <a:rPr lang="en-US" sz="1600" i="1">
                                          <a:latin typeface="Cambria Math" panose="02040503050406030204" pitchFamily="18" charset="0"/>
                                          <a:ea typeface="Cambria Math" panose="02040503050406030204" pitchFamily="18" charset="0"/>
                                        </a:rPr>
                                        <m:t>𝜃</m:t>
                                      </m:r>
                                    </m:sub>
                                  </m:sSub>
                                  <m:d>
                                    <m:dPr>
                                      <m:ctrlPr>
                                        <a:rPr lang="en-AU" sz="1600" i="1">
                                          <a:latin typeface="Cambria Math" panose="02040503050406030204" pitchFamily="18" charset="0"/>
                                          <a:ea typeface="Cambria Math" panose="02040503050406030204" pitchFamily="18" charset="0"/>
                                        </a:rPr>
                                      </m:ctrlPr>
                                    </m:dPr>
                                    <m:e>
                                      <m:r>
                                        <a:rPr lang="en-AU" sz="1600" i="1">
                                          <a:latin typeface="Cambria Math" panose="02040503050406030204" pitchFamily="18" charset="0"/>
                                          <a:ea typeface="Cambria Math" panose="02040503050406030204" pitchFamily="18" charset="0"/>
                                        </a:rPr>
                                        <m:t>𝑥</m:t>
                                      </m:r>
                                    </m:e>
                                    <m:e>
                                      <m:r>
                                        <a:rPr lang="en-AU" sz="1600" i="1">
                                          <a:latin typeface="Cambria Math" panose="02040503050406030204" pitchFamily="18" charset="0"/>
                                        </a:rPr>
                                        <m:t>𝑧</m:t>
                                      </m:r>
                                    </m:e>
                                  </m:d>
                                </m:e>
                              </m:d>
                            </m:e>
                          </m:d>
                          <m:r>
                            <a:rPr lang="en-AU" sz="1600" i="1">
                              <a:latin typeface="Cambria Math" panose="02040503050406030204" pitchFamily="18" charset="0"/>
                            </a:rPr>
                            <m:t>+</m:t>
                          </m:r>
                          <m:f>
                            <m:fPr>
                              <m:ctrlPr>
                                <a:rPr lang="en-AU" sz="1600" i="1">
                                  <a:latin typeface="Cambria Math" panose="02040503050406030204" pitchFamily="18" charset="0"/>
                                </a:rPr>
                              </m:ctrlPr>
                            </m:fPr>
                            <m:num>
                              <m:r>
                                <a:rPr lang="en-AU" sz="1600" i="1">
                                  <a:latin typeface="Cambria Math" panose="02040503050406030204" pitchFamily="18" charset="0"/>
                                </a:rPr>
                                <m:t>1</m:t>
                              </m:r>
                            </m:num>
                            <m:den>
                              <m:r>
                                <a:rPr lang="en-AU" sz="1600" i="1">
                                  <a:latin typeface="Cambria Math" panose="02040503050406030204" pitchFamily="18" charset="0"/>
                                </a:rPr>
                                <m:t>2</m:t>
                              </m:r>
                            </m:den>
                          </m:f>
                          <m:nary>
                            <m:naryPr>
                              <m:chr m:val="∑"/>
                              <m:supHide m:val="on"/>
                              <m:ctrlPr>
                                <a:rPr lang="en-AU" sz="1600" i="1">
                                  <a:latin typeface="Cambria Math" panose="02040503050406030204" pitchFamily="18" charset="0"/>
                                </a:rPr>
                              </m:ctrlPr>
                            </m:naryPr>
                            <m:sub>
                              <m:r>
                                <m:rPr>
                                  <m:brk m:alnAt="7"/>
                                </m:rPr>
                                <a:rPr lang="en-AU" sz="1600" i="1">
                                  <a:latin typeface="Cambria Math" panose="02040503050406030204" pitchFamily="18" charset="0"/>
                                </a:rPr>
                                <m:t>𝑘</m:t>
                              </m:r>
                            </m:sub>
                            <m:sup/>
                            <m:e>
                              <m:d>
                                <m:dPr>
                                  <m:begChr m:val="["/>
                                  <m:endChr m:val="]"/>
                                  <m:ctrlPr>
                                    <a:rPr lang="en-AU" sz="1600" i="1">
                                      <a:latin typeface="Cambria Math" panose="02040503050406030204" pitchFamily="18" charset="0"/>
                                    </a:rPr>
                                  </m:ctrlPr>
                                </m:dPr>
                                <m:e>
                                  <m:sSub>
                                    <m:sSubPr>
                                      <m:ctrlPr>
                                        <a:rPr lang="el-GR" sz="1600" i="1">
                                          <a:latin typeface="Cambria Math" panose="02040503050406030204" pitchFamily="18" charset="0"/>
                                          <a:ea typeface="Cambria Math" panose="02040503050406030204" pitchFamily="18" charset="0"/>
                                        </a:rPr>
                                      </m:ctrlPr>
                                    </m:sSubPr>
                                    <m:e>
                                      <m:r>
                                        <m:rPr>
                                          <m:sty m:val="p"/>
                                        </m:rPr>
                                        <a:rPr lang="el-GR" sz="1600" i="1">
                                          <a:latin typeface="Cambria Math" panose="02040503050406030204" pitchFamily="18" charset="0"/>
                                          <a:ea typeface="Cambria Math" panose="02040503050406030204" pitchFamily="18" charset="0"/>
                                        </a:rPr>
                                        <m:t>Σ</m:t>
                                      </m:r>
                                    </m:e>
                                    <m:sub>
                                      <m:r>
                                        <a:rPr lang="en-US" sz="1600" i="1">
                                          <a:latin typeface="Cambria Math" panose="02040503050406030204" pitchFamily="18" charset="0"/>
                                          <a:ea typeface="Cambria Math" panose="02040503050406030204" pitchFamily="18" charset="0"/>
                                        </a:rPr>
                                        <m:t>𝜙</m:t>
                                      </m:r>
                                    </m:sub>
                                  </m:sSub>
                                  <m:r>
                                    <a:rPr lang="en-AU" sz="1600" i="1">
                                      <a:latin typeface="Cambria Math" panose="02040503050406030204" pitchFamily="18" charset="0"/>
                                      <a:ea typeface="Cambria Math" panose="02040503050406030204" pitchFamily="18" charset="0"/>
                                    </a:rPr>
                                    <m:t>(</m:t>
                                  </m:r>
                                  <m:r>
                                    <a:rPr lang="en-AU" sz="1600" i="1">
                                      <a:latin typeface="Cambria Math" panose="02040503050406030204" pitchFamily="18" charset="0"/>
                                      <a:ea typeface="Cambria Math" panose="02040503050406030204" pitchFamily="18" charset="0"/>
                                    </a:rPr>
                                    <m:t>𝑥</m:t>
                                  </m:r>
                                  <m:r>
                                    <a:rPr lang="en-AU" sz="1600" i="1">
                                      <a:latin typeface="Cambria Math" panose="02040503050406030204" pitchFamily="18" charset="0"/>
                                      <a:ea typeface="Cambria Math" panose="02040503050406030204" pitchFamily="18" charset="0"/>
                                    </a:rPr>
                                    <m:t>)+</m:t>
                                  </m:r>
                                  <m:sSup>
                                    <m:sSupPr>
                                      <m:ctrlPr>
                                        <a:rPr lang="en-AU" sz="1600" i="1">
                                          <a:latin typeface="Cambria Math" panose="02040503050406030204" pitchFamily="18" charset="0"/>
                                        </a:rPr>
                                      </m:ctrlPr>
                                    </m:sSupPr>
                                    <m:e>
                                      <m:sSub>
                                        <m:sSubPr>
                                          <m:ctrlPr>
                                            <a:rPr lang="en-AU" sz="1600" i="1">
                                              <a:latin typeface="Cambria Math" panose="02040503050406030204" pitchFamily="18" charset="0"/>
                                              <a:ea typeface="Cambria Math" panose="02040503050406030204" pitchFamily="18" charset="0"/>
                                            </a:rPr>
                                          </m:ctrlPr>
                                        </m:sSubPr>
                                        <m:e>
                                          <m:r>
                                            <a:rPr lang="el-GR" sz="1600" i="1">
                                              <a:latin typeface="Cambria Math" panose="02040503050406030204" pitchFamily="18" charset="0"/>
                                              <a:ea typeface="Cambria Math" panose="02040503050406030204" pitchFamily="18" charset="0"/>
                                            </a:rPr>
                                            <m:t>𝜇</m:t>
                                          </m:r>
                                        </m:e>
                                        <m:sub>
                                          <m:r>
                                            <a:rPr lang="en-US" sz="1600" i="1">
                                              <a:latin typeface="Cambria Math" panose="02040503050406030204" pitchFamily="18" charset="0"/>
                                              <a:ea typeface="Cambria Math" panose="02040503050406030204" pitchFamily="18" charset="0"/>
                                            </a:rPr>
                                            <m:t>𝜙</m:t>
                                          </m:r>
                                        </m:sub>
                                      </m:sSub>
                                      <m:r>
                                        <a:rPr lang="en-AU" sz="1600" i="1">
                                          <a:latin typeface="Cambria Math" panose="02040503050406030204" pitchFamily="18" charset="0"/>
                                          <a:ea typeface="Cambria Math" panose="02040503050406030204" pitchFamily="18" charset="0"/>
                                        </a:rPr>
                                        <m:t>(</m:t>
                                      </m:r>
                                      <m:r>
                                        <a:rPr lang="en-AU" sz="1600" i="1">
                                          <a:latin typeface="Cambria Math" panose="02040503050406030204" pitchFamily="18" charset="0"/>
                                          <a:ea typeface="Cambria Math" panose="02040503050406030204" pitchFamily="18" charset="0"/>
                                        </a:rPr>
                                        <m:t>𝑥</m:t>
                                      </m:r>
                                      <m:r>
                                        <a:rPr lang="en-AU" sz="1600" i="1">
                                          <a:latin typeface="Cambria Math" panose="02040503050406030204" pitchFamily="18" charset="0"/>
                                          <a:ea typeface="Cambria Math" panose="02040503050406030204" pitchFamily="18" charset="0"/>
                                        </a:rPr>
                                        <m:t>)</m:t>
                                      </m:r>
                                    </m:e>
                                    <m:sup>
                                      <m:r>
                                        <a:rPr lang="en-AU" sz="1600" i="1">
                                          <a:latin typeface="Cambria Math" panose="02040503050406030204" pitchFamily="18" charset="0"/>
                                          <a:ea typeface="Cambria Math" panose="02040503050406030204" pitchFamily="18" charset="0"/>
                                        </a:rPr>
                                        <m:t>2</m:t>
                                      </m:r>
                                    </m:sup>
                                  </m:sSup>
                                  <m:r>
                                    <a:rPr lang="en-AU" sz="1600" i="1">
                                      <a:latin typeface="Cambria Math" panose="02040503050406030204" pitchFamily="18" charset="0"/>
                                    </a:rPr>
                                    <m:t>−</m:t>
                                  </m:r>
                                  <m:r>
                                    <m:rPr>
                                      <m:nor/>
                                    </m:rPr>
                                    <a:rPr lang="en-AU" sz="1600"/>
                                    <m:t>log</m:t>
                                  </m:r>
                                  <m:d>
                                    <m:dPr>
                                      <m:ctrlPr>
                                        <a:rPr lang="en-AU" sz="1600" i="1">
                                          <a:latin typeface="Cambria Math" panose="02040503050406030204" pitchFamily="18" charset="0"/>
                                        </a:rPr>
                                      </m:ctrlPr>
                                    </m:dPr>
                                    <m:e>
                                      <m:sSub>
                                        <m:sSubPr>
                                          <m:ctrlPr>
                                            <a:rPr lang="el-GR" sz="1600" i="1">
                                              <a:latin typeface="Cambria Math" panose="02040503050406030204" pitchFamily="18" charset="0"/>
                                              <a:ea typeface="Cambria Math" panose="02040503050406030204" pitchFamily="18" charset="0"/>
                                            </a:rPr>
                                          </m:ctrlPr>
                                        </m:sSubPr>
                                        <m:e>
                                          <m:r>
                                            <m:rPr>
                                              <m:sty m:val="p"/>
                                            </m:rPr>
                                            <a:rPr lang="el-GR" sz="1600" i="1">
                                              <a:latin typeface="Cambria Math" panose="02040503050406030204" pitchFamily="18" charset="0"/>
                                              <a:ea typeface="Cambria Math" panose="02040503050406030204" pitchFamily="18" charset="0"/>
                                            </a:rPr>
                                            <m:t>Σ</m:t>
                                          </m:r>
                                        </m:e>
                                        <m:sub>
                                          <m:r>
                                            <a:rPr lang="en-US" sz="1600" i="1">
                                              <a:latin typeface="Cambria Math" panose="02040503050406030204" pitchFamily="18" charset="0"/>
                                              <a:ea typeface="Cambria Math" panose="02040503050406030204" pitchFamily="18" charset="0"/>
                                            </a:rPr>
                                            <m:t>𝜙</m:t>
                                          </m:r>
                                        </m:sub>
                                      </m:sSub>
                                      <m:r>
                                        <a:rPr lang="en-AU" sz="1600" i="1">
                                          <a:latin typeface="Cambria Math" panose="02040503050406030204" pitchFamily="18" charset="0"/>
                                          <a:ea typeface="Cambria Math" panose="02040503050406030204" pitchFamily="18" charset="0"/>
                                        </a:rPr>
                                        <m:t>(</m:t>
                                      </m:r>
                                      <m:r>
                                        <a:rPr lang="en-AU" sz="1600" i="1">
                                          <a:latin typeface="Cambria Math" panose="02040503050406030204" pitchFamily="18" charset="0"/>
                                          <a:ea typeface="Cambria Math" panose="02040503050406030204" pitchFamily="18" charset="0"/>
                                        </a:rPr>
                                        <m:t>𝑥</m:t>
                                      </m:r>
                                      <m:r>
                                        <a:rPr lang="en-AU" sz="1600" i="1">
                                          <a:latin typeface="Cambria Math" panose="02040503050406030204" pitchFamily="18" charset="0"/>
                                          <a:ea typeface="Cambria Math" panose="02040503050406030204" pitchFamily="18" charset="0"/>
                                        </a:rPr>
                                        <m:t>)</m:t>
                                      </m:r>
                                    </m:e>
                                  </m:d>
                                  <m:r>
                                    <a:rPr lang="en-AU" sz="1600" i="1">
                                      <a:latin typeface="Cambria Math" panose="02040503050406030204" pitchFamily="18" charset="0"/>
                                    </a:rPr>
                                    <m:t>−1</m:t>
                                  </m:r>
                                </m:e>
                              </m:d>
                            </m:e>
                          </m:nary>
                        </m:e>
                      </m:d>
                    </m:oMath>
                  </m:oMathPara>
                </a14:m>
                <a:br>
                  <a:rPr lang="en-AU" sz="1600" i="1" dirty="0">
                    <a:latin typeface="Cambria Math" panose="02040503050406030204" pitchFamily="18" charset="0"/>
                  </a:rPr>
                </a:br>
                <a:br>
                  <a:rPr lang="en-AU" sz="1600" i="1" dirty="0">
                    <a:latin typeface="Cambria Math" panose="02040503050406030204" pitchFamily="18" charset="0"/>
                  </a:rPr>
                </a:br>
                <a:br>
                  <a:rPr lang="en-AU" sz="1600" i="1" dirty="0">
                    <a:latin typeface="Cambria Math" panose="02040503050406030204" pitchFamily="18" charset="0"/>
                  </a:rPr>
                </a:br>
                <a:endParaRPr lang="en-AU" sz="1600" i="1" dirty="0">
                  <a:latin typeface="Cambria Math" panose="02040503050406030204" pitchFamily="18" charset="0"/>
                </a:endParaRPr>
              </a:p>
              <a:p>
                <a:pPr marL="0" indent="0">
                  <a:buNone/>
                </a:pPr>
                <a:endParaRPr lang="en-AU" sz="1600" i="1" dirty="0">
                  <a:latin typeface="Cambria Math" panose="02040503050406030204" pitchFamily="18" charset="0"/>
                </a:endParaRPr>
              </a:p>
              <a:p>
                <a:pPr marL="0" indent="0">
                  <a:buNone/>
                </a:pPr>
                <a:endParaRPr lang="en-AU" sz="1600" i="1" dirty="0">
                  <a:latin typeface="Cambria Math" panose="02040503050406030204" pitchFamily="18" charset="0"/>
                </a:endParaRPr>
              </a:p>
              <a:p>
                <a:endParaRPr lang="en-AU" sz="1600" dirty="0"/>
              </a:p>
              <a:p>
                <a:endParaRPr lang="en-AU" sz="1600" dirty="0"/>
              </a:p>
              <a:p>
                <a:endParaRPr lang="en-AU" sz="1600" dirty="0"/>
              </a:p>
              <a:p>
                <a:r>
                  <a:rPr lang="en-AU" sz="1600" dirty="0"/>
                  <a:t>Where</a:t>
                </a:r>
                <a:r>
                  <a:rPr lang="en-AU" sz="1600" i="1" dirty="0"/>
                  <a:t> </a:t>
                </a:r>
                <a14:m>
                  <m:oMath xmlns:m="http://schemas.openxmlformats.org/officeDocument/2006/math">
                    <m:sSub>
                      <m:sSubPr>
                        <m:ctrlPr>
                          <a:rPr lang="en-AU" sz="1400" i="1" smtClean="0">
                            <a:latin typeface="Cambria Math" panose="02040503050406030204" pitchFamily="18" charset="0"/>
                          </a:rPr>
                        </m:ctrlPr>
                      </m:sSubPr>
                      <m:e>
                        <m:r>
                          <a:rPr lang="en-AU" sz="1400" b="0" i="1" smtClean="0">
                            <a:latin typeface="Cambria Math" panose="02040503050406030204" pitchFamily="18" charset="0"/>
                          </a:rPr>
                          <m:t>𝑔</m:t>
                        </m:r>
                      </m:e>
                      <m:sub>
                        <m:r>
                          <a:rPr lang="en-US" sz="1800" i="1">
                            <a:latin typeface="Cambria Math" panose="02040503050406030204" pitchFamily="18" charset="0"/>
                            <a:ea typeface="Cambria Math" panose="02040503050406030204" pitchFamily="18" charset="0"/>
                          </a:rPr>
                          <m:t>𝜙</m:t>
                        </m:r>
                      </m:sub>
                    </m:sSub>
                    <m:d>
                      <m:dPr>
                        <m:ctrlPr>
                          <a:rPr lang="en-AU" sz="1400" b="0" i="1" smtClean="0">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𝜖</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e>
                    </m:d>
                    <m:r>
                      <a:rPr lang="en-AU" sz="1800" b="0" i="1" smtClean="0">
                        <a:latin typeface="Cambria Math" panose="02040503050406030204" pitchFamily="18" charset="0"/>
                        <a:ea typeface="Cambria Math" panose="02040503050406030204" pitchFamily="18" charset="0"/>
                      </a:rPr>
                      <m:t>=</m:t>
                    </m:r>
                    <m:sSub>
                      <m:sSubPr>
                        <m:ctrlPr>
                          <a:rPr lang="en-AU" sz="1800" i="1">
                            <a:latin typeface="Cambria Math" panose="02040503050406030204" pitchFamily="18" charset="0"/>
                            <a:ea typeface="Cambria Math" panose="02040503050406030204" pitchFamily="18" charset="0"/>
                          </a:rPr>
                        </m:ctrlPr>
                      </m:sSubPr>
                      <m:e>
                        <m:r>
                          <a:rPr lang="el-GR"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e>
                    </m:d>
                    <m:r>
                      <a:rPr lang="en-AU" sz="1800" b="0" i="1" smtClean="0">
                        <a:latin typeface="Cambria Math" panose="02040503050406030204" pitchFamily="18" charset="0"/>
                        <a:ea typeface="Cambria Math" panose="02040503050406030204" pitchFamily="18" charset="0"/>
                      </a:rPr>
                      <m:t>+</m:t>
                    </m:r>
                  </m:oMath>
                </a14:m>
                <a:r>
                  <a:rPr lang="en-AU" sz="1800" dirty="0">
                    <a:ea typeface="Cambria Math" panose="02040503050406030204" pitchFamily="18" charset="0"/>
                  </a:rPr>
                  <a:t> </a:t>
                </a:r>
                <a14:m>
                  <m:oMath xmlns:m="http://schemas.openxmlformats.org/officeDocument/2006/math">
                    <m:r>
                      <a:rPr lang="en-AU" sz="1800" i="1">
                        <a:latin typeface="Cambria Math" panose="02040503050406030204" pitchFamily="18" charset="0"/>
                        <a:ea typeface="Cambria Math" panose="02040503050406030204" pitchFamily="18" charset="0"/>
                      </a:rPr>
                      <m:t>𝜖</m:t>
                    </m:r>
                    <m:r>
                      <a:rPr lang="en-AU" sz="1800" i="1" smtClean="0">
                        <a:latin typeface="Cambria Math" panose="02040503050406030204" pitchFamily="18" charset="0"/>
                        <a:ea typeface="Cambria Math" panose="02040503050406030204" pitchFamily="18" charset="0"/>
                      </a:rPr>
                      <m:t>⨀</m:t>
                    </m:r>
                    <m:sSup>
                      <m:sSupPr>
                        <m:ctrlPr>
                          <a:rPr lang="en-AU" sz="1800" i="1" smtClean="0">
                            <a:latin typeface="Cambria Math" panose="02040503050406030204" pitchFamily="18" charset="0"/>
                            <a:ea typeface="Cambria Math" panose="02040503050406030204" pitchFamily="18" charset="0"/>
                          </a:rPr>
                        </m:ctrlPr>
                      </m:sSupPr>
                      <m:e>
                        <m:sSub>
                          <m:sSubPr>
                            <m:ctrlPr>
                              <a:rPr lang="el-GR" sz="1800" i="1">
                                <a:latin typeface="Cambria Math" panose="02040503050406030204" pitchFamily="18" charset="0"/>
                                <a:ea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Σ</m:t>
                            </m:r>
                          </m:e>
                          <m:sub>
                            <m:r>
                              <a:rPr lang="en-US" sz="1800" i="1">
                                <a:latin typeface="Cambria Math" panose="02040503050406030204" pitchFamily="18" charset="0"/>
                                <a:ea typeface="Cambria Math" panose="02040503050406030204" pitchFamily="18" charset="0"/>
                              </a:rPr>
                              <m:t>𝜙</m:t>
                            </m:r>
                          </m:sub>
                        </m:sSub>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m:t>
                        </m:r>
                      </m:e>
                      <m:sup>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m:t>
                            </m:r>
                          </m:num>
                          <m:den>
                            <m:r>
                              <a:rPr lang="en-AU" sz="1800" b="0" i="1" smtClean="0">
                                <a:latin typeface="Cambria Math" panose="02040503050406030204" pitchFamily="18" charset="0"/>
                                <a:ea typeface="Cambria Math" panose="02040503050406030204" pitchFamily="18" charset="0"/>
                              </a:rPr>
                              <m:t>2</m:t>
                            </m:r>
                          </m:den>
                        </m:f>
                      </m:sup>
                    </m:sSup>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𝑧</m:t>
                    </m:r>
                    <m:r>
                      <a:rPr lang="en-AU" sz="1800" b="0" i="1" smtClean="0">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𝒩</m:t>
                    </m:r>
                    <m:d>
                      <m:dPr>
                        <m:ctrlPr>
                          <a:rPr lang="en-AU" sz="1800" i="1">
                            <a:latin typeface="Cambria Math" panose="02040503050406030204" pitchFamily="18" charset="0"/>
                            <a:ea typeface="Cambria Math" panose="02040503050406030204" pitchFamily="18" charset="0"/>
                          </a:rPr>
                        </m:ctrlPr>
                      </m:dPr>
                      <m:e>
                        <m:sSub>
                          <m:sSubPr>
                            <m:ctrlPr>
                              <a:rPr lang="en-AU" sz="1800" i="1">
                                <a:latin typeface="Cambria Math" panose="02040503050406030204" pitchFamily="18" charset="0"/>
                                <a:ea typeface="Cambria Math" panose="02040503050406030204" pitchFamily="18" charset="0"/>
                              </a:rPr>
                            </m:ctrlPr>
                          </m:sSubPr>
                          <m:e>
                            <m:r>
                              <a:rPr lang="el-GR"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𝑧</m:t>
                            </m:r>
                          </m:e>
                        </m:d>
                        <m:r>
                          <a:rPr lang="en-AU" sz="1800" i="1">
                            <a:latin typeface="Cambria Math" panose="02040503050406030204" pitchFamily="18" charset="0"/>
                            <a:ea typeface="Cambria Math" panose="02040503050406030204" pitchFamily="18" charset="0"/>
                          </a:rPr>
                          <m:t>,</m:t>
                        </m:r>
                        <m:r>
                          <a:rPr lang="el-GR" sz="1800" i="1">
                            <a:latin typeface="Cambria Math" panose="02040503050406030204" pitchFamily="18" charset="0"/>
                            <a:ea typeface="Cambria Math" panose="02040503050406030204" pitchFamily="18" charset="0"/>
                          </a:rPr>
                          <m:t> </m:t>
                        </m:r>
                        <m:sSub>
                          <m:sSubPr>
                            <m:ctrlPr>
                              <a:rPr lang="en-AU" sz="1800" i="1">
                                <a:latin typeface="Cambria Math" panose="02040503050406030204" pitchFamily="18" charset="0"/>
                                <a:ea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Σ</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𝑧</m:t>
                            </m:r>
                          </m:e>
                        </m:d>
                      </m:e>
                    </m:d>
                  </m:oMath>
                </a14:m>
                <a:endParaRPr lang="en-AU" sz="1600" i="1" dirty="0"/>
              </a:p>
              <a:p>
                <a:pPr marL="0" indent="0">
                  <a:buNone/>
                </a:pPr>
                <a:br>
                  <a:rPr lang="en-AU" sz="1600" i="1" dirty="0"/>
                </a:br>
                <a:endParaRPr lang="en-US" sz="1600" dirty="0"/>
              </a:p>
            </p:txBody>
          </p:sp>
        </mc:Choice>
        <mc:Fallback>
          <p:sp>
            <p:nvSpPr>
              <p:cNvPr id="3" name="Content Placeholder 2">
                <a:extLst>
                  <a:ext uri="{FF2B5EF4-FFF2-40B4-BE49-F238E27FC236}">
                    <a16:creationId xmlns:a16="http://schemas.microsoft.com/office/drawing/2014/main" id="{36B45AAE-654B-CA1C-1AAD-6C28D509747B}"/>
                  </a:ext>
                </a:extLst>
              </p:cNvPr>
              <p:cNvSpPr>
                <a:spLocks noGrp="1" noRot="1" noChangeAspect="1" noMove="1" noResize="1" noEditPoints="1" noAdjustHandles="1" noChangeArrowheads="1" noChangeShapeType="1" noTextEdit="1"/>
              </p:cNvSpPr>
              <p:nvPr>
                <p:ph sz="quarter" idx="12"/>
              </p:nvPr>
            </p:nvSpPr>
            <p:spPr>
              <a:blipFill>
                <a:blip r:embed="rId2"/>
                <a:stretch>
                  <a:fillRect l="-326" t="-102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8FE4C32-92F4-3F51-9872-4BC7AFD226D1}"/>
                  </a:ext>
                </a:extLst>
              </p:cNvPr>
              <p:cNvSpPr txBox="1"/>
              <p:nvPr/>
            </p:nvSpPr>
            <p:spPr>
              <a:xfrm>
                <a:off x="1958547" y="4679077"/>
                <a:ext cx="6166020" cy="872803"/>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m:rPr>
                          <m:aln/>
                        </m:rPr>
                        <a:rPr lang="en-AU" sz="1800" i="1" smtClean="0">
                          <a:latin typeface="Cambria Math" panose="02040503050406030204" pitchFamily="18" charset="0"/>
                        </a:rPr>
                        <m:t>=</m:t>
                      </m:r>
                      <m:r>
                        <a:rPr lang="en-AU" sz="1800" b="0" i="1" smtClean="0">
                          <a:latin typeface="Cambria Math" panose="02040503050406030204" pitchFamily="18" charset="0"/>
                        </a:rPr>
                        <m:t>−</m:t>
                      </m:r>
                      <m:f>
                        <m:fPr>
                          <m:ctrlPr>
                            <a:rPr lang="en-AU" sz="1800" i="1">
                              <a:latin typeface="Cambria Math" panose="02040503050406030204" pitchFamily="18" charset="0"/>
                              <a:ea typeface="Cambria Math" panose="02040503050406030204" pitchFamily="18" charset="0"/>
                            </a:rPr>
                          </m:ctrlPr>
                        </m:fPr>
                        <m:num>
                          <m:r>
                            <a:rPr lang="en-AU" sz="1800" i="1">
                              <a:latin typeface="Cambria Math" panose="02040503050406030204" pitchFamily="18" charset="0"/>
                              <a:ea typeface="Cambria Math" panose="02040503050406030204" pitchFamily="18" charset="0"/>
                            </a:rPr>
                            <m:t>1</m:t>
                          </m:r>
                        </m:num>
                        <m:den>
                          <m:r>
                            <a:rPr lang="en-AU" sz="1800" b="0" i="1" smtClean="0">
                              <a:latin typeface="Cambria Math" panose="02040503050406030204" pitchFamily="18" charset="0"/>
                              <a:ea typeface="Cambria Math" panose="02040503050406030204" pitchFamily="18" charset="0"/>
                            </a:rPr>
                            <m:t>𝑆</m:t>
                          </m:r>
                        </m:den>
                      </m:f>
                      <m:nary>
                        <m:naryPr>
                          <m:chr m:val="∑"/>
                          <m:ctrlPr>
                            <a:rPr lang="en-AU" sz="1800" i="1">
                              <a:latin typeface="Cambria Math" panose="02040503050406030204" pitchFamily="18" charset="0"/>
                            </a:rPr>
                          </m:ctrlPr>
                        </m:naryPr>
                        <m:sub>
                          <m:r>
                            <m:rPr>
                              <m:brk m:alnAt="23"/>
                            </m:rPr>
                            <a:rPr lang="en-AU" sz="1800" i="1">
                              <a:latin typeface="Cambria Math" panose="02040503050406030204" pitchFamily="18" charset="0"/>
                            </a:rPr>
                            <m:t>𝑙</m:t>
                          </m:r>
                          <m:r>
                            <a:rPr lang="en-AU" sz="1800" i="1">
                              <a:latin typeface="Cambria Math" panose="02040503050406030204" pitchFamily="18" charset="0"/>
                            </a:rPr>
                            <m:t>=1</m:t>
                          </m:r>
                        </m:sub>
                        <m:sup>
                          <m:r>
                            <a:rPr lang="en-AU" sz="1800" b="0" i="1" smtClean="0">
                              <a:latin typeface="Cambria Math" panose="02040503050406030204" pitchFamily="18" charset="0"/>
                            </a:rPr>
                            <m:t>𝑆</m:t>
                          </m:r>
                        </m:sup>
                        <m:e>
                          <m:sSub>
                            <m:sSubPr>
                              <m:ctrlPr>
                                <a:rPr lang="en-AU" sz="1800" i="1">
                                  <a:latin typeface="Cambria Math" panose="02040503050406030204" pitchFamily="18" charset="0"/>
                                  <a:ea typeface="Cambria Math" panose="02040503050406030204" pitchFamily="18" charset="0"/>
                                </a:rPr>
                              </m:ctrlPr>
                            </m:sSubPr>
                            <m:e>
                              <m:r>
                                <m:rPr>
                                  <m:sty m:val="p"/>
                                </m:rPr>
                                <a:rPr lang="en-AU" sz="1800" i="1">
                                  <a:latin typeface="Cambria Math" panose="02040503050406030204" pitchFamily="18" charset="0"/>
                                  <a:ea typeface="Cambria Math" panose="02040503050406030204" pitchFamily="18" charset="0"/>
                                </a:rPr>
                                <m:t>∇</m:t>
                              </m:r>
                            </m:e>
                            <m:sub>
                              <m:r>
                                <m:rPr>
                                  <m:sty m:val="p"/>
                                </m:rPr>
                                <a:rPr lang="el-GR" sz="1800" i="1">
                                  <a:latin typeface="Cambria Math" panose="02040503050406030204" pitchFamily="18" charset="0"/>
                                  <a:ea typeface="Cambria Math" panose="02040503050406030204" pitchFamily="18" charset="0"/>
                                </a:rPr>
                                <m:t>ϕ</m:t>
                              </m:r>
                            </m:sub>
                          </m:sSub>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e>
                                <m:e>
                                  <m:sSub>
                                    <m:sSubPr>
                                      <m:ctrlPr>
                                        <a:rPr lang="en-AU" sz="1800" i="1">
                                          <a:latin typeface="Cambria Math" panose="02040503050406030204" pitchFamily="18" charset="0"/>
                                        </a:rPr>
                                      </m:ctrlPr>
                                    </m:sSubPr>
                                    <m:e>
                                      <m:r>
                                        <a:rPr lang="en-AU" sz="1800" i="1">
                                          <a:latin typeface="Cambria Math" panose="02040503050406030204" pitchFamily="18" charset="0"/>
                                        </a:rPr>
                                        <m:t>𝑔</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𝜖</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𝑧</m:t>
                                      </m:r>
                                    </m:e>
                                  </m:d>
                                </m:e>
                              </m:d>
                            </m:e>
                          </m:d>
                        </m:e>
                      </m:nary>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m:t>
                      </m:r>
                    </m:oMath>
                  </m:oMathPara>
                </a14:m>
                <a:endParaRPr lang="en-AU" sz="1800" i="1" dirty="0"/>
              </a:p>
            </p:txBody>
          </p:sp>
        </mc:Choice>
        <mc:Fallback>
          <p:sp>
            <p:nvSpPr>
              <p:cNvPr id="9" name="TextBox 8">
                <a:extLst>
                  <a:ext uri="{FF2B5EF4-FFF2-40B4-BE49-F238E27FC236}">
                    <a16:creationId xmlns:a16="http://schemas.microsoft.com/office/drawing/2014/main" id="{88FE4C32-92F4-3F51-9872-4BC7AFD226D1}"/>
                  </a:ext>
                </a:extLst>
              </p:cNvPr>
              <p:cNvSpPr txBox="1">
                <a:spLocks noRot="1" noChangeAspect="1" noMove="1" noResize="1" noEditPoints="1" noAdjustHandles="1" noChangeArrowheads="1" noChangeShapeType="1" noTextEdit="1"/>
              </p:cNvSpPr>
              <p:nvPr/>
            </p:nvSpPr>
            <p:spPr>
              <a:xfrm>
                <a:off x="1958547" y="4679077"/>
                <a:ext cx="6166020" cy="872803"/>
              </a:xfrm>
              <a:prstGeom prst="rect">
                <a:avLst/>
              </a:prstGeom>
              <a:blipFill>
                <a:blip r:embed="rId3"/>
                <a:stretch>
                  <a:fillRect t="-94286" b="-148571"/>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1B1DF4F4-74F7-1101-C65D-7F8CA41A5259}"/>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08AA85BE-3AD5-3C25-C61B-5A5BDDF2BAA3}"/>
                  </a:ext>
                </a:extLst>
              </p:cNvPr>
              <p:cNvSpPr>
                <a:spLocks noGrp="1"/>
              </p:cNvSpPr>
              <p:nvPr>
                <p:ph type="title"/>
              </p:nvPr>
            </p:nvSpPr>
            <p:spPr/>
            <p:txBody>
              <a:bodyPr/>
              <a:lstStyle/>
              <a:p>
                <a:r>
                  <a:rPr lang="en-US" dirty="0"/>
                  <a:t>Optimizing the VAE loss function (</a:t>
                </a:r>
                <a14:m>
                  <m:oMath xmlns:m="http://schemas.openxmlformats.org/officeDocument/2006/math">
                    <m:sSub>
                      <m:sSubPr>
                        <m:ctrlPr>
                          <a:rPr lang="en-AU" i="1">
                            <a:latin typeface="Cambria Math" panose="02040503050406030204" pitchFamily="18" charset="0"/>
                            <a:ea typeface="Cambria Math" panose="02040503050406030204" pitchFamily="18" charset="0"/>
                          </a:rPr>
                        </m:ctrlPr>
                      </m:sSubPr>
                      <m:e>
                        <m:r>
                          <m:rPr>
                            <m:sty m:val="p"/>
                          </m:rPr>
                          <a:rPr lang="en-AU" i="1">
                            <a:latin typeface="Cambria Math" panose="02040503050406030204" pitchFamily="18" charset="0"/>
                            <a:ea typeface="Cambria Math" panose="02040503050406030204" pitchFamily="18" charset="0"/>
                          </a:rPr>
                          <m:t>∇</m:t>
                        </m:r>
                      </m:e>
                      <m:sub>
                        <m:r>
                          <m:rPr>
                            <m:sty m:val="p"/>
                          </m:rPr>
                          <a:rPr lang="el-GR" i="1">
                            <a:latin typeface="Cambria Math" panose="02040503050406030204" pitchFamily="18" charset="0"/>
                            <a:ea typeface="Cambria Math" panose="02040503050406030204" pitchFamily="18" charset="0"/>
                          </a:rPr>
                          <m:t>ϕ</m:t>
                        </m:r>
                      </m:sub>
                    </m:sSub>
                    <m:r>
                      <a:rPr lang="en-AU" i="1">
                        <a:latin typeface="Cambria Math" panose="02040503050406030204" pitchFamily="18" charset="0"/>
                        <a:ea typeface="Cambria Math" panose="02040503050406030204" pitchFamily="18" charset="0"/>
                      </a:rPr>
                      <m:t>ℒ</m:t>
                    </m:r>
                    <m:d>
                      <m:dPr>
                        <m:ctrlPr>
                          <a:rPr lang="en-AU" i="1">
                            <a:latin typeface="Cambria Math" panose="02040503050406030204" pitchFamily="18"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θ</m:t>
                        </m:r>
                        <m:r>
                          <a:rPr lang="en-AU">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ϕ</m:t>
                        </m:r>
                      </m:e>
                    </m:d>
                  </m:oMath>
                </a14:m>
                <a:r>
                  <a:rPr lang="en-US" dirty="0"/>
                  <a:t>)</a:t>
                </a:r>
              </a:p>
            </p:txBody>
          </p:sp>
        </mc:Choice>
        <mc:Fallback xmlns="">
          <p:sp>
            <p:nvSpPr>
              <p:cNvPr id="4" name="Title 3">
                <a:extLst>
                  <a:ext uri="{FF2B5EF4-FFF2-40B4-BE49-F238E27FC236}">
                    <a16:creationId xmlns:a16="http://schemas.microsoft.com/office/drawing/2014/main" id="{08AA85BE-3AD5-3C25-C61B-5A5BDDF2BAA3}"/>
                  </a:ext>
                </a:extLst>
              </p:cNvPr>
              <p:cNvSpPr>
                <a:spLocks noGrp="1" noRot="1" noChangeAspect="1" noMove="1" noResize="1" noEditPoints="1" noAdjustHandles="1" noChangeArrowheads="1" noChangeShapeType="1" noTextEdit="1"/>
              </p:cNvSpPr>
              <p:nvPr>
                <p:ph type="title"/>
              </p:nvPr>
            </p:nvSpPr>
            <p:spPr>
              <a:blipFill>
                <a:blip r:embed="rId4"/>
                <a:stretch>
                  <a:fillRect l="-1190" t="-789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26D4903A-CBB9-E362-7E65-103D4F2DA04E}"/>
              </a:ext>
            </a:extLst>
          </p:cNvPr>
          <p:cNvSpPr>
            <a:spLocks noGrp="1"/>
          </p:cNvSpPr>
          <p:nvPr>
            <p:ph type="sldNum" sz="quarter" idx="14"/>
          </p:nvPr>
        </p:nvSpPr>
        <p:spPr/>
        <p:txBody>
          <a:bodyPr/>
          <a:lstStyle/>
          <a:p>
            <a:fld id="{F5AEA0E0-5CC6-4BD0-905C-A0021E419432}" type="slidenum">
              <a:rPr lang="en-GB" smtClean="0"/>
              <a:pPr/>
              <a:t>61</a:t>
            </a:fld>
            <a:endParaRPr lang="en-GB" dirty="0"/>
          </a:p>
        </p:txBody>
      </p:sp>
      <p:sp>
        <p:nvSpPr>
          <p:cNvPr id="6" name="TextBox 5">
            <a:extLst>
              <a:ext uri="{FF2B5EF4-FFF2-40B4-BE49-F238E27FC236}">
                <a16:creationId xmlns:a16="http://schemas.microsoft.com/office/drawing/2014/main" id="{6DB4F813-6759-E0C5-C587-8F37CB6C1C3C}"/>
              </a:ext>
            </a:extLst>
          </p:cNvPr>
          <p:cNvSpPr txBox="1"/>
          <p:nvPr/>
        </p:nvSpPr>
        <p:spPr>
          <a:xfrm>
            <a:off x="2552429" y="4403400"/>
            <a:ext cx="4383755" cy="369332"/>
          </a:xfrm>
          <a:prstGeom prst="rect">
            <a:avLst/>
          </a:prstGeom>
          <a:noFill/>
        </p:spPr>
        <p:txBody>
          <a:bodyPr wrap="square">
            <a:spAutoFit/>
          </a:bodyPr>
          <a:lstStyle/>
          <a:p>
            <a:pPr algn="ctr"/>
            <a:r>
              <a:rPr lang="en-US" b="1" dirty="0">
                <a:latin typeface="Book Antiqua" panose="02040602050305030304" pitchFamily="18" charset="0"/>
              </a:rPr>
              <a:t>Monte-</a:t>
            </a:r>
            <a:r>
              <a:rPr lang="en-US" b="1" dirty="0" err="1">
                <a:latin typeface="Book Antiqua" panose="02040602050305030304" pitchFamily="18" charset="0"/>
              </a:rPr>
              <a:t>carlo</a:t>
            </a:r>
            <a:r>
              <a:rPr lang="en-US" b="1" dirty="0">
                <a:latin typeface="Book Antiqua" panose="02040602050305030304" pitchFamily="18" charset="0"/>
              </a:rPr>
              <a:t> estimate of expectation</a:t>
            </a:r>
            <a:endParaRPr lang="en-US" b="1" dirty="0"/>
          </a:p>
        </p:txBody>
      </p:sp>
      <p:sp>
        <p:nvSpPr>
          <p:cNvPr id="7" name="Rectangle 6">
            <a:extLst>
              <a:ext uri="{FF2B5EF4-FFF2-40B4-BE49-F238E27FC236}">
                <a16:creationId xmlns:a16="http://schemas.microsoft.com/office/drawing/2014/main" id="{16D18912-8F44-704F-20DF-59C8D86EF0CD}"/>
              </a:ext>
            </a:extLst>
          </p:cNvPr>
          <p:cNvSpPr/>
          <p:nvPr/>
        </p:nvSpPr>
        <p:spPr>
          <a:xfrm>
            <a:off x="3392616" y="4756548"/>
            <a:ext cx="3045254" cy="795332"/>
          </a:xfrm>
          <a:prstGeom prst="rect">
            <a:avLst/>
          </a:prstGeom>
          <a:noFill/>
          <a:ln>
            <a:solidFill>
              <a:srgbClr val="FF0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3350159B-6A7A-C376-B6B7-992B146887EB}"/>
                  </a:ext>
                </a:extLst>
              </p:cNvPr>
              <p:cNvSpPr txBox="1"/>
              <p:nvPr/>
            </p:nvSpPr>
            <p:spPr>
              <a:xfrm>
                <a:off x="3064474" y="2734379"/>
                <a:ext cx="8414945" cy="8305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aln/>
                        </m:rPr>
                        <a:rPr lang="en-AU" sz="1800" i="1" smtClean="0">
                          <a:latin typeface="Cambria Math" panose="02040503050406030204" pitchFamily="18" charset="0"/>
                        </a:rPr>
                        <m:t>=</m:t>
                      </m:r>
                      <m:sSub>
                        <m:sSubPr>
                          <m:ctrlPr>
                            <a:rPr lang="en-AU" sz="1800" i="1">
                              <a:latin typeface="Cambria Math" panose="02040503050406030204" pitchFamily="18" charset="0"/>
                              <a:ea typeface="Cambria Math" panose="02040503050406030204" pitchFamily="18" charset="0"/>
                            </a:rPr>
                          </m:ctrlPr>
                        </m:sSubPr>
                        <m:e>
                          <m:r>
                            <m:rPr>
                              <m:sty m:val="p"/>
                            </m:rPr>
                            <a:rPr lang="en-AU" sz="1800" i="1">
                              <a:latin typeface="Cambria Math" panose="02040503050406030204" pitchFamily="18" charset="0"/>
                              <a:ea typeface="Cambria Math" panose="02040503050406030204" pitchFamily="18" charset="0"/>
                            </a:rPr>
                            <m:t>∇</m:t>
                          </m:r>
                        </m:e>
                        <m:sub>
                          <m:r>
                            <m:rPr>
                              <m:sty m:val="p"/>
                            </m:rPr>
                            <a:rPr lang="el-GR" sz="1800" i="1">
                              <a:latin typeface="Cambria Math" panose="02040503050406030204" pitchFamily="18" charset="0"/>
                              <a:ea typeface="Cambria Math" panose="02040503050406030204" pitchFamily="18" charset="0"/>
                            </a:rPr>
                            <m:t>ϕ</m:t>
                          </m:r>
                        </m:sub>
                      </m:sSub>
                      <m:d>
                        <m:dPr>
                          <m:begChr m:val="{"/>
                          <m:endChr m:val="}"/>
                          <m:ctrlPr>
                            <a:rPr lang="el-GR"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𝔼</m:t>
                              </m:r>
                            </m:e>
                            <m:sub>
                              <m:r>
                                <a:rPr lang="en-AU" sz="1800" i="1">
                                  <a:latin typeface="Cambria Math" panose="02040503050406030204" pitchFamily="18" charset="0"/>
                                  <a:ea typeface="Cambria Math" panose="02040503050406030204" pitchFamily="18" charset="0"/>
                                </a:rPr>
                                <m:t>𝜖</m:t>
                              </m:r>
                              <m:r>
                                <a:rPr lang="en-AU" sz="1800" i="1">
                                  <a:latin typeface="Cambria Math" panose="02040503050406030204" pitchFamily="18" charset="0"/>
                                </a:rPr>
                                <m:t>~</m:t>
                              </m:r>
                              <m:r>
                                <a:rPr lang="en-AU" sz="1800" i="1">
                                  <a:latin typeface="Cambria Math" panose="02040503050406030204" pitchFamily="18" charset="0"/>
                                  <a:ea typeface="Cambria Math" panose="02040503050406030204" pitchFamily="18" charset="0"/>
                                </a:rPr>
                                <m:t>𝒩</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0</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rPr>
                                    <m:t>1</m:t>
                                  </m:r>
                                </m:e>
                              </m:d>
                            </m:sub>
                          </m:sSub>
                          <m:d>
                            <m:dPr>
                              <m:begChr m:val="["/>
                              <m:endChr m:val="]"/>
                              <m:ctrlPr>
                                <a:rPr lang="en-AU" sz="1800" i="1">
                                  <a:latin typeface="Cambria Math" panose="02040503050406030204" pitchFamily="18" charset="0"/>
                                </a:rPr>
                              </m:ctrlPr>
                            </m:dPr>
                            <m:e>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e>
                                    <m:e>
                                      <m:sSub>
                                        <m:sSubPr>
                                          <m:ctrlPr>
                                            <a:rPr lang="en-AU" sz="1800" i="1">
                                              <a:latin typeface="Cambria Math" panose="02040503050406030204" pitchFamily="18" charset="0"/>
                                            </a:rPr>
                                          </m:ctrlPr>
                                        </m:sSubPr>
                                        <m:e>
                                          <m:r>
                                            <a:rPr lang="en-AU" sz="1800" i="1">
                                              <a:latin typeface="Cambria Math" panose="02040503050406030204" pitchFamily="18" charset="0"/>
                                            </a:rPr>
                                            <m:t>𝑔</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rPr>
                                        <m:t>(</m:t>
                                      </m:r>
                                      <m:r>
                                        <a:rPr lang="en-AU" sz="1800" i="1">
                                          <a:latin typeface="Cambria Math" panose="02040503050406030204" pitchFamily="18" charset="0"/>
                                          <a:ea typeface="Cambria Math" panose="02040503050406030204" pitchFamily="18" charset="0"/>
                                        </a:rPr>
                                        <m:t>𝜖</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𝑧</m:t>
                                      </m:r>
                                      <m:r>
                                        <a:rPr lang="en-AU" sz="1800" i="1">
                                          <a:latin typeface="Cambria Math" panose="02040503050406030204" pitchFamily="18" charset="0"/>
                                          <a:ea typeface="Cambria Math" panose="02040503050406030204" pitchFamily="18" charset="0"/>
                                        </a:rPr>
                                        <m:t>)</m:t>
                                      </m:r>
                                    </m:e>
                                  </m:d>
                                </m:e>
                              </m:d>
                            </m:e>
                          </m:d>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nary>
                            <m:naryPr>
                              <m:chr m:val="∑"/>
                              <m:supHide m:val="on"/>
                              <m:ctrlPr>
                                <a:rPr lang="en-AU" sz="1800" i="1">
                                  <a:latin typeface="Cambria Math" panose="02040503050406030204" pitchFamily="18" charset="0"/>
                                </a:rPr>
                              </m:ctrlPr>
                            </m:naryPr>
                            <m:sub>
                              <m:r>
                                <m:rPr>
                                  <m:brk m:alnAt="7"/>
                                </m:rPr>
                                <a:rPr lang="en-AU" sz="1800" i="1">
                                  <a:latin typeface="Cambria Math" panose="02040503050406030204" pitchFamily="18" charset="0"/>
                                </a:rPr>
                                <m:t>𝑘</m:t>
                              </m:r>
                            </m:sub>
                            <m:sup/>
                            <m:e>
                              <m:d>
                                <m:dPr>
                                  <m:begChr m:val="["/>
                                  <m:endChr m:val="]"/>
                                  <m:ctrlPr>
                                    <a:rPr lang="en-AU" sz="1800" i="1">
                                      <a:latin typeface="Cambria Math" panose="02040503050406030204" pitchFamily="18" charset="0"/>
                                    </a:rPr>
                                  </m:ctrlPr>
                                </m:dPr>
                                <m:e>
                                  <m:sSub>
                                    <m:sSubPr>
                                      <m:ctrlPr>
                                        <a:rPr lang="el-GR" sz="1800" i="1">
                                          <a:latin typeface="Cambria Math" panose="02040503050406030204" pitchFamily="18" charset="0"/>
                                          <a:ea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Σ</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sSup>
                                    <m:sSupPr>
                                      <m:ctrlPr>
                                        <a:rPr lang="en-AU" sz="1800" i="1">
                                          <a:latin typeface="Cambria Math" panose="02040503050406030204" pitchFamily="18" charset="0"/>
                                        </a:rPr>
                                      </m:ctrlPr>
                                    </m:sSupPr>
                                    <m:e>
                                      <m:sSub>
                                        <m:sSubPr>
                                          <m:ctrlPr>
                                            <a:rPr lang="en-AU" sz="1800" i="1">
                                              <a:latin typeface="Cambria Math" panose="02040503050406030204" pitchFamily="18" charset="0"/>
                                              <a:ea typeface="Cambria Math" panose="02040503050406030204" pitchFamily="18" charset="0"/>
                                            </a:rPr>
                                          </m:ctrlPr>
                                        </m:sSubPr>
                                        <m:e>
                                          <m:r>
                                            <a:rPr lang="el-GR"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e>
                                    <m:sup>
                                      <m:r>
                                        <a:rPr lang="en-AU" sz="1800" i="1">
                                          <a:latin typeface="Cambria Math" panose="02040503050406030204" pitchFamily="18" charset="0"/>
                                          <a:ea typeface="Cambria Math" panose="02040503050406030204" pitchFamily="18" charset="0"/>
                                        </a:rPr>
                                        <m:t>2</m:t>
                                      </m:r>
                                    </m:sup>
                                  </m:sSup>
                                  <m:r>
                                    <a:rPr lang="en-AU" sz="1800" i="1">
                                      <a:latin typeface="Cambria Math" panose="02040503050406030204" pitchFamily="18" charset="0"/>
                                    </a:rPr>
                                    <m:t>−</m:t>
                                  </m:r>
                                  <m:r>
                                    <m:rPr>
                                      <m:nor/>
                                    </m:rPr>
                                    <a:rPr lang="en-AU" sz="1800"/>
                                    <m:t>log</m:t>
                                  </m:r>
                                  <m:d>
                                    <m:dPr>
                                      <m:ctrlPr>
                                        <a:rPr lang="en-AU" sz="1800" i="1">
                                          <a:latin typeface="Cambria Math" panose="02040503050406030204" pitchFamily="18" charset="0"/>
                                        </a:rPr>
                                      </m:ctrlPr>
                                    </m:dPr>
                                    <m:e>
                                      <m:sSub>
                                        <m:sSubPr>
                                          <m:ctrlPr>
                                            <a:rPr lang="el-GR" sz="1800" i="1">
                                              <a:latin typeface="Cambria Math" panose="02040503050406030204" pitchFamily="18" charset="0"/>
                                              <a:ea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Σ</m:t>
                                          </m:r>
                                        </m:e>
                                        <m:sub>
                                          <m:r>
                                            <a:rPr lang="en-US" sz="1800" i="1">
                                              <a:latin typeface="Cambria Math" panose="02040503050406030204" pitchFamily="18" charset="0"/>
                                              <a:ea typeface="Cambria Math" panose="02040503050406030204" pitchFamily="18" charset="0"/>
                                            </a:rPr>
                                            <m:t>𝜙</m:t>
                                          </m:r>
                                        </m:sub>
                                      </m:sSub>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e>
                                  </m:d>
                                  <m:r>
                                    <a:rPr lang="en-AU" sz="1800" i="1">
                                      <a:latin typeface="Cambria Math" panose="02040503050406030204" pitchFamily="18" charset="0"/>
                                    </a:rPr>
                                    <m:t>−1</m:t>
                                  </m:r>
                                </m:e>
                              </m:d>
                            </m:e>
                          </m:nary>
                        </m:e>
                      </m:d>
                    </m:oMath>
                  </m:oMathPara>
                </a14:m>
                <a:endParaRPr lang="en-US" dirty="0"/>
              </a:p>
            </p:txBody>
          </p:sp>
        </mc:Choice>
        <mc:Fallback>
          <p:sp>
            <p:nvSpPr>
              <p:cNvPr id="14" name="TextBox 13">
                <a:extLst>
                  <a:ext uri="{FF2B5EF4-FFF2-40B4-BE49-F238E27FC236}">
                    <a16:creationId xmlns:a16="http://schemas.microsoft.com/office/drawing/2014/main" id="{3350159B-6A7A-C376-B6B7-992B146887EB}"/>
                  </a:ext>
                </a:extLst>
              </p:cNvPr>
              <p:cNvSpPr txBox="1">
                <a:spLocks noRot="1" noChangeAspect="1" noMove="1" noResize="1" noEditPoints="1" noAdjustHandles="1" noChangeArrowheads="1" noChangeShapeType="1" noTextEdit="1"/>
              </p:cNvSpPr>
              <p:nvPr/>
            </p:nvSpPr>
            <p:spPr>
              <a:xfrm>
                <a:off x="3064474" y="2734379"/>
                <a:ext cx="8414945" cy="830548"/>
              </a:xfrm>
              <a:prstGeom prst="rect">
                <a:avLst/>
              </a:prstGeom>
              <a:blipFill>
                <a:blip r:embed="rId5"/>
                <a:stretch>
                  <a:fillRect t="-104545" b="-1575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9AC234F-FC43-1395-4FF1-CECF674A605A}"/>
                  </a:ext>
                </a:extLst>
              </p:cNvPr>
              <p:cNvSpPr txBox="1"/>
              <p:nvPr/>
            </p:nvSpPr>
            <p:spPr>
              <a:xfrm>
                <a:off x="3064474" y="3580125"/>
                <a:ext cx="8804189" cy="8305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aln/>
                        </m:rPr>
                        <a:rPr lang="en-AU" sz="1800" i="1" smtClean="0">
                          <a:latin typeface="Cambria Math" panose="02040503050406030204" pitchFamily="18" charset="0"/>
                        </a:rPr>
                        <m:t>=</m:t>
                      </m:r>
                      <m:r>
                        <a:rPr lang="en-AU" sz="1800" i="1">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𝔼</m:t>
                          </m:r>
                        </m:e>
                        <m:sub>
                          <m:r>
                            <a:rPr lang="en-AU" sz="1800" i="1">
                              <a:latin typeface="Cambria Math" panose="02040503050406030204" pitchFamily="18" charset="0"/>
                              <a:ea typeface="Cambria Math" panose="02040503050406030204" pitchFamily="18" charset="0"/>
                            </a:rPr>
                            <m:t>𝜖</m:t>
                          </m:r>
                          <m:r>
                            <a:rPr lang="en-AU" sz="1800" i="1">
                              <a:latin typeface="Cambria Math" panose="02040503050406030204" pitchFamily="18" charset="0"/>
                            </a:rPr>
                            <m:t>~</m:t>
                          </m:r>
                          <m:r>
                            <a:rPr lang="en-AU" sz="1800" i="1">
                              <a:latin typeface="Cambria Math" panose="02040503050406030204" pitchFamily="18" charset="0"/>
                              <a:ea typeface="Cambria Math" panose="02040503050406030204" pitchFamily="18" charset="0"/>
                            </a:rPr>
                            <m:t>𝒩</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rPr>
                                <m:t>0</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rPr>
                                <m:t>1</m:t>
                              </m:r>
                            </m:e>
                          </m:d>
                        </m:sub>
                      </m:sSub>
                      <m:d>
                        <m:dPr>
                          <m:begChr m:val="["/>
                          <m:endChr m:val="]"/>
                          <m:ctrlPr>
                            <a:rPr lang="en-AU" sz="1800" i="1">
                              <a:latin typeface="Cambria Math" panose="02040503050406030204" pitchFamily="18" charset="0"/>
                            </a:rPr>
                          </m:ctrlPr>
                        </m:dPr>
                        <m:e>
                          <m:sSub>
                            <m:sSubPr>
                              <m:ctrlPr>
                                <a:rPr lang="en-AU" sz="1800" i="1">
                                  <a:latin typeface="Cambria Math" panose="02040503050406030204" pitchFamily="18" charset="0"/>
                                  <a:ea typeface="Cambria Math" panose="02040503050406030204" pitchFamily="18" charset="0"/>
                                </a:rPr>
                              </m:ctrlPr>
                            </m:sSubPr>
                            <m:e>
                              <m:r>
                                <m:rPr>
                                  <m:sty m:val="p"/>
                                </m:rPr>
                                <a:rPr lang="en-AU" sz="1800" i="1">
                                  <a:latin typeface="Cambria Math" panose="02040503050406030204" pitchFamily="18" charset="0"/>
                                  <a:ea typeface="Cambria Math" panose="02040503050406030204" pitchFamily="18" charset="0"/>
                                </a:rPr>
                                <m:t>∇</m:t>
                              </m:r>
                            </m:e>
                            <m:sub>
                              <m:r>
                                <m:rPr>
                                  <m:sty m:val="p"/>
                                </m:rPr>
                                <a:rPr lang="el-GR" sz="1800" i="1">
                                  <a:latin typeface="Cambria Math" panose="02040503050406030204" pitchFamily="18" charset="0"/>
                                  <a:ea typeface="Cambria Math" panose="02040503050406030204" pitchFamily="18" charset="0"/>
                                </a:rPr>
                                <m:t>ϕ</m:t>
                              </m:r>
                            </m:sub>
                          </m:sSub>
                          <m:r>
                            <m:rPr>
                              <m:sty m:val="p"/>
                            </m:rPr>
                            <a:rPr lang="en-AU" sz="1800">
                              <a:latin typeface="Cambria Math" panose="02040503050406030204" pitchFamily="18" charset="0"/>
                            </a:rPr>
                            <m:t>log</m:t>
                          </m:r>
                          <m:d>
                            <m:dPr>
                              <m:ctrlPr>
                                <a:rPr lang="en-AU" sz="1800" i="1">
                                  <a:latin typeface="Cambria Math" panose="02040503050406030204" pitchFamily="18" charset="0"/>
                                </a:rPr>
                              </m:ctrlPr>
                            </m:dPr>
                            <m:e>
                              <m:sSub>
                                <m:sSubPr>
                                  <m:ctrlPr>
                                    <a:rPr lang="en-US" sz="1800" i="1">
                                      <a:latin typeface="Cambria Math" panose="02040503050406030204" pitchFamily="18" charset="0"/>
                                    </a:rPr>
                                  </m:ctrlPr>
                                </m:sSubPr>
                                <m:e>
                                  <m:r>
                                    <a:rPr lang="en-AU" sz="1800" i="1">
                                      <a:latin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𝜃</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e>
                                <m:e>
                                  <m:sSub>
                                    <m:sSubPr>
                                      <m:ctrlPr>
                                        <a:rPr lang="en-AU" sz="1800" i="1">
                                          <a:latin typeface="Cambria Math" panose="02040503050406030204" pitchFamily="18" charset="0"/>
                                        </a:rPr>
                                      </m:ctrlPr>
                                    </m:sSubPr>
                                    <m:e>
                                      <m:r>
                                        <a:rPr lang="en-AU" sz="1800" i="1">
                                          <a:latin typeface="Cambria Math" panose="02040503050406030204" pitchFamily="18" charset="0"/>
                                        </a:rPr>
                                        <m:t>𝑔</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𝜖</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𝑧</m:t>
                                      </m:r>
                                    </m:e>
                                  </m:d>
                                </m:e>
                              </m:d>
                            </m:e>
                          </m:d>
                        </m:e>
                      </m:d>
                      <m:r>
                        <a:rPr lang="en-AU" sz="1800" b="0" i="1" smtClean="0">
                          <a:latin typeface="Cambria Math" panose="02040503050406030204" pitchFamily="18" charset="0"/>
                          <a:ea typeface="Cambria Math" panose="02040503050406030204" pitchFamily="18" charset="0"/>
                        </a:rPr>
                        <m:t>+</m:t>
                      </m:r>
                      <m:sSub>
                        <m:sSubPr>
                          <m:ctrlPr>
                            <a:rPr lang="en-AU" sz="1800" i="1">
                              <a:latin typeface="Cambria Math" panose="02040503050406030204" pitchFamily="18" charset="0"/>
                              <a:ea typeface="Cambria Math" panose="02040503050406030204" pitchFamily="18" charset="0"/>
                            </a:rPr>
                          </m:ctrlPr>
                        </m:sSubPr>
                        <m:e>
                          <m:r>
                            <m:rPr>
                              <m:sty m:val="p"/>
                            </m:rPr>
                            <a:rPr lang="en-AU" sz="1800" i="1">
                              <a:latin typeface="Cambria Math" panose="02040503050406030204" pitchFamily="18" charset="0"/>
                              <a:ea typeface="Cambria Math" panose="02040503050406030204" pitchFamily="18" charset="0"/>
                            </a:rPr>
                            <m:t>∇</m:t>
                          </m:r>
                        </m:e>
                        <m:sub>
                          <m:r>
                            <m:rPr>
                              <m:sty m:val="p"/>
                            </m:rPr>
                            <a:rPr lang="el-GR" sz="1800" i="1">
                              <a:latin typeface="Cambria Math" panose="02040503050406030204" pitchFamily="18" charset="0"/>
                              <a:ea typeface="Cambria Math" panose="02040503050406030204" pitchFamily="18" charset="0"/>
                            </a:rPr>
                            <m:t>ϕ</m:t>
                          </m:r>
                        </m:sub>
                      </m:sSub>
                      <m:d>
                        <m:dPr>
                          <m:begChr m:val="{"/>
                          <m:endChr m:val="}"/>
                          <m:ctrlPr>
                            <a:rPr lang="el-GR" sz="1800" i="1">
                              <a:latin typeface="Cambria Math" panose="02040503050406030204" pitchFamily="18" charset="0"/>
                              <a:ea typeface="Cambria Math" panose="02040503050406030204" pitchFamily="18" charset="0"/>
                            </a:rPr>
                          </m:ctrlPr>
                        </m:dPr>
                        <m:e>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nary>
                            <m:naryPr>
                              <m:chr m:val="∑"/>
                              <m:supHide m:val="on"/>
                              <m:ctrlPr>
                                <a:rPr lang="en-AU" sz="1800" i="1">
                                  <a:latin typeface="Cambria Math" panose="02040503050406030204" pitchFamily="18" charset="0"/>
                                </a:rPr>
                              </m:ctrlPr>
                            </m:naryPr>
                            <m:sub>
                              <m:r>
                                <m:rPr>
                                  <m:brk m:alnAt="7"/>
                                </m:rPr>
                                <a:rPr lang="en-AU" sz="1800" i="1">
                                  <a:latin typeface="Cambria Math" panose="02040503050406030204" pitchFamily="18" charset="0"/>
                                </a:rPr>
                                <m:t>𝑘</m:t>
                              </m:r>
                            </m:sub>
                            <m:sup/>
                            <m:e>
                              <m:d>
                                <m:dPr>
                                  <m:begChr m:val="["/>
                                  <m:endChr m:val="]"/>
                                  <m:ctrlPr>
                                    <a:rPr lang="en-AU" sz="1800" i="1">
                                      <a:latin typeface="Cambria Math" panose="02040503050406030204" pitchFamily="18" charset="0"/>
                                    </a:rPr>
                                  </m:ctrlPr>
                                </m:dPr>
                                <m:e>
                                  <m:sSub>
                                    <m:sSubPr>
                                      <m:ctrlPr>
                                        <a:rPr lang="el-GR" sz="1800" i="1">
                                          <a:latin typeface="Cambria Math" panose="02040503050406030204" pitchFamily="18" charset="0"/>
                                          <a:ea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Σ</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e>
                                  </m:d>
                                  <m:r>
                                    <a:rPr lang="en-AU" sz="1800" i="1">
                                      <a:latin typeface="Cambria Math" panose="02040503050406030204" pitchFamily="18" charset="0"/>
                                      <a:ea typeface="Cambria Math" panose="02040503050406030204" pitchFamily="18" charset="0"/>
                                    </a:rPr>
                                    <m:t>+</m:t>
                                  </m:r>
                                  <m:sSup>
                                    <m:sSupPr>
                                      <m:ctrlPr>
                                        <a:rPr lang="en-AU" sz="1800" i="1">
                                          <a:latin typeface="Cambria Math" panose="02040503050406030204" pitchFamily="18" charset="0"/>
                                        </a:rPr>
                                      </m:ctrlPr>
                                    </m:sSupPr>
                                    <m:e>
                                      <m:sSub>
                                        <m:sSubPr>
                                          <m:ctrlPr>
                                            <a:rPr lang="en-AU" sz="1800" i="1">
                                              <a:latin typeface="Cambria Math" panose="02040503050406030204" pitchFamily="18" charset="0"/>
                                              <a:ea typeface="Cambria Math" panose="02040503050406030204" pitchFamily="18" charset="0"/>
                                            </a:rPr>
                                          </m:ctrlPr>
                                        </m:sSubPr>
                                        <m:e>
                                          <m:r>
                                            <a:rPr lang="el-GR"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e>
                                      </m:d>
                                    </m:e>
                                    <m:sup>
                                      <m:r>
                                        <a:rPr lang="en-AU" sz="1800" i="1">
                                          <a:latin typeface="Cambria Math" panose="02040503050406030204" pitchFamily="18" charset="0"/>
                                          <a:ea typeface="Cambria Math" panose="02040503050406030204" pitchFamily="18" charset="0"/>
                                        </a:rPr>
                                        <m:t>2</m:t>
                                      </m:r>
                                    </m:sup>
                                  </m:sSup>
                                  <m:r>
                                    <a:rPr lang="en-AU" sz="1800" i="1">
                                      <a:latin typeface="Cambria Math" panose="02040503050406030204" pitchFamily="18" charset="0"/>
                                    </a:rPr>
                                    <m:t>−</m:t>
                                  </m:r>
                                  <m:r>
                                    <m:rPr>
                                      <m:nor/>
                                    </m:rPr>
                                    <a:rPr lang="en-AU" sz="1800"/>
                                    <m:t>log</m:t>
                                  </m:r>
                                  <m:d>
                                    <m:dPr>
                                      <m:ctrlPr>
                                        <a:rPr lang="en-AU" sz="1800" i="1">
                                          <a:latin typeface="Cambria Math" panose="02040503050406030204" pitchFamily="18" charset="0"/>
                                        </a:rPr>
                                      </m:ctrlPr>
                                    </m:dPr>
                                    <m:e>
                                      <m:sSub>
                                        <m:sSubPr>
                                          <m:ctrlPr>
                                            <a:rPr lang="el-GR" sz="1800" i="1">
                                              <a:latin typeface="Cambria Math" panose="02040503050406030204" pitchFamily="18" charset="0"/>
                                              <a:ea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Σ</m:t>
                                          </m:r>
                                        </m:e>
                                        <m:sub>
                                          <m:r>
                                            <a:rPr lang="en-US" sz="1800" i="1">
                                              <a:latin typeface="Cambria Math" panose="02040503050406030204" pitchFamily="18" charset="0"/>
                                              <a:ea typeface="Cambria Math" panose="02040503050406030204" pitchFamily="18" charset="0"/>
                                            </a:rPr>
                                            <m:t>𝜙</m:t>
                                          </m:r>
                                        </m:sub>
                                      </m:sSub>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e>
                                      </m:d>
                                    </m:e>
                                  </m:d>
                                  <m:r>
                                    <a:rPr lang="en-AU" sz="1800" i="1">
                                      <a:latin typeface="Cambria Math" panose="02040503050406030204" pitchFamily="18" charset="0"/>
                                    </a:rPr>
                                    <m:t>−1</m:t>
                                  </m:r>
                                </m:e>
                              </m:d>
                            </m:e>
                          </m:nary>
                        </m:e>
                      </m:d>
                    </m:oMath>
                  </m:oMathPara>
                </a14:m>
                <a:endParaRPr lang="en-US" dirty="0"/>
              </a:p>
            </p:txBody>
          </p:sp>
        </mc:Choice>
        <mc:Fallback>
          <p:sp>
            <p:nvSpPr>
              <p:cNvPr id="16" name="TextBox 15">
                <a:extLst>
                  <a:ext uri="{FF2B5EF4-FFF2-40B4-BE49-F238E27FC236}">
                    <a16:creationId xmlns:a16="http://schemas.microsoft.com/office/drawing/2014/main" id="{29AC234F-FC43-1395-4FF1-CECF674A605A}"/>
                  </a:ext>
                </a:extLst>
              </p:cNvPr>
              <p:cNvSpPr txBox="1">
                <a:spLocks noRot="1" noChangeAspect="1" noMove="1" noResize="1" noEditPoints="1" noAdjustHandles="1" noChangeArrowheads="1" noChangeShapeType="1" noTextEdit="1"/>
              </p:cNvSpPr>
              <p:nvPr/>
            </p:nvSpPr>
            <p:spPr>
              <a:xfrm>
                <a:off x="3064474" y="3580125"/>
                <a:ext cx="8804189" cy="830548"/>
              </a:xfrm>
              <a:prstGeom prst="rect">
                <a:avLst/>
              </a:prstGeom>
              <a:blipFill>
                <a:blip r:embed="rId6"/>
                <a:stretch>
                  <a:fillRect t="-101493" b="-155224"/>
                </a:stretch>
              </a:blipFill>
            </p:spPr>
            <p:txBody>
              <a:bodyPr/>
              <a:lstStyle/>
              <a:p>
                <a:r>
                  <a:rPr lang="en-US">
                    <a:noFill/>
                  </a:rPr>
                  <a:t> </a:t>
                </a:r>
              </a:p>
            </p:txBody>
          </p:sp>
        </mc:Fallback>
      </mc:AlternateContent>
    </p:spTree>
    <p:extLst>
      <p:ext uri="{BB962C8B-B14F-4D97-AF65-F5344CB8AC3E}">
        <p14:creationId xmlns:p14="http://schemas.microsoft.com/office/powerpoint/2010/main" val="38142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animBg="1"/>
      <p:bldP spid="14"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783DE7-939C-1D40-D7DD-E384E2F7EB6B}"/>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935AA5E-9665-CC2B-1B13-BDB36595FC56}"/>
                  </a:ext>
                </a:extLst>
              </p:cNvPr>
              <p:cNvSpPr>
                <a:spLocks noGrp="1"/>
              </p:cNvSpPr>
              <p:nvPr>
                <p:ph sz="quarter" idx="12"/>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AU" sz="2400" i="1" smtClean="0">
                          <a:latin typeface="Cambria Math" panose="02040503050406030204" pitchFamily="18" charset="0"/>
                          <a:ea typeface="Cambria Math" panose="02040503050406030204" pitchFamily="18" charset="0"/>
                        </a:rPr>
                        <m:t>ℒ</m:t>
                      </m:r>
                      <m:d>
                        <m:dPr>
                          <m:ctrlPr>
                            <a:rPr lang="en-AU" sz="2400" i="1">
                              <a:latin typeface="Cambria Math" panose="02040503050406030204" pitchFamily="18" charset="0"/>
                              <a:ea typeface="Cambria Math" panose="02040503050406030204" pitchFamily="18" charset="0"/>
                            </a:rPr>
                          </m:ctrlPr>
                        </m:dPr>
                        <m:e>
                          <m:r>
                            <m:rPr>
                              <m:sty m:val="p"/>
                            </m:rPr>
                            <a:rPr lang="el-GR" sz="2400" i="1">
                              <a:latin typeface="Cambria Math" panose="02040503050406030204" pitchFamily="18" charset="0"/>
                              <a:ea typeface="Cambria Math" panose="02040503050406030204" pitchFamily="18" charset="0"/>
                            </a:rPr>
                            <m:t>θ</m:t>
                          </m:r>
                          <m:r>
                            <a:rPr lang="en-AU" sz="2400">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ϕ</m:t>
                          </m:r>
                        </m:e>
                      </m:d>
                      <m:r>
                        <m:rPr>
                          <m:aln/>
                        </m:rPr>
                        <a:rPr lang="en-AU" sz="2400" i="1">
                          <a:latin typeface="Cambria Math" panose="02040503050406030204" pitchFamily="18" charset="0"/>
                        </a:rPr>
                        <m:t>=</m:t>
                      </m:r>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𝐿</m:t>
                          </m:r>
                        </m:den>
                      </m:f>
                      <m:nary>
                        <m:naryPr>
                          <m:chr m:val="∑"/>
                          <m:ctrlPr>
                            <a:rPr lang="en-AU" sz="2400" i="1">
                              <a:latin typeface="Cambria Math" panose="02040503050406030204" pitchFamily="18" charset="0"/>
                            </a:rPr>
                          </m:ctrlPr>
                        </m:naryPr>
                        <m:sub>
                          <m:r>
                            <m:rPr>
                              <m:brk m:alnAt="23"/>
                            </m:rPr>
                            <a:rPr lang="en-AU" sz="2400" i="1">
                              <a:latin typeface="Cambria Math" panose="02040503050406030204" pitchFamily="18" charset="0"/>
                            </a:rPr>
                            <m:t>𝑙</m:t>
                          </m:r>
                          <m:r>
                            <a:rPr lang="en-AU" sz="2400" i="1">
                              <a:latin typeface="Cambria Math" panose="02040503050406030204" pitchFamily="18" charset="0"/>
                            </a:rPr>
                            <m:t>=1</m:t>
                          </m:r>
                        </m:sub>
                        <m:sup>
                          <m:r>
                            <a:rPr lang="en-AU" sz="2400" i="1">
                              <a:latin typeface="Cambria Math" panose="02040503050406030204" pitchFamily="18" charset="0"/>
                            </a:rPr>
                            <m:t>𝐿</m:t>
                          </m:r>
                        </m:sup>
                        <m:e>
                          <m:f>
                            <m:fPr>
                              <m:ctrlPr>
                                <a:rPr lang="en-AU" sz="2400" i="1">
                                  <a:latin typeface="Cambria Math" panose="02040503050406030204" pitchFamily="18" charset="0"/>
                                  <a:ea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1</m:t>
                              </m:r>
                            </m:num>
                            <m:den>
                              <m:r>
                                <a:rPr lang="en-AU" sz="2400" i="1">
                                  <a:latin typeface="Cambria Math" panose="02040503050406030204" pitchFamily="18" charset="0"/>
                                  <a:ea typeface="Cambria Math" panose="02040503050406030204" pitchFamily="18" charset="0"/>
                                </a:rPr>
                                <m:t>2</m:t>
                              </m:r>
                            </m:den>
                          </m:f>
                          <m:sSup>
                            <m:sSupPr>
                              <m:ctrlPr>
                                <a:rPr lang="en-AU" sz="2400" i="1">
                                  <a:latin typeface="Cambria Math" panose="02040503050406030204" pitchFamily="18" charset="0"/>
                                  <a:ea typeface="Cambria Math" panose="02040503050406030204" pitchFamily="18" charset="0"/>
                                </a:rPr>
                              </m:ctrlPr>
                            </m:sSupPr>
                            <m:e>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𝜃</m:t>
                                      </m:r>
                                    </m:sub>
                                  </m:sSub>
                                  <m:d>
                                    <m:dPr>
                                      <m:ctrlPr>
                                        <a:rPr lang="en-AU" sz="2400" i="1">
                                          <a:latin typeface="Cambria Math" panose="02040503050406030204" pitchFamily="18" charset="0"/>
                                          <a:ea typeface="Cambria Math" panose="02040503050406030204" pitchFamily="18" charset="0"/>
                                        </a:rPr>
                                      </m:ctrlPr>
                                    </m:dPr>
                                    <m:e>
                                      <m:sSup>
                                        <m:sSupPr>
                                          <m:ctrlPr>
                                            <a:rPr lang="en-AU" sz="2400" i="1">
                                              <a:latin typeface="Cambria Math" panose="02040503050406030204" pitchFamily="18" charset="0"/>
                                            </a:rPr>
                                          </m:ctrlPr>
                                        </m:sSupPr>
                                        <m:e>
                                          <m:r>
                                            <a:rPr lang="en-AU" sz="2400" i="1">
                                              <a:latin typeface="Cambria Math" panose="02040503050406030204" pitchFamily="18" charset="0"/>
                                            </a:rPr>
                                            <m:t>𝑧</m:t>
                                          </m:r>
                                        </m:e>
                                        <m:sup>
                                          <m:r>
                                            <a:rPr lang="en-AU" sz="2400" i="1">
                                              <a:latin typeface="Cambria Math" panose="02040503050406030204" pitchFamily="18" charset="0"/>
                                            </a:rPr>
                                            <m:t>[</m:t>
                                          </m:r>
                                          <m:r>
                                            <a:rPr lang="en-AU" sz="2400" i="1">
                                              <a:latin typeface="Cambria Math" panose="02040503050406030204" pitchFamily="18" charset="0"/>
                                            </a:rPr>
                                            <m:t>𝑙</m:t>
                                          </m:r>
                                          <m:r>
                                            <a:rPr lang="en-AU" sz="2400" i="1">
                                              <a:latin typeface="Cambria Math" panose="02040503050406030204" pitchFamily="18" charset="0"/>
                                            </a:rPr>
                                            <m:t>]</m:t>
                                          </m:r>
                                        </m:sup>
                                      </m:sSup>
                                    </m:e>
                                  </m:d>
                                </m:e>
                              </m:d>
                            </m:e>
                            <m:sup>
                              <m:r>
                                <a:rPr lang="en-AU" sz="2400" i="1">
                                  <a:latin typeface="Cambria Math" panose="02040503050406030204" pitchFamily="18" charset="0"/>
                                  <a:ea typeface="Cambria Math" panose="02040503050406030204" pitchFamily="18" charset="0"/>
                                </a:rPr>
                                <m:t>2</m:t>
                              </m:r>
                            </m:sup>
                          </m:sSup>
                        </m:e>
                      </m:nary>
                      <m:r>
                        <a:rPr lang="en-AU" sz="2400" i="1">
                          <a:latin typeface="Cambria Math" panose="02040503050406030204" pitchFamily="18" charset="0"/>
                          <a:ea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i="1">
                              <a:latin typeface="Cambria Math" panose="02040503050406030204" pitchFamily="18" charset="0"/>
                            </a:rPr>
                            <m:t>2</m:t>
                          </m:r>
                        </m:den>
                      </m:f>
                      <m:nary>
                        <m:naryPr>
                          <m:chr m:val="∑"/>
                          <m:supHide m:val="on"/>
                          <m:ctrlPr>
                            <a:rPr lang="en-AU" sz="2400" i="1">
                              <a:latin typeface="Cambria Math" panose="02040503050406030204" pitchFamily="18" charset="0"/>
                            </a:rPr>
                          </m:ctrlPr>
                        </m:naryPr>
                        <m:sub>
                          <m:r>
                            <m:rPr>
                              <m:brk m:alnAt="7"/>
                            </m:rPr>
                            <a:rPr lang="en-AU" sz="2400" i="1">
                              <a:latin typeface="Cambria Math" panose="02040503050406030204" pitchFamily="18" charset="0"/>
                            </a:rPr>
                            <m:t>𝑘</m:t>
                          </m:r>
                        </m:sub>
                        <m:sup/>
                        <m:e>
                          <m:d>
                            <m:dPr>
                              <m:begChr m:val="["/>
                              <m:endChr m:val="]"/>
                              <m:ctrlPr>
                                <a:rPr lang="en-AU" sz="2400" i="1">
                                  <a:latin typeface="Cambria Math" panose="02040503050406030204" pitchFamily="18" charset="0"/>
                                </a:rPr>
                              </m:ctrlPr>
                            </m:dPr>
                            <m:e>
                              <m:r>
                                <a:rPr lang="en-AU" sz="2400" i="1">
                                  <a:latin typeface="Cambria Math" panose="02040503050406030204" pitchFamily="18" charset="0"/>
                                </a:rPr>
                                <m:t>1+</m:t>
                              </m:r>
                              <m:r>
                                <m:rPr>
                                  <m:nor/>
                                </m:rPr>
                                <a:rPr lang="en-AU" sz="2400">
                                  <a:latin typeface="Cambria Math" panose="02040503050406030204" pitchFamily="18" charset="0"/>
                                </a:rPr>
                                <m:t>log</m:t>
                              </m:r>
                              <m:d>
                                <m:dPr>
                                  <m:ctrlPr>
                                    <a:rPr lang="en-AU" sz="2400" i="1">
                                      <a:latin typeface="Cambria Math" panose="02040503050406030204" pitchFamily="18" charset="0"/>
                                    </a:rPr>
                                  </m:ctrlPr>
                                </m:dPr>
                                <m:e>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d>
                                </m:e>
                              </m:d>
                              <m:r>
                                <a:rPr lang="en-AU" sz="2400" i="1">
                                  <a:latin typeface="Cambria Math" panose="02040503050406030204" pitchFamily="18" charset="0"/>
                                  <a:ea typeface="Cambria Math" panose="02040503050406030204" pitchFamily="18" charset="0"/>
                                </a:rPr>
                                <m:t>−</m:t>
                              </m:r>
                              <m:sSup>
                                <m:sSupPr>
                                  <m:ctrlPr>
                                    <a:rPr lang="en-AU" sz="2400" i="1">
                                      <a:latin typeface="Cambria Math" panose="02040503050406030204" pitchFamily="18" charset="0"/>
                                    </a:rPr>
                                  </m:ctrlPr>
                                </m:sSupPr>
                                <m:e>
                                  <m:sSub>
                                    <m:sSubPr>
                                      <m:ctrlPr>
                                        <a:rPr lang="en-AU"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d>
                                </m:e>
                                <m:sup>
                                  <m:r>
                                    <a:rPr lang="en-AU" sz="2400" i="1">
                                      <a:latin typeface="Cambria Math" panose="02040503050406030204" pitchFamily="18" charset="0"/>
                                      <a:ea typeface="Cambria Math" panose="02040503050406030204" pitchFamily="18" charset="0"/>
                                    </a:rPr>
                                    <m:t>2</m:t>
                                  </m:r>
                                </m:sup>
                              </m:sSup>
                              <m:r>
                                <a:rPr lang="en-AU" sz="2400" i="1">
                                  <a:latin typeface="Cambria Math" panose="02040503050406030204" pitchFamily="18" charset="0"/>
                                  <a:ea typeface="Cambria Math" panose="02040503050406030204" pitchFamily="18" charset="0"/>
                                </a:rPr>
                                <m:t>−</m:t>
                              </m:r>
                              <m:sSub>
                                <m:sSubPr>
                                  <m:ctrlPr>
                                    <a:rPr lang="el-GR"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𝜙</m:t>
                                  </m:r>
                                </m:sub>
                              </m:sSub>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𝑥</m:t>
                                  </m:r>
                                </m:e>
                              </m:d>
                            </m:e>
                          </m:d>
                        </m:e>
                      </m:nary>
                    </m:oMath>
                  </m:oMathPara>
                </a14:m>
                <a:br>
                  <a:rPr lang="en-AU" sz="2400" i="1" dirty="0">
                    <a:latin typeface="Cambria Math" panose="02040503050406030204" pitchFamily="18" charset="0"/>
                  </a:rPr>
                </a:br>
                <a:endParaRPr lang="en-US" sz="2400" dirty="0"/>
              </a:p>
              <a:p>
                <a:pPr lvl="1"/>
                <a:r>
                  <a:rPr lang="en-US" sz="2000" dirty="0"/>
                  <a:t>Where </a:t>
                </a:r>
                <a14:m>
                  <m:oMath xmlns:m="http://schemas.openxmlformats.org/officeDocument/2006/math">
                    <m:sSup>
                      <m:sSupPr>
                        <m:ctrlPr>
                          <a:rPr lang="en-AU" sz="2000" i="1" smtClean="0">
                            <a:latin typeface="Cambria Math" panose="02040503050406030204" pitchFamily="18" charset="0"/>
                          </a:rPr>
                        </m:ctrlPr>
                      </m:sSupPr>
                      <m:e>
                        <m:r>
                          <a:rPr lang="en-AU" sz="2000" i="1">
                            <a:latin typeface="Cambria Math" panose="02040503050406030204" pitchFamily="18" charset="0"/>
                          </a:rPr>
                          <m:t>𝑧</m:t>
                        </m:r>
                      </m:e>
                      <m:sup>
                        <m:r>
                          <a:rPr lang="en-AU" sz="2000" b="0" i="1" smtClean="0">
                            <a:latin typeface="Cambria Math" panose="02040503050406030204" pitchFamily="18" charset="0"/>
                          </a:rPr>
                          <m:t>[</m:t>
                        </m:r>
                        <m:r>
                          <a:rPr lang="en-AU" sz="2000" b="0" i="1" smtClean="0">
                            <a:latin typeface="Cambria Math" panose="02040503050406030204" pitchFamily="18" charset="0"/>
                          </a:rPr>
                          <m:t>𝑙</m:t>
                        </m:r>
                        <m:r>
                          <a:rPr lang="en-AU" sz="2000" b="0" i="1" smtClean="0">
                            <a:latin typeface="Cambria Math" panose="02040503050406030204" pitchFamily="18" charset="0"/>
                          </a:rPr>
                          <m:t>]</m:t>
                        </m:r>
                      </m:sup>
                    </m:sSup>
                    <m:r>
                      <a:rPr lang="en-AU" sz="2000" i="1" smtClean="0">
                        <a:latin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𝑞</m:t>
                        </m:r>
                      </m:e>
                      <m:sub>
                        <m:r>
                          <a:rPr lang="en-US" sz="2000" i="1">
                            <a:latin typeface="Cambria Math" panose="02040503050406030204" pitchFamily="18" charset="0"/>
                            <a:ea typeface="Cambria Math" panose="02040503050406030204" pitchFamily="18" charset="0"/>
                          </a:rPr>
                          <m:t>𝜙</m:t>
                        </m:r>
                      </m:sub>
                    </m:sSub>
                    <m:d>
                      <m:dPr>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𝑧</m:t>
                        </m:r>
                      </m:e>
                      <m:e>
                        <m:r>
                          <a:rPr lang="en-AU" sz="2000" i="1">
                            <a:latin typeface="Cambria Math" panose="02040503050406030204" pitchFamily="18" charset="0"/>
                          </a:rPr>
                          <m:t>𝑥</m:t>
                        </m:r>
                      </m:e>
                    </m:d>
                  </m:oMath>
                </a14:m>
                <a:r>
                  <a:rPr lang="en-US" sz="2000" dirty="0"/>
                  <a:t> </a:t>
                </a:r>
                <a:r>
                  <a:rPr lang="en-US" sz="2000" b="1" dirty="0"/>
                  <a:t>(Monte Carlo Estimate)</a:t>
                </a:r>
              </a:p>
              <a:p>
                <a:pPr lvl="1"/>
                <a:r>
                  <a:rPr lang="en-US" sz="2000" b="1" dirty="0">
                    <a:solidFill>
                      <a:srgbClr val="FF0000"/>
                    </a:solidFill>
                  </a:rPr>
                  <a:t>Most of the time the Monte Carlo Estimate consists into a single draw (the number of samples drawn is a hyperparameter of the VAE model and can vary depending on the complexity of the data and the desired accuracy)</a:t>
                </a:r>
              </a:p>
              <a:p>
                <a:pPr marL="0" indent="0">
                  <a:buNone/>
                </a:pPr>
                <a:endParaRPr lang="en-US" sz="2400" dirty="0"/>
              </a:p>
              <a:p>
                <a:endParaRPr lang="en-US" sz="2400" dirty="0"/>
              </a:p>
            </p:txBody>
          </p:sp>
        </mc:Choice>
        <mc:Fallback>
          <p:sp>
            <p:nvSpPr>
              <p:cNvPr id="3" name="Content Placeholder 2">
                <a:extLst>
                  <a:ext uri="{FF2B5EF4-FFF2-40B4-BE49-F238E27FC236}">
                    <a16:creationId xmlns:a16="http://schemas.microsoft.com/office/drawing/2014/main" id="{A935AA5E-9665-CC2B-1B13-BDB36595FC56}"/>
                  </a:ext>
                </a:extLst>
              </p:cNvPr>
              <p:cNvSpPr>
                <a:spLocks noGrp="1" noRot="1" noChangeAspect="1" noMove="1" noResize="1" noEditPoints="1" noAdjustHandles="1" noChangeArrowheads="1" noChangeShapeType="1" noTextEdit="1"/>
              </p:cNvSpPr>
              <p:nvPr>
                <p:ph sz="quarter" idx="12"/>
              </p:nvPr>
            </p:nvSpPr>
            <p:spPr>
              <a:blipFill>
                <a:blip r:embed="rId2"/>
                <a:stretch>
                  <a:fillRect t="-13784" r="-653"/>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661E76E4-A3CE-3112-D995-2CEC5CC008DB}"/>
              </a:ext>
            </a:extLst>
          </p:cNvPr>
          <p:cNvSpPr>
            <a:spLocks noGrp="1"/>
          </p:cNvSpPr>
          <p:nvPr>
            <p:ph type="title"/>
          </p:nvPr>
        </p:nvSpPr>
        <p:spPr/>
        <p:txBody>
          <a:bodyPr/>
          <a:lstStyle/>
          <a:p>
            <a:r>
              <a:rPr lang="en-US" dirty="0"/>
              <a:t>VAE loss function</a:t>
            </a:r>
          </a:p>
        </p:txBody>
      </p:sp>
      <p:sp>
        <p:nvSpPr>
          <p:cNvPr id="5" name="Slide Number Placeholder 4">
            <a:extLst>
              <a:ext uri="{FF2B5EF4-FFF2-40B4-BE49-F238E27FC236}">
                <a16:creationId xmlns:a16="http://schemas.microsoft.com/office/drawing/2014/main" id="{7977D122-4579-82F1-B79D-1E029B2D282E}"/>
              </a:ext>
            </a:extLst>
          </p:cNvPr>
          <p:cNvSpPr>
            <a:spLocks noGrp="1"/>
          </p:cNvSpPr>
          <p:nvPr>
            <p:ph type="sldNum" sz="quarter" idx="14"/>
          </p:nvPr>
        </p:nvSpPr>
        <p:spPr/>
        <p:txBody>
          <a:bodyPr/>
          <a:lstStyle/>
          <a:p>
            <a:fld id="{F5AEA0E0-5CC6-4BD0-905C-A0021E419432}" type="slidenum">
              <a:rPr lang="en-GB" smtClean="0"/>
              <a:pPr/>
              <a:t>62</a:t>
            </a:fld>
            <a:endParaRPr lang="en-GB" dirty="0"/>
          </a:p>
        </p:txBody>
      </p:sp>
    </p:spTree>
    <p:extLst>
      <p:ext uri="{BB962C8B-B14F-4D97-AF65-F5344CB8AC3E}">
        <p14:creationId xmlns:p14="http://schemas.microsoft.com/office/powerpoint/2010/main" val="1135370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1F06C3-14D5-21FB-2CBB-C82CAC34C48B}"/>
              </a:ext>
            </a:extLst>
          </p:cNvPr>
          <p:cNvSpPr>
            <a:spLocks noGrp="1"/>
          </p:cNvSpPr>
          <p:nvPr>
            <p:ph type="ftr" sz="quarter" idx="11"/>
          </p:nvPr>
        </p:nvSpPr>
        <p:spPr/>
        <p:txBody>
          <a:bodyPr/>
          <a:lstStyle/>
          <a:p>
            <a:r>
              <a:rPr lang="en-AU"/>
              <a:t>Deakin University CRICOS Provider Code: 00113B</a:t>
            </a:r>
            <a:endParaRPr lang="en-GB"/>
          </a:p>
        </p:txBody>
      </p:sp>
      <p:sp>
        <p:nvSpPr>
          <p:cNvPr id="6" name="Content Placeholder 5">
            <a:extLst>
              <a:ext uri="{FF2B5EF4-FFF2-40B4-BE49-F238E27FC236}">
                <a16:creationId xmlns:a16="http://schemas.microsoft.com/office/drawing/2014/main" id="{35B5BF90-3CA2-146E-8137-AB2F441E8A84}"/>
              </a:ext>
            </a:extLst>
          </p:cNvPr>
          <p:cNvSpPr>
            <a:spLocks noGrp="1"/>
          </p:cNvSpPr>
          <p:nvPr>
            <p:ph sz="quarter" idx="12"/>
          </p:nvPr>
        </p:nvSpPr>
        <p:spPr/>
        <p:txBody>
          <a:bodyPr/>
          <a:lstStyle/>
          <a:p>
            <a:r>
              <a:rPr lang="en-US" b="1" dirty="0"/>
              <a:t>Demo:</a:t>
            </a:r>
          </a:p>
          <a:p>
            <a:r>
              <a:rPr lang="en-US" dirty="0"/>
              <a:t>https://</a:t>
            </a:r>
            <a:r>
              <a:rPr lang="en-US" dirty="0" err="1"/>
              <a:t>keras.io</a:t>
            </a:r>
            <a:r>
              <a:rPr lang="en-US" dirty="0"/>
              <a:t>/examples/generative/</a:t>
            </a:r>
            <a:r>
              <a:rPr lang="en-US" dirty="0" err="1"/>
              <a:t>vae</a:t>
            </a:r>
            <a:r>
              <a:rPr lang="en-US" dirty="0"/>
              <a:t>/</a:t>
            </a:r>
          </a:p>
        </p:txBody>
      </p:sp>
      <p:sp>
        <p:nvSpPr>
          <p:cNvPr id="5" name="Slide Number Placeholder 4">
            <a:extLst>
              <a:ext uri="{FF2B5EF4-FFF2-40B4-BE49-F238E27FC236}">
                <a16:creationId xmlns:a16="http://schemas.microsoft.com/office/drawing/2014/main" id="{590FCF0F-A391-80D1-51E2-86AEFC1B3A5E}"/>
              </a:ext>
            </a:extLst>
          </p:cNvPr>
          <p:cNvSpPr>
            <a:spLocks noGrp="1"/>
          </p:cNvSpPr>
          <p:nvPr>
            <p:ph type="sldNum" sz="quarter" idx="14"/>
          </p:nvPr>
        </p:nvSpPr>
        <p:spPr/>
        <p:txBody>
          <a:bodyPr/>
          <a:lstStyle/>
          <a:p>
            <a:fld id="{F5AEA0E0-5CC6-4BD0-905C-A0021E419432}" type="slidenum">
              <a:rPr lang="en-GB" smtClean="0"/>
              <a:pPr/>
              <a:t>63</a:t>
            </a:fld>
            <a:endParaRPr lang="en-GB" dirty="0"/>
          </a:p>
        </p:txBody>
      </p:sp>
    </p:spTree>
    <p:extLst>
      <p:ext uri="{BB962C8B-B14F-4D97-AF65-F5344CB8AC3E}">
        <p14:creationId xmlns:p14="http://schemas.microsoft.com/office/powerpoint/2010/main" val="1152204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EE5A2B6-A9C9-3E45-8E91-5B5DC2F101FF}"/>
              </a:ext>
            </a:extLst>
          </p:cNvPr>
          <p:cNvSpPr>
            <a:spLocks noGrp="1"/>
          </p:cNvSpPr>
          <p:nvPr>
            <p:ph type="body" sz="quarter" idx="19"/>
          </p:nvPr>
        </p:nvSpPr>
        <p:spPr/>
        <p:txBody>
          <a:bodyPr/>
          <a:lstStyle/>
          <a:p>
            <a:endParaRPr lang="en-US"/>
          </a:p>
        </p:txBody>
      </p:sp>
      <p:sp>
        <p:nvSpPr>
          <p:cNvPr id="4" name="Footer Placeholder 3">
            <a:extLst>
              <a:ext uri="{FF2B5EF4-FFF2-40B4-BE49-F238E27FC236}">
                <a16:creationId xmlns:a16="http://schemas.microsoft.com/office/drawing/2014/main" id="{A8681F30-70FA-7A41-9EC4-D048AB5A5214}"/>
              </a:ext>
            </a:extLst>
          </p:cNvPr>
          <p:cNvSpPr>
            <a:spLocks noGrp="1"/>
          </p:cNvSpPr>
          <p:nvPr>
            <p:ph type="ftr" sz="quarter" idx="11"/>
          </p:nvPr>
        </p:nvSpPr>
        <p:spPr/>
        <p:txBody>
          <a:bodyPr/>
          <a:lstStyle/>
          <a:p>
            <a:r>
              <a:rPr lang="en-AU"/>
              <a:t>Deakin University CRICOS Provider Code: 00113B</a:t>
            </a:r>
            <a:endParaRPr lang="en-GB" dirty="0"/>
          </a:p>
        </p:txBody>
      </p:sp>
      <p:sp>
        <p:nvSpPr>
          <p:cNvPr id="9" name="Text Placeholder 8">
            <a:extLst>
              <a:ext uri="{FF2B5EF4-FFF2-40B4-BE49-F238E27FC236}">
                <a16:creationId xmlns:a16="http://schemas.microsoft.com/office/drawing/2014/main" id="{831F10B5-8EBE-E541-96FD-E936DBA8E0A3}"/>
              </a:ext>
            </a:extLst>
          </p:cNvPr>
          <p:cNvSpPr>
            <a:spLocks noGrp="1"/>
          </p:cNvSpPr>
          <p:nvPr>
            <p:ph type="body" sz="quarter" idx="13"/>
          </p:nvPr>
        </p:nvSpPr>
        <p:spPr>
          <a:xfrm>
            <a:off x="102639" y="1331262"/>
            <a:ext cx="4952246" cy="2117140"/>
          </a:xfrm>
        </p:spPr>
        <p:txBody>
          <a:bodyPr/>
          <a:lstStyle/>
          <a:p>
            <a:r>
              <a:rPr lang="en-US" dirty="0"/>
              <a:t>Slides available on:</a:t>
            </a:r>
          </a:p>
          <a:p>
            <a:r>
              <a:rPr lang="en-AU" sz="1800" dirty="0">
                <a:hlinkClick r:id="rId2"/>
              </a:rPr>
              <a:t>https://rbouadjenek.github.io/teaching.html</a:t>
            </a:r>
            <a:endParaRPr lang="en-AU" sz="1800" dirty="0"/>
          </a:p>
          <a:p>
            <a:endParaRPr lang="en-US" dirty="0"/>
          </a:p>
        </p:txBody>
      </p:sp>
      <p:sp>
        <p:nvSpPr>
          <p:cNvPr id="8" name="Title 7">
            <a:extLst>
              <a:ext uri="{FF2B5EF4-FFF2-40B4-BE49-F238E27FC236}">
                <a16:creationId xmlns:a16="http://schemas.microsoft.com/office/drawing/2014/main" id="{22BD8A2E-24F2-2840-8142-0330FF9000F7}"/>
              </a:ext>
            </a:extLst>
          </p:cNvPr>
          <p:cNvSpPr>
            <a:spLocks noGrp="1"/>
          </p:cNvSpPr>
          <p:nvPr>
            <p:ph type="title"/>
          </p:nvPr>
        </p:nvSpPr>
        <p:spPr>
          <a:xfrm>
            <a:off x="103223" y="94622"/>
            <a:ext cx="4951662" cy="1152194"/>
          </a:xfrm>
        </p:spPr>
        <p:txBody>
          <a:bodyPr/>
          <a:lstStyle/>
          <a:p>
            <a:r>
              <a:rPr lang="en-US" dirty="0"/>
              <a:t>Questions?</a:t>
            </a:r>
          </a:p>
        </p:txBody>
      </p:sp>
      <p:sp>
        <p:nvSpPr>
          <p:cNvPr id="7" name="Slide Number Placeholder 6">
            <a:extLst>
              <a:ext uri="{FF2B5EF4-FFF2-40B4-BE49-F238E27FC236}">
                <a16:creationId xmlns:a16="http://schemas.microsoft.com/office/drawing/2014/main" id="{3F7515A8-107C-C042-9105-303C8820D064}"/>
              </a:ext>
            </a:extLst>
          </p:cNvPr>
          <p:cNvSpPr>
            <a:spLocks noGrp="1"/>
          </p:cNvSpPr>
          <p:nvPr>
            <p:ph type="sldNum" sz="quarter" idx="21"/>
          </p:nvPr>
        </p:nvSpPr>
        <p:spPr/>
        <p:txBody>
          <a:bodyPr/>
          <a:lstStyle/>
          <a:p>
            <a:fld id="{F5AEA0E0-5CC6-4BD0-905C-A0021E419432}" type="slidenum">
              <a:rPr lang="en-GB" smtClean="0"/>
              <a:pPr/>
              <a:t>64</a:t>
            </a:fld>
            <a:endParaRPr lang="en-GB" dirty="0"/>
          </a:p>
        </p:txBody>
      </p:sp>
      <p:pic>
        <p:nvPicPr>
          <p:cNvPr id="6" name="Picture Placeholder 5" descr="A person with blue hair and a red shirt with blue and red question marks&#10;&#10;Description automatically generated with low confidence">
            <a:extLst>
              <a:ext uri="{FF2B5EF4-FFF2-40B4-BE49-F238E27FC236}">
                <a16:creationId xmlns:a16="http://schemas.microsoft.com/office/drawing/2014/main" id="{6A20D3C3-D673-75F2-8F4E-48FE7F1254DF}"/>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5476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648B04-EEB5-D029-5777-F98F44B6A116}"/>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EE0CA8F4-9FB7-DDCC-03A2-CA6968368804}"/>
                  </a:ext>
                </a:extLst>
              </p:cNvPr>
              <p:cNvSpPr>
                <a:spLocks noGrp="1"/>
              </p:cNvSpPr>
              <p:nvPr>
                <p:ph sz="quarter" idx="12"/>
              </p:nvPr>
            </p:nvSpPr>
            <p:spPr/>
            <p:txBody>
              <a:bodyPr/>
              <a:lstStyle/>
              <a:p>
                <a:r>
                  <a:rPr lang="en-US" dirty="0"/>
                  <a:t>Probability</a:t>
                </a:r>
              </a:p>
              <a:p>
                <a:pPr lvl="1"/>
                <a14:m>
                  <m:oMath xmlns:m="http://schemas.openxmlformats.org/officeDocument/2006/math">
                    <m:r>
                      <a:rPr lang="en-AU" b="0" i="1" smtClean="0">
                        <a:latin typeface="Cambria Math" panose="02040503050406030204" pitchFamily="18" charset="0"/>
                      </a:rPr>
                      <m:t>𝑝</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oMath>
                </a14:m>
                <a:r>
                  <a:rPr lang="en-AU" b="0" dirty="0"/>
                  <a:t>: defines the probability of a random variable </a:t>
                </a:r>
                <a14:m>
                  <m:oMath xmlns:m="http://schemas.openxmlformats.org/officeDocument/2006/math">
                    <m:r>
                      <a:rPr lang="en-AU" i="1">
                        <a:latin typeface="Cambria Math" panose="02040503050406030204" pitchFamily="18" charset="0"/>
                      </a:rPr>
                      <m:t>𝑥</m:t>
                    </m:r>
                  </m:oMath>
                </a14:m>
                <a:endParaRPr lang="en-AU" b="0" dirty="0"/>
              </a:p>
              <a:p>
                <a:pPr lvl="1"/>
                <a14:m>
                  <m:oMath xmlns:m="http://schemas.openxmlformats.org/officeDocument/2006/math">
                    <m:r>
                      <a:rPr lang="en-AU" b="0" i="1" smtClean="0">
                        <a:latin typeface="Cambria Math" panose="02040503050406030204" pitchFamily="18" charset="0"/>
                      </a:rPr>
                      <m:t>𝑝</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oMath>
                </a14:m>
                <a:r>
                  <a:rPr lang="en-AU" dirty="0"/>
                  <a:t>: defines the probability of a random variable </a:t>
                </a:r>
                <a14:m>
                  <m:oMath xmlns:m="http://schemas.openxmlformats.org/officeDocument/2006/math">
                    <m:r>
                      <a:rPr lang="en-AU" i="1">
                        <a:latin typeface="Cambria Math" panose="02040503050406030204" pitchFamily="18" charset="0"/>
                      </a:rPr>
                      <m:t>𝑥</m:t>
                    </m:r>
                  </m:oMath>
                </a14:m>
                <a:r>
                  <a:rPr lang="en-AU" dirty="0"/>
                  <a:t> given that </a:t>
                </a:r>
                <a14:m>
                  <m:oMath xmlns:m="http://schemas.openxmlformats.org/officeDocument/2006/math">
                    <m:r>
                      <a:rPr lang="en-AU" b="0" i="1" smtClean="0">
                        <a:latin typeface="Cambria Math" panose="02040503050406030204" pitchFamily="18" charset="0"/>
                      </a:rPr>
                      <m:t>𝑦</m:t>
                    </m:r>
                  </m:oMath>
                </a14:m>
                <a:r>
                  <a:rPr lang="en-AU" dirty="0"/>
                  <a:t> ahs happened. Also called conditional probability</a:t>
                </a:r>
              </a:p>
              <a:p>
                <a:pPr lvl="1"/>
                <a14:m>
                  <m:oMath xmlns:m="http://schemas.openxmlformats.org/officeDocument/2006/math">
                    <m:r>
                      <a:rPr lang="en-AU" i="1">
                        <a:latin typeface="Cambria Math" panose="02040503050406030204" pitchFamily="18" charset="0"/>
                        <a:ea typeface="Cambria Math" panose="02040503050406030204" pitchFamily="18" charset="0"/>
                      </a:rPr>
                      <m:t>𝔼</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b="0" dirty="0"/>
              </a:p>
              <a:p>
                <a:pPr lvl="1"/>
                <a:r>
                  <a:rPr lang="en-AU" dirty="0"/>
                  <a:t>KL Divergence</a:t>
                </a:r>
              </a:p>
              <a:p>
                <a:endParaRPr lang="en-AU" dirty="0"/>
              </a:p>
              <a:p>
                <a:pPr lvl="1"/>
                <a:endParaRPr lang="en-AU" b="0" dirty="0"/>
              </a:p>
              <a:p>
                <a:pPr lvl="1"/>
                <a:endParaRPr lang="en-AU" b="0" dirty="0"/>
              </a:p>
              <a:p>
                <a:pPr lvl="1"/>
                <a:endParaRPr lang="en-US" dirty="0"/>
              </a:p>
            </p:txBody>
          </p:sp>
        </mc:Choice>
        <mc:Fallback xmlns="">
          <p:sp>
            <p:nvSpPr>
              <p:cNvPr id="5" name="Content Placeholder 4">
                <a:extLst>
                  <a:ext uri="{FF2B5EF4-FFF2-40B4-BE49-F238E27FC236}">
                    <a16:creationId xmlns:a16="http://schemas.microsoft.com/office/drawing/2014/main" id="{EE0CA8F4-9FB7-DDCC-03A2-CA6968368804}"/>
                  </a:ext>
                </a:extLst>
              </p:cNvPr>
              <p:cNvSpPr>
                <a:spLocks noGrp="1" noRot="1" noChangeAspect="1" noMove="1" noResize="1" noEditPoints="1" noAdjustHandles="1" noChangeArrowheads="1" noChangeShapeType="1" noTextEdit="1"/>
              </p:cNvSpPr>
              <p:nvPr>
                <p:ph sz="quarter" idx="12"/>
              </p:nvPr>
            </p:nvSpPr>
            <p:spPr>
              <a:blipFill>
                <a:blip r:embed="rId2"/>
                <a:stretch>
                  <a:fillRect l="-97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402921C-B2B7-8972-8F4F-5D99DEEDE18C}"/>
              </a:ext>
            </a:extLst>
          </p:cNvPr>
          <p:cNvSpPr>
            <a:spLocks noGrp="1"/>
          </p:cNvSpPr>
          <p:nvPr>
            <p:ph type="title"/>
          </p:nvPr>
        </p:nvSpPr>
        <p:spPr/>
        <p:txBody>
          <a:bodyPr/>
          <a:lstStyle/>
          <a:p>
            <a:r>
              <a:rPr lang="en-US" dirty="0"/>
              <a:t>Pre-requisite to understand VAE</a:t>
            </a:r>
          </a:p>
        </p:txBody>
      </p:sp>
      <p:sp>
        <p:nvSpPr>
          <p:cNvPr id="4" name="Slide Number Placeholder 3">
            <a:extLst>
              <a:ext uri="{FF2B5EF4-FFF2-40B4-BE49-F238E27FC236}">
                <a16:creationId xmlns:a16="http://schemas.microsoft.com/office/drawing/2014/main" id="{8170591E-501F-2D34-1336-B277B5076BD7}"/>
              </a:ext>
            </a:extLst>
          </p:cNvPr>
          <p:cNvSpPr>
            <a:spLocks noGrp="1"/>
          </p:cNvSpPr>
          <p:nvPr>
            <p:ph type="sldNum" sz="quarter" idx="14"/>
          </p:nvPr>
        </p:nvSpPr>
        <p:spPr/>
        <p:txBody>
          <a:bodyPr/>
          <a:lstStyle/>
          <a:p>
            <a:fld id="{F5AEA0E0-5CC6-4BD0-905C-A0021E419432}" type="slidenum">
              <a:rPr lang="en-GB" smtClean="0"/>
              <a:pPr/>
              <a:t>7</a:t>
            </a:fld>
            <a:endParaRPr lang="en-GB" dirty="0"/>
          </a:p>
        </p:txBody>
      </p:sp>
    </p:spTree>
    <p:extLst>
      <p:ext uri="{BB962C8B-B14F-4D97-AF65-F5344CB8AC3E}">
        <p14:creationId xmlns:p14="http://schemas.microsoft.com/office/powerpoint/2010/main" val="321831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B9A625-DE62-BEAC-69A1-0450265AEB18}"/>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AC5560-9CE8-B495-2182-C97AF2AB271B}"/>
                  </a:ext>
                </a:extLst>
              </p:cNvPr>
              <p:cNvSpPr>
                <a:spLocks noGrp="1"/>
              </p:cNvSpPr>
              <p:nvPr>
                <p:ph sz="quarter" idx="12"/>
              </p:nvPr>
            </p:nvSpPr>
            <p:spPr/>
            <p:txBody>
              <a:bodyPr>
                <a:normAutofit fontScale="85000" lnSpcReduction="20000"/>
              </a:bodyPr>
              <a:lstStyle/>
              <a:p>
                <a:pPr marL="0" indent="0">
                  <a:buNone/>
                </a:pPr>
                <a:endParaRPr lang="en-AU"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𝑝</m:t>
                      </m:r>
                      <m:d>
                        <m:dPr>
                          <m:ctrlPr>
                            <a:rPr lang="en-AU"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e>
                          <m:r>
                            <a:rPr lang="en-AU" b="0" i="1" smtClean="0">
                              <a:latin typeface="Cambria Math" panose="02040503050406030204" pitchFamily="18" charset="0"/>
                            </a:rPr>
                            <m:t>𝑥</m:t>
                          </m:r>
                        </m:e>
                      </m:d>
                      <m:r>
                        <a:rPr lang="en-AU" b="0"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𝑝</m:t>
                          </m:r>
                          <m:r>
                            <a:rPr lang="en-AU" i="1">
                              <a:latin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AU" i="1">
                              <a:latin typeface="Cambria Math" panose="02040503050406030204" pitchFamily="18" charset="0"/>
                            </a:rPr>
                            <m:t>,</m:t>
                          </m:r>
                          <m:r>
                            <a:rPr lang="en-AU" b="0" i="1" smtClean="0">
                              <a:latin typeface="Cambria Math" panose="02040503050406030204" pitchFamily="18" charset="0"/>
                            </a:rPr>
                            <m:t>𝑥</m:t>
                          </m:r>
                          <m:r>
                            <a:rPr lang="en-AU" i="1">
                              <a:latin typeface="Cambria Math" panose="02040503050406030204" pitchFamily="18" charset="0"/>
                            </a:rPr>
                            <m:t>)</m:t>
                          </m:r>
                        </m:num>
                        <m:den>
                          <m:r>
                            <a:rPr lang="en-AU" i="1">
                              <a:latin typeface="Cambria Math" panose="02040503050406030204" pitchFamily="18" charset="0"/>
                            </a:rPr>
                            <m:t>𝑝</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𝑝</m:t>
                          </m:r>
                          <m:d>
                            <m:dPr>
                              <m:ctrlPr>
                                <a:rPr lang="en-AU" i="1">
                                  <a:latin typeface="Cambria Math" panose="02040503050406030204" pitchFamily="18" charset="0"/>
                                </a:rPr>
                              </m:ctrlPr>
                            </m:dPr>
                            <m:e>
                              <m:r>
                                <a:rPr lang="en-AU" i="1">
                                  <a:latin typeface="Cambria Math" panose="02040503050406030204" pitchFamily="18" charset="0"/>
                                </a:rPr>
                                <m:t>𝑥</m:t>
                              </m:r>
                            </m:e>
                            <m:e>
                              <m:r>
                                <a:rPr lang="en-US" i="1">
                                  <a:latin typeface="Cambria Math" panose="02040503050406030204" pitchFamily="18" charset="0"/>
                                  <a:ea typeface="Cambria Math" panose="02040503050406030204" pitchFamily="18" charset="0"/>
                                </a:rPr>
                                <m:t>𝜃</m:t>
                              </m:r>
                            </m:e>
                          </m:d>
                          <m:r>
                            <a:rPr lang="en-AU" b="0" i="1" smtClean="0">
                              <a:latin typeface="Cambria Math" panose="02040503050406030204" pitchFamily="18" charset="0"/>
                            </a:rPr>
                            <m:t>𝑝</m:t>
                          </m:r>
                          <m:r>
                            <a:rPr lang="en-AU"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AU" b="0" i="1" smtClean="0">
                              <a:latin typeface="Cambria Math" panose="02040503050406030204" pitchFamily="18" charset="0"/>
                            </a:rPr>
                            <m:t>)</m:t>
                          </m:r>
                        </m:num>
                        <m:den>
                          <m:r>
                            <a:rPr lang="en-AU" i="1">
                              <a:latin typeface="Cambria Math" panose="02040503050406030204" pitchFamily="18" charset="0"/>
                            </a:rPr>
                            <m:t>𝑝</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den>
                      </m:f>
                    </m:oMath>
                  </m:oMathPara>
                </a14:m>
                <a:endParaRPr lang="en-US" dirty="0"/>
              </a:p>
              <a:p>
                <a:r>
                  <a:rPr lang="en-US" b="1" dirty="0"/>
                  <a:t>Theorem of Total Probability</a:t>
                </a:r>
              </a:p>
              <a:p>
                <a:pPr lvl="1"/>
                <a:r>
                  <a:rPr lang="en-US" dirty="0"/>
                  <a:t>Let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AU" b="0" i="1" smtClean="0">
                            <a:latin typeface="Cambria Math" panose="02040503050406030204" pitchFamily="18" charset="0"/>
                          </a:rPr>
                          <m:t>1</m:t>
                        </m:r>
                      </m:sub>
                    </m:sSub>
                    <m:r>
                      <a:rPr lang="en-AU"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AU" b="0" i="1" smtClean="0">
                            <a:latin typeface="Cambria Math" panose="02040503050406030204" pitchFamily="18" charset="0"/>
                          </a:rPr>
                          <m:t>2</m:t>
                        </m:r>
                      </m:sub>
                    </m:sSub>
                    <m:r>
                      <a:rPr lang="en-AU"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AU" b="0" i="1" smtClean="0">
                            <a:latin typeface="Cambria Math" panose="02040503050406030204" pitchFamily="18" charset="0"/>
                          </a:rPr>
                          <m:t>𝑛</m:t>
                        </m:r>
                      </m:sub>
                    </m:sSub>
                  </m:oMath>
                </a14:m>
                <a:r>
                  <a:rPr lang="en-US" dirty="0"/>
                  <a:t> be a set of mutually exclusive events (i.e.,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AU" b="0" i="1" smtClean="0">
                            <a:latin typeface="Cambria Math" panose="02040503050406030204" pitchFamily="18" charset="0"/>
                          </a:rPr>
                          <m:t>𝑖</m:t>
                        </m:r>
                      </m:sub>
                    </m:sSub>
                    <m:r>
                      <a:rPr lang="en-AU"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AU" b="0" i="1" smtClean="0">
                            <a:latin typeface="Cambria Math" panose="02040503050406030204" pitchFamily="18" charset="0"/>
                          </a:rPr>
                          <m:t>𝑗</m:t>
                        </m:r>
                      </m:sub>
                    </m:sSub>
                    <m:r>
                      <a:rPr lang="en-AU" b="0" i="1" smtClean="0">
                        <a:latin typeface="Cambria Math" panose="02040503050406030204" pitchFamily="18" charset="0"/>
                      </a:rPr>
                      <m:t>=0</m:t>
                    </m:r>
                  </m:oMath>
                </a14:m>
                <a:r>
                  <a:rPr lang="en-US" dirty="0"/>
                  <a:t>) and </a:t>
                </a:r>
                <a14:m>
                  <m:oMath xmlns:m="http://schemas.openxmlformats.org/officeDocument/2006/math">
                    <m:r>
                      <a:rPr lang="en-AU" b="0" i="1" smtClean="0">
                        <a:latin typeface="Cambria Math" panose="02040503050406030204" pitchFamily="18" charset="0"/>
                      </a:rPr>
                      <m:t>𝑥</m:t>
                    </m:r>
                  </m:oMath>
                </a14:m>
                <a:r>
                  <a:rPr lang="en-US" dirty="0"/>
                  <a:t> is the union of </a:t>
                </a:r>
                <a14:m>
                  <m:oMath xmlns:m="http://schemas.openxmlformats.org/officeDocument/2006/math">
                    <m:r>
                      <a:rPr lang="en-AU" b="0" i="1" smtClean="0">
                        <a:latin typeface="Cambria Math" panose="02040503050406030204" pitchFamily="18" charset="0"/>
                      </a:rPr>
                      <m:t>𝑁</m:t>
                    </m:r>
                  </m:oMath>
                </a14:m>
                <a:r>
                  <a:rPr lang="en-US" dirty="0"/>
                  <a:t> mutually exclusive events, then:</a:t>
                </a:r>
              </a:p>
              <a:p>
                <a:pPr marL="315912" lvl="1" indent="0">
                  <a:buNone/>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𝑝</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nary>
                        <m:naryPr>
                          <m:chr m:val="∑"/>
                          <m:ctrlPr>
                            <a:rPr lang="en-AU" i="1">
                              <a:latin typeface="Cambria Math" panose="02040503050406030204" pitchFamily="18" charset="0"/>
                              <a:ea typeface="Cambria Math" panose="02040503050406030204" pitchFamily="18" charset="0"/>
                            </a:rPr>
                          </m:ctrlPr>
                        </m:naryPr>
                        <m:sub>
                          <m:r>
                            <m:rPr>
                              <m:brk m:alnAt="23"/>
                            </m:rPr>
                            <a:rPr lang="en-AU" i="1">
                              <a:latin typeface="Cambria Math" panose="02040503050406030204" pitchFamily="18" charset="0"/>
                              <a:ea typeface="Cambria Math" panose="02040503050406030204" pitchFamily="18" charset="0"/>
                            </a:rPr>
                            <m:t>𝑖</m:t>
                          </m:r>
                          <m:r>
                            <a:rPr lang="en-AU" i="1">
                              <a:latin typeface="Cambria Math" panose="02040503050406030204" pitchFamily="18" charset="0"/>
                              <a:ea typeface="Cambria Math" panose="02040503050406030204" pitchFamily="18" charset="0"/>
                            </a:rPr>
                            <m:t>=0</m:t>
                          </m:r>
                        </m:sub>
                        <m:sup>
                          <m:r>
                            <a:rPr lang="en-AU" i="1">
                              <a:latin typeface="Cambria Math" panose="02040503050406030204" pitchFamily="18" charset="0"/>
                              <a:ea typeface="Cambria Math" panose="02040503050406030204" pitchFamily="18" charset="0"/>
                            </a:rPr>
                            <m:t>𝑛</m:t>
                          </m:r>
                        </m:sup>
                        <m:e>
                          <m:r>
                            <a:rPr lang="en-AU" b="0" i="1" smtClean="0">
                              <a:latin typeface="Cambria Math" panose="02040503050406030204" pitchFamily="18" charset="0"/>
                              <a:ea typeface="Cambria Math" panose="02040503050406030204" pitchFamily="18" charset="0"/>
                            </a:rPr>
                            <m:t>𝑝</m:t>
                          </m:r>
                          <m:d>
                            <m:dPr>
                              <m:endChr m:val="|"/>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𝑥</m:t>
                              </m:r>
                            </m:e>
                          </m:d>
                        </m:e>
                      </m:nary>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AU" i="1">
                              <a:latin typeface="Cambria Math" panose="02040503050406030204" pitchFamily="18" charset="0"/>
                            </a:rPr>
                            <m:t>𝑖</m:t>
                          </m:r>
                        </m:sub>
                      </m:sSub>
                      <m:r>
                        <a:rPr lang="en-AU" b="0" i="1" smtClean="0">
                          <a:latin typeface="Cambria Math" panose="02040503050406030204" pitchFamily="18" charset="0"/>
                        </a:rPr>
                        <m:t>)</m:t>
                      </m:r>
                      <m:r>
                        <a:rPr lang="en-AU" b="0" i="1" smtClean="0">
                          <a:latin typeface="Cambria Math" panose="02040503050406030204" pitchFamily="18" charset="0"/>
                        </a:rPr>
                        <m:t>𝑝</m:t>
                      </m:r>
                      <m:r>
                        <a:rPr lang="en-AU"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AU" i="1">
                              <a:latin typeface="Cambria Math" panose="02040503050406030204" pitchFamily="18" charset="0"/>
                            </a:rPr>
                            <m:t>𝑖</m:t>
                          </m:r>
                        </m:sub>
                      </m:sSub>
                      <m:r>
                        <a:rPr lang="en-AU" b="0" i="1" smtClean="0">
                          <a:latin typeface="Cambria Math" panose="02040503050406030204" pitchFamily="18" charset="0"/>
                        </a:rPr>
                        <m:t>)</m:t>
                      </m:r>
                    </m:oMath>
                  </m:oMathPara>
                </a14:m>
                <a:endParaRPr lang="en-US" dirty="0"/>
              </a:p>
              <a:p>
                <a:r>
                  <a:rPr lang="en-US" dirty="0"/>
                  <a:t>By substitution we get:</a:t>
                </a:r>
              </a:p>
              <a:p>
                <a:pPr marL="0" indent="0">
                  <a:buNone/>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𝑝</m:t>
                      </m:r>
                      <m:d>
                        <m:dPr>
                          <m:ctrlPr>
                            <a:rPr lang="en-AU"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e>
                          <m:r>
                            <a:rPr lang="en-AU" i="1">
                              <a:latin typeface="Cambria Math" panose="02040503050406030204" pitchFamily="18" charset="0"/>
                            </a:rPr>
                            <m:t>𝑥</m:t>
                          </m:r>
                        </m:e>
                      </m:d>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𝑝</m:t>
                          </m:r>
                          <m:r>
                            <a:rPr lang="en-AU" i="1">
                              <a:latin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num>
                        <m:den>
                          <m:r>
                            <a:rPr lang="en-AU" i="1">
                              <a:latin typeface="Cambria Math" panose="02040503050406030204" pitchFamily="18" charset="0"/>
                            </a:rPr>
                            <m:t>𝑝</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𝑝</m:t>
                          </m:r>
                          <m:d>
                            <m:dPr>
                              <m:ctrlPr>
                                <a:rPr lang="en-AU" i="1">
                                  <a:latin typeface="Cambria Math" panose="02040503050406030204" pitchFamily="18" charset="0"/>
                                </a:rPr>
                              </m:ctrlPr>
                            </m:dPr>
                            <m:e>
                              <m:r>
                                <a:rPr lang="en-AU" i="1">
                                  <a:latin typeface="Cambria Math" panose="02040503050406030204" pitchFamily="18" charset="0"/>
                                </a:rPr>
                                <m:t>𝑥</m:t>
                              </m:r>
                            </m:e>
                            <m:e>
                              <m:r>
                                <a:rPr lang="en-US" i="1">
                                  <a:latin typeface="Cambria Math" panose="02040503050406030204" pitchFamily="18" charset="0"/>
                                  <a:ea typeface="Cambria Math" panose="02040503050406030204" pitchFamily="18" charset="0"/>
                                </a:rPr>
                                <m:t>𝜃</m:t>
                              </m:r>
                            </m:e>
                          </m:d>
                          <m:r>
                            <a:rPr lang="en-AU" i="1">
                              <a:latin typeface="Cambria Math" panose="02040503050406030204" pitchFamily="18" charset="0"/>
                            </a:rPr>
                            <m:t>𝑝</m:t>
                          </m:r>
                          <m:r>
                            <a:rPr lang="en-AU" i="1">
                              <a:latin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AU" i="1">
                              <a:latin typeface="Cambria Math" panose="02040503050406030204" pitchFamily="18" charset="0"/>
                            </a:rPr>
                            <m:t>)</m:t>
                          </m:r>
                        </m:num>
                        <m:den>
                          <m:nary>
                            <m:naryPr>
                              <m:chr m:val="∑"/>
                              <m:ctrlPr>
                                <a:rPr lang="en-AU" i="1">
                                  <a:latin typeface="Cambria Math" panose="02040503050406030204" pitchFamily="18" charset="0"/>
                                  <a:ea typeface="Cambria Math" panose="02040503050406030204" pitchFamily="18" charset="0"/>
                                </a:rPr>
                              </m:ctrlPr>
                            </m:naryPr>
                            <m:sub>
                              <m:r>
                                <m:rPr>
                                  <m:brk m:alnAt="23"/>
                                </m:rPr>
                                <a:rPr lang="en-AU" i="1">
                                  <a:latin typeface="Cambria Math" panose="02040503050406030204" pitchFamily="18" charset="0"/>
                                  <a:ea typeface="Cambria Math" panose="02040503050406030204" pitchFamily="18" charset="0"/>
                                </a:rPr>
                                <m:t>𝑖</m:t>
                              </m:r>
                              <m:r>
                                <a:rPr lang="en-AU" i="1">
                                  <a:latin typeface="Cambria Math" panose="02040503050406030204" pitchFamily="18" charset="0"/>
                                  <a:ea typeface="Cambria Math" panose="02040503050406030204" pitchFamily="18" charset="0"/>
                                </a:rPr>
                                <m:t>=0</m:t>
                              </m:r>
                            </m:sub>
                            <m:sup>
                              <m:r>
                                <a:rPr lang="en-AU" i="1">
                                  <a:latin typeface="Cambria Math" panose="02040503050406030204" pitchFamily="18" charset="0"/>
                                  <a:ea typeface="Cambria Math" panose="02040503050406030204" pitchFamily="18" charset="0"/>
                                </a:rPr>
                                <m:t>𝑛</m:t>
                              </m:r>
                            </m:sup>
                            <m:e>
                              <m:r>
                                <a:rPr lang="en-AU" i="1">
                                  <a:latin typeface="Cambria Math" panose="02040503050406030204" pitchFamily="18" charset="0"/>
                                  <a:ea typeface="Cambria Math" panose="02040503050406030204" pitchFamily="18" charset="0"/>
                                </a:rPr>
                                <m:t>𝑝</m:t>
                              </m:r>
                              <m:d>
                                <m:dPr>
                                  <m:endChr m:val="|"/>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e>
                              </m:d>
                            </m:e>
                          </m:nary>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AU" i="1">
                                  <a:latin typeface="Cambria Math" panose="02040503050406030204" pitchFamily="18" charset="0"/>
                                </a:rPr>
                                <m:t>𝑖</m:t>
                              </m:r>
                            </m:sub>
                          </m:sSub>
                          <m:r>
                            <a:rPr lang="en-AU" i="1">
                              <a:latin typeface="Cambria Math" panose="02040503050406030204" pitchFamily="18" charset="0"/>
                            </a:rPr>
                            <m:t>)</m:t>
                          </m:r>
                          <m:r>
                            <a:rPr lang="en-AU" i="1">
                              <a:latin typeface="Cambria Math" panose="02040503050406030204" pitchFamily="18" charset="0"/>
                            </a:rPr>
                            <m:t>𝑝</m:t>
                          </m:r>
                          <m:r>
                            <a:rPr lang="en-AU"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AU" i="1">
                                  <a:latin typeface="Cambria Math" panose="02040503050406030204" pitchFamily="18" charset="0"/>
                                </a:rPr>
                                <m:t>𝑖</m:t>
                              </m:r>
                            </m:sub>
                          </m:sSub>
                          <m:r>
                            <a:rPr lang="en-AU" i="1">
                              <a:latin typeface="Cambria Math" panose="02040503050406030204" pitchFamily="18" charset="0"/>
                            </a:rPr>
                            <m:t>)</m:t>
                          </m:r>
                        </m:den>
                      </m:f>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CCAC5560-9CE8-B495-2182-C97AF2AB271B}"/>
                  </a:ext>
                </a:extLst>
              </p:cNvPr>
              <p:cNvSpPr>
                <a:spLocks noGrp="1" noRot="1" noChangeAspect="1" noMove="1" noResize="1" noEditPoints="1" noAdjustHandles="1" noChangeArrowheads="1" noChangeShapeType="1" noTextEdit="1"/>
              </p:cNvSpPr>
              <p:nvPr>
                <p:ph sz="quarter" idx="12"/>
              </p:nvPr>
            </p:nvSpPr>
            <p:spPr>
              <a:blipFill>
                <a:blip r:embed="rId2"/>
                <a:stretch>
                  <a:fillRect l="-762" b="-1247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3AFEDBB-1747-4D3F-EBDA-B1595E52B63D}"/>
              </a:ext>
            </a:extLst>
          </p:cNvPr>
          <p:cNvSpPr>
            <a:spLocks noGrp="1"/>
          </p:cNvSpPr>
          <p:nvPr>
            <p:ph type="sldNum" sz="quarter" idx="14"/>
          </p:nvPr>
        </p:nvSpPr>
        <p:spPr/>
        <p:txBody>
          <a:bodyPr/>
          <a:lstStyle/>
          <a:p>
            <a:fld id="{F5AEA0E0-5CC6-4BD0-905C-A0021E419432}" type="slidenum">
              <a:rPr lang="en-GB" smtClean="0"/>
              <a:pPr/>
              <a:t>8</a:t>
            </a:fld>
            <a:endParaRPr lang="en-GB" dirty="0"/>
          </a:p>
        </p:txBody>
      </p:sp>
      <p:sp>
        <p:nvSpPr>
          <p:cNvPr id="6" name="TextBox 5">
            <a:extLst>
              <a:ext uri="{FF2B5EF4-FFF2-40B4-BE49-F238E27FC236}">
                <a16:creationId xmlns:a16="http://schemas.microsoft.com/office/drawing/2014/main" id="{490B3C7D-B547-A17C-4E55-20C651B43F03}"/>
              </a:ext>
            </a:extLst>
          </p:cNvPr>
          <p:cNvSpPr txBox="1"/>
          <p:nvPr/>
        </p:nvSpPr>
        <p:spPr>
          <a:xfrm>
            <a:off x="8792438" y="1275859"/>
            <a:ext cx="1484697" cy="707886"/>
          </a:xfrm>
          <a:prstGeom prst="rect">
            <a:avLst/>
          </a:prstGeom>
          <a:noFill/>
        </p:spPr>
        <p:txBody>
          <a:bodyPr wrap="square" rtlCol="0">
            <a:spAutoFit/>
          </a:bodyPr>
          <a:lstStyle/>
          <a:p>
            <a:pPr algn="ctr"/>
            <a:r>
              <a:rPr lang="en-US" sz="2000" b="1" dirty="0">
                <a:solidFill>
                  <a:srgbClr val="FF0000"/>
                </a:solidFill>
                <a:latin typeface="Book Antiqua" panose="02040602050305030304" pitchFamily="18" charset="0"/>
              </a:rPr>
              <a:t>Bayes' Theorem</a:t>
            </a:r>
          </a:p>
        </p:txBody>
      </p:sp>
      <p:sp>
        <p:nvSpPr>
          <p:cNvPr id="7" name="TextBox 6">
            <a:extLst>
              <a:ext uri="{FF2B5EF4-FFF2-40B4-BE49-F238E27FC236}">
                <a16:creationId xmlns:a16="http://schemas.microsoft.com/office/drawing/2014/main" id="{517CD0B9-AB95-1828-FE6B-955FF9653949}"/>
              </a:ext>
            </a:extLst>
          </p:cNvPr>
          <p:cNvSpPr txBox="1"/>
          <p:nvPr/>
        </p:nvSpPr>
        <p:spPr>
          <a:xfrm>
            <a:off x="8231773" y="185657"/>
            <a:ext cx="1986017" cy="369332"/>
          </a:xfrm>
          <a:prstGeom prst="rect">
            <a:avLst/>
          </a:prstGeom>
          <a:noFill/>
        </p:spPr>
        <p:txBody>
          <a:bodyPr wrap="square" rtlCol="0">
            <a:spAutoFit/>
          </a:bodyPr>
          <a:lstStyle/>
          <a:p>
            <a:pPr algn="ctr"/>
            <a:r>
              <a:rPr lang="en-US" b="1" dirty="0">
                <a:solidFill>
                  <a:srgbClr val="0070C0"/>
                </a:solidFill>
                <a:latin typeface="Book Antiqua" panose="02040602050305030304" pitchFamily="18" charset="0"/>
              </a:rPr>
              <a:t>Prior probability</a:t>
            </a:r>
          </a:p>
        </p:txBody>
      </p:sp>
      <p:sp>
        <p:nvSpPr>
          <p:cNvPr id="8" name="Rectangle 7">
            <a:extLst>
              <a:ext uri="{FF2B5EF4-FFF2-40B4-BE49-F238E27FC236}">
                <a16:creationId xmlns:a16="http://schemas.microsoft.com/office/drawing/2014/main" id="{44BF8D95-C38D-6BD6-C243-048C0129A922}"/>
              </a:ext>
            </a:extLst>
          </p:cNvPr>
          <p:cNvSpPr/>
          <p:nvPr/>
        </p:nvSpPr>
        <p:spPr>
          <a:xfrm>
            <a:off x="7485154" y="948138"/>
            <a:ext cx="639508" cy="430176"/>
          </a:xfrm>
          <a:prstGeom prst="rect">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a:extLst>
              <a:ext uri="{FF2B5EF4-FFF2-40B4-BE49-F238E27FC236}">
                <a16:creationId xmlns:a16="http://schemas.microsoft.com/office/drawing/2014/main" id="{EF5BF427-0126-6E9A-727B-9C7C2CA52DCA}"/>
              </a:ext>
            </a:extLst>
          </p:cNvPr>
          <p:cNvCxnSpPr>
            <a:cxnSpLocks/>
            <a:stCxn id="7" idx="2"/>
            <a:endCxn id="8" idx="0"/>
          </p:cNvCxnSpPr>
          <p:nvPr/>
        </p:nvCxnSpPr>
        <p:spPr>
          <a:xfrm rot="5400000">
            <a:off x="8318271" y="41626"/>
            <a:ext cx="393149" cy="1419874"/>
          </a:xfrm>
          <a:prstGeom prst="bent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512A12D-CD49-E108-96F8-17FDC936C997}"/>
              </a:ext>
            </a:extLst>
          </p:cNvPr>
          <p:cNvSpPr txBox="1"/>
          <p:nvPr/>
        </p:nvSpPr>
        <p:spPr>
          <a:xfrm>
            <a:off x="224995" y="554989"/>
            <a:ext cx="1986017" cy="646331"/>
          </a:xfrm>
          <a:prstGeom prst="rect">
            <a:avLst/>
          </a:prstGeom>
          <a:noFill/>
        </p:spPr>
        <p:txBody>
          <a:bodyPr wrap="square" rtlCol="0">
            <a:spAutoFit/>
          </a:bodyPr>
          <a:lstStyle/>
          <a:p>
            <a:pPr algn="ctr"/>
            <a:r>
              <a:rPr lang="en-US" b="1" dirty="0">
                <a:solidFill>
                  <a:schemeClr val="tx2">
                    <a:lumMod val="75000"/>
                  </a:schemeClr>
                </a:solidFill>
                <a:latin typeface="Book Antiqua" panose="02040602050305030304" pitchFamily="18" charset="0"/>
              </a:rPr>
              <a:t>Posterior probability</a:t>
            </a:r>
          </a:p>
        </p:txBody>
      </p:sp>
      <p:sp>
        <p:nvSpPr>
          <p:cNvPr id="17" name="Rectangle 16">
            <a:extLst>
              <a:ext uri="{FF2B5EF4-FFF2-40B4-BE49-F238E27FC236}">
                <a16:creationId xmlns:a16="http://schemas.microsoft.com/office/drawing/2014/main" id="{951E0BD9-A184-4A5D-39AF-3F99B6A142C9}"/>
              </a:ext>
            </a:extLst>
          </p:cNvPr>
          <p:cNvSpPr/>
          <p:nvPr/>
        </p:nvSpPr>
        <p:spPr>
          <a:xfrm>
            <a:off x="3975958" y="1153163"/>
            <a:ext cx="987104" cy="569030"/>
          </a:xfrm>
          <a:prstGeom prst="rect">
            <a:avLst/>
          </a:prstGeom>
          <a:noFill/>
          <a:ln w="28575">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Elbow Connector 17">
            <a:extLst>
              <a:ext uri="{FF2B5EF4-FFF2-40B4-BE49-F238E27FC236}">
                <a16:creationId xmlns:a16="http://schemas.microsoft.com/office/drawing/2014/main" id="{557338FD-E798-4016-D1B5-9ABC0494EB5F}"/>
              </a:ext>
            </a:extLst>
          </p:cNvPr>
          <p:cNvCxnSpPr>
            <a:cxnSpLocks/>
            <a:stCxn id="16" idx="3"/>
            <a:endCxn id="17" idx="0"/>
          </p:cNvCxnSpPr>
          <p:nvPr/>
        </p:nvCxnSpPr>
        <p:spPr>
          <a:xfrm>
            <a:off x="2211012" y="878155"/>
            <a:ext cx="2258498" cy="275008"/>
          </a:xfrm>
          <a:prstGeom prst="bentConnector2">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AE6259C-EB20-6977-D864-83DFE9D0BB94}"/>
              </a:ext>
            </a:extLst>
          </p:cNvPr>
          <p:cNvSpPr txBox="1"/>
          <p:nvPr/>
        </p:nvSpPr>
        <p:spPr>
          <a:xfrm>
            <a:off x="5354351" y="0"/>
            <a:ext cx="1986017" cy="646331"/>
          </a:xfrm>
          <a:prstGeom prst="rect">
            <a:avLst/>
          </a:prstGeom>
          <a:noFill/>
          <a:ln>
            <a:noFill/>
          </a:ln>
        </p:spPr>
        <p:txBody>
          <a:bodyPr wrap="square" rtlCol="0">
            <a:spAutoFit/>
          </a:bodyPr>
          <a:lstStyle/>
          <a:p>
            <a:pPr algn="ctr"/>
            <a:r>
              <a:rPr lang="en-US" b="1" dirty="0">
                <a:solidFill>
                  <a:srgbClr val="7030A0"/>
                </a:solidFill>
                <a:latin typeface="Book Antiqua" panose="02040602050305030304" pitchFamily="18" charset="0"/>
              </a:rPr>
              <a:t>Likelihood probability</a:t>
            </a:r>
          </a:p>
        </p:txBody>
      </p:sp>
      <p:sp>
        <p:nvSpPr>
          <p:cNvPr id="23" name="Rectangle 22">
            <a:extLst>
              <a:ext uri="{FF2B5EF4-FFF2-40B4-BE49-F238E27FC236}">
                <a16:creationId xmlns:a16="http://schemas.microsoft.com/office/drawing/2014/main" id="{745F81E2-5F5D-57CB-1027-BF3D1FD8BEFC}"/>
              </a:ext>
            </a:extLst>
          </p:cNvPr>
          <p:cNvSpPr/>
          <p:nvPr/>
        </p:nvSpPr>
        <p:spPr>
          <a:xfrm>
            <a:off x="6580086" y="948138"/>
            <a:ext cx="861852" cy="430176"/>
          </a:xfrm>
          <a:prstGeom prst="rect">
            <a:avLst/>
          </a:prstGeom>
          <a:noFill/>
          <a:ln w="28575">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Elbow Connector 23">
            <a:extLst>
              <a:ext uri="{FF2B5EF4-FFF2-40B4-BE49-F238E27FC236}">
                <a16:creationId xmlns:a16="http://schemas.microsoft.com/office/drawing/2014/main" id="{0B55AF69-F23C-8E35-9280-143FC12BA72E}"/>
              </a:ext>
            </a:extLst>
          </p:cNvPr>
          <p:cNvCxnSpPr>
            <a:cxnSpLocks/>
            <a:stCxn id="22" idx="2"/>
            <a:endCxn id="23" idx="0"/>
          </p:cNvCxnSpPr>
          <p:nvPr/>
        </p:nvCxnSpPr>
        <p:spPr>
          <a:xfrm rot="16200000" flipH="1">
            <a:off x="6528283" y="465408"/>
            <a:ext cx="301807" cy="663652"/>
          </a:xfrm>
          <a:prstGeom prst="bentConnector3">
            <a:avLst>
              <a:gd name="adj1" fmla="val 50000"/>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6632868-1A76-34E0-271B-3136AC8295EC}"/>
              </a:ext>
            </a:extLst>
          </p:cNvPr>
          <p:cNvSpPr txBox="1"/>
          <p:nvPr/>
        </p:nvSpPr>
        <p:spPr>
          <a:xfrm>
            <a:off x="3019523" y="80786"/>
            <a:ext cx="1986017" cy="369332"/>
          </a:xfrm>
          <a:prstGeom prst="rect">
            <a:avLst/>
          </a:prstGeom>
          <a:noFill/>
          <a:ln>
            <a:noFill/>
          </a:ln>
        </p:spPr>
        <p:txBody>
          <a:bodyPr wrap="square" rtlCol="0">
            <a:spAutoFit/>
          </a:bodyPr>
          <a:lstStyle/>
          <a:p>
            <a:pPr algn="ctr"/>
            <a:r>
              <a:rPr lang="en-US" b="1" dirty="0">
                <a:solidFill>
                  <a:schemeClr val="accent2">
                    <a:lumMod val="50000"/>
                  </a:schemeClr>
                </a:solidFill>
                <a:latin typeface="Book Antiqua" panose="02040602050305030304" pitchFamily="18" charset="0"/>
              </a:rPr>
              <a:t>Joint probability</a:t>
            </a:r>
          </a:p>
        </p:txBody>
      </p:sp>
      <p:sp>
        <p:nvSpPr>
          <p:cNvPr id="31" name="Rectangle 30">
            <a:extLst>
              <a:ext uri="{FF2B5EF4-FFF2-40B4-BE49-F238E27FC236}">
                <a16:creationId xmlns:a16="http://schemas.microsoft.com/office/drawing/2014/main" id="{5700D496-1E65-928B-3520-5C1C266C0734}"/>
              </a:ext>
            </a:extLst>
          </p:cNvPr>
          <p:cNvSpPr/>
          <p:nvPr/>
        </p:nvSpPr>
        <p:spPr>
          <a:xfrm>
            <a:off x="5237003" y="938075"/>
            <a:ext cx="987104" cy="430176"/>
          </a:xfrm>
          <a:prstGeom prst="rect">
            <a:avLst/>
          </a:prstGeom>
          <a:noFill/>
          <a:ln w="2857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Elbow Connector 31">
            <a:extLst>
              <a:ext uri="{FF2B5EF4-FFF2-40B4-BE49-F238E27FC236}">
                <a16:creationId xmlns:a16="http://schemas.microsoft.com/office/drawing/2014/main" id="{9AA8FCA2-8D4E-E724-9E28-29CCE4ECE657}"/>
              </a:ext>
            </a:extLst>
          </p:cNvPr>
          <p:cNvCxnSpPr>
            <a:cxnSpLocks/>
            <a:stCxn id="30" idx="2"/>
            <a:endCxn id="31" idx="0"/>
          </p:cNvCxnSpPr>
          <p:nvPr/>
        </p:nvCxnSpPr>
        <p:spPr>
          <a:xfrm rot="16200000" flipH="1">
            <a:off x="4627565" y="-164916"/>
            <a:ext cx="487957" cy="1718023"/>
          </a:xfrm>
          <a:prstGeom prst="bentConnector3">
            <a:avLst>
              <a:gd name="adj1" fmla="val 50000"/>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22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6" grpId="0"/>
      <p:bldP spid="17" grpId="0" animBg="1"/>
      <p:bldP spid="22" grpId="0"/>
      <p:bldP spid="23" grpId="0" animBg="1"/>
      <p:bldP spid="30" grpId="0"/>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354CC4-66E0-62F5-EEAC-2C30922C37E8}"/>
              </a:ext>
            </a:extLst>
          </p:cNvPr>
          <p:cNvSpPr>
            <a:spLocks noGrp="1"/>
          </p:cNvSpPr>
          <p:nvPr>
            <p:ph type="ftr" sz="quarter" idx="11"/>
          </p:nvPr>
        </p:nvSpPr>
        <p:spPr/>
        <p:txBody>
          <a:bodyPr/>
          <a:lstStyle/>
          <a:p>
            <a:r>
              <a:rPr lang="en-AU"/>
              <a:t>Deakin University CRICOS Provider Code: 00113B</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BB07E5-90BA-0B32-C96F-D3455650CC6E}"/>
                  </a:ext>
                </a:extLst>
              </p:cNvPr>
              <p:cNvSpPr>
                <a:spLocks noGrp="1"/>
              </p:cNvSpPr>
              <p:nvPr>
                <p:ph sz="quarter" idx="12"/>
              </p:nvPr>
            </p:nvSpPr>
            <p:spPr/>
            <p:txBody>
              <a:bodyPr/>
              <a:lstStyle/>
              <a:p>
                <a:r>
                  <a:rPr lang="en-US" dirty="0"/>
                  <a:t>The expected value of a random variable </a:t>
                </a:r>
                <a14:m>
                  <m:oMath xmlns:m="http://schemas.openxmlformats.org/officeDocument/2006/math">
                    <m:r>
                      <a:rPr lang="en-AU" b="0" i="1" smtClean="0">
                        <a:latin typeface="Cambria Math" panose="02040503050406030204" pitchFamily="18" charset="0"/>
                      </a:rPr>
                      <m:t>𝑥</m:t>
                    </m:r>
                  </m:oMath>
                </a14:m>
                <a:r>
                  <a:rPr lang="en-US" dirty="0"/>
                  <a:t> is a weighted average of the possible values that </a:t>
                </a:r>
                <a14:m>
                  <m:oMath xmlns:m="http://schemas.openxmlformats.org/officeDocument/2006/math">
                    <m:r>
                      <a:rPr lang="en-AU" i="1">
                        <a:latin typeface="Cambria Math" panose="02040503050406030204" pitchFamily="18" charset="0"/>
                      </a:rPr>
                      <m:t>𝑥</m:t>
                    </m:r>
                  </m:oMath>
                </a14:m>
                <a:r>
                  <a:rPr lang="en-US" dirty="0"/>
                  <a:t> can take. It is defined as:</a:t>
                </a:r>
              </a:p>
              <a:p>
                <a:pPr marL="0" indent="0">
                  <a:buNone/>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ea typeface="Cambria Math" panose="02040503050406030204" pitchFamily="18" charset="0"/>
                        </a:rPr>
                        <m:t>𝔼</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nary>
                        <m:naryPr>
                          <m:chr m:val="∑"/>
                          <m:ctrlPr>
                            <a:rPr lang="en-AU" i="1">
                              <a:latin typeface="Cambria Math" panose="02040503050406030204" pitchFamily="18" charset="0"/>
                              <a:ea typeface="Cambria Math" panose="02040503050406030204" pitchFamily="18" charset="0"/>
                            </a:rPr>
                          </m:ctrlPr>
                        </m:naryPr>
                        <m:sub>
                          <m:r>
                            <m:rPr>
                              <m:brk m:alnAt="23"/>
                            </m:rPr>
                            <a:rPr lang="en-AU" i="1">
                              <a:latin typeface="Cambria Math" panose="02040503050406030204" pitchFamily="18" charset="0"/>
                              <a:ea typeface="Cambria Math" panose="02040503050406030204" pitchFamily="18" charset="0"/>
                            </a:rPr>
                            <m:t>𝑖</m:t>
                          </m:r>
                          <m:r>
                            <a:rPr lang="en-AU" i="1">
                              <a:latin typeface="Cambria Math" panose="02040503050406030204" pitchFamily="18" charset="0"/>
                              <a:ea typeface="Cambria Math" panose="02040503050406030204" pitchFamily="18" charset="0"/>
                            </a:rPr>
                            <m:t>=0</m:t>
                          </m:r>
                        </m:sub>
                        <m:sup>
                          <m:r>
                            <a:rPr lang="en-AU" i="1">
                              <a:latin typeface="Cambria Math" panose="02040503050406030204" pitchFamily="18" charset="0"/>
                              <a:ea typeface="Cambria Math" panose="02040503050406030204" pitchFamily="18" charset="0"/>
                            </a:rPr>
                            <m:t>𝑛</m:t>
                          </m:r>
                        </m:sup>
                        <m:e>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𝑥</m:t>
                              </m:r>
                            </m:e>
                            <m:sub>
                              <m:r>
                                <a:rPr lang="en-AU" i="1">
                                  <a:latin typeface="Cambria Math" panose="02040503050406030204" pitchFamily="18" charset="0"/>
                                  <a:ea typeface="Cambria Math" panose="02040503050406030204" pitchFamily="18" charset="0"/>
                                </a:rPr>
                                <m:t>𝑖</m:t>
                              </m:r>
                            </m:sub>
                          </m:sSub>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𝑝</m:t>
                          </m:r>
                          <m:d>
                            <m:dPr>
                              <m:ctrlPr>
                                <a:rPr lang="en-AU" b="0" i="1" smtClean="0">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𝑥</m:t>
                                  </m:r>
                                </m:e>
                                <m:sub>
                                  <m:r>
                                    <a:rPr lang="en-AU" i="1">
                                      <a:latin typeface="Cambria Math" panose="02040503050406030204" pitchFamily="18" charset="0"/>
                                      <a:ea typeface="Cambria Math" panose="02040503050406030204" pitchFamily="18" charset="0"/>
                                    </a:rPr>
                                    <m:t>𝑖</m:t>
                                  </m:r>
                                </m:sub>
                              </m:sSub>
                            </m:e>
                          </m:d>
                        </m:e>
                      </m:nary>
                      <m:r>
                        <a:rPr lang="en-AU" b="0" i="1" smtClean="0">
                          <a:latin typeface="Cambria Math" panose="02040503050406030204" pitchFamily="18" charset="0"/>
                          <a:ea typeface="Cambria Math" panose="02040503050406030204" pitchFamily="18" charset="0"/>
                        </a:rPr>
                        <m:t>=</m:t>
                      </m:r>
                      <m:sSub>
                        <m:sSubPr>
                          <m:ctrlPr>
                            <a:rPr lang="en-AU" b="0" i="1" smtClean="0">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𝔼</m:t>
                          </m:r>
                        </m:e>
                        <m:sub>
                          <m:r>
                            <a:rPr lang="en-AU" b="0" i="1" smtClean="0">
                              <a:latin typeface="Cambria Math" panose="02040503050406030204" pitchFamily="18" charset="0"/>
                              <a:ea typeface="Cambria Math" panose="02040503050406030204" pitchFamily="18" charset="0"/>
                            </a:rPr>
                            <m:t>𝑝</m:t>
                          </m:r>
                        </m:sub>
                      </m:sSub>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00BB07E5-90BA-0B32-C96F-D3455650CC6E}"/>
                  </a:ext>
                </a:extLst>
              </p:cNvPr>
              <p:cNvSpPr>
                <a:spLocks noGrp="1" noRot="1" noChangeAspect="1" noMove="1" noResize="1" noEditPoints="1" noAdjustHandles="1" noChangeArrowheads="1" noChangeShapeType="1" noTextEdit="1"/>
              </p:cNvSpPr>
              <p:nvPr>
                <p:ph sz="quarter" idx="12"/>
              </p:nvPr>
            </p:nvSpPr>
            <p:spPr>
              <a:blipFill>
                <a:blip r:embed="rId2"/>
                <a:stretch>
                  <a:fillRect l="-979" r="-1523" b="-11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C764C727-9879-3AC5-D8CE-B1635900DC4D}"/>
                  </a:ext>
                </a:extLst>
              </p:cNvPr>
              <p:cNvSpPr>
                <a:spLocks noGrp="1"/>
              </p:cNvSpPr>
              <p:nvPr>
                <p:ph type="title"/>
              </p:nvPr>
            </p:nvSpPr>
            <p:spPr/>
            <p:txBody>
              <a:bodyPr/>
              <a:lstStyle/>
              <a:p>
                <a:r>
                  <a:rPr lang="en-US" dirty="0"/>
                  <a:t>Expectation of a random variable </a:t>
                </a:r>
                <a14:m>
                  <m:oMath xmlns:m="http://schemas.openxmlformats.org/officeDocument/2006/math">
                    <m:r>
                      <a:rPr lang="en-AU" b="0" i="1" smtClean="0">
                        <a:latin typeface="Cambria Math" panose="02040503050406030204" pitchFamily="18" charset="0"/>
                      </a:rPr>
                      <m:t>𝑥</m:t>
                    </m:r>
                  </m:oMath>
                </a14:m>
                <a:endParaRPr lang="en-US" dirty="0"/>
              </a:p>
            </p:txBody>
          </p:sp>
        </mc:Choice>
        <mc:Fallback xmlns="">
          <p:sp>
            <p:nvSpPr>
              <p:cNvPr id="5" name="Title 4">
                <a:extLst>
                  <a:ext uri="{FF2B5EF4-FFF2-40B4-BE49-F238E27FC236}">
                    <a16:creationId xmlns:a16="http://schemas.microsoft.com/office/drawing/2014/main" id="{C764C727-9879-3AC5-D8CE-B1635900DC4D}"/>
                  </a:ext>
                </a:extLst>
              </p:cNvPr>
              <p:cNvSpPr>
                <a:spLocks noGrp="1" noRot="1" noChangeAspect="1" noMove="1" noResize="1" noEditPoints="1" noAdjustHandles="1" noChangeArrowheads="1" noChangeShapeType="1" noTextEdit="1"/>
              </p:cNvSpPr>
              <p:nvPr>
                <p:ph type="title"/>
              </p:nvPr>
            </p:nvSpPr>
            <p:spPr>
              <a:blipFill>
                <a:blip r:embed="rId3"/>
                <a:stretch>
                  <a:fillRect l="-1190" t="-789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BFB5501-4F6D-7902-82B7-6FBB28D464E5}"/>
              </a:ext>
            </a:extLst>
          </p:cNvPr>
          <p:cNvSpPr>
            <a:spLocks noGrp="1"/>
          </p:cNvSpPr>
          <p:nvPr>
            <p:ph type="sldNum" sz="quarter" idx="14"/>
          </p:nvPr>
        </p:nvSpPr>
        <p:spPr/>
        <p:txBody>
          <a:bodyPr/>
          <a:lstStyle/>
          <a:p>
            <a:fld id="{F5AEA0E0-5CC6-4BD0-905C-A0021E419432}" type="slidenum">
              <a:rPr lang="en-GB" smtClean="0"/>
              <a:pPr/>
              <a:t>9</a:t>
            </a:fld>
            <a:endParaRPr lang="en-GB" dirty="0"/>
          </a:p>
        </p:txBody>
      </p:sp>
    </p:spTree>
    <p:extLst>
      <p:ext uri="{BB962C8B-B14F-4D97-AF65-F5344CB8AC3E}">
        <p14:creationId xmlns:p14="http://schemas.microsoft.com/office/powerpoint/2010/main" val="3727651765"/>
      </p:ext>
    </p:extLst>
  </p:cSld>
  <p:clrMapOvr>
    <a:masterClrMapping/>
  </p:clrMapOvr>
</p:sld>
</file>

<file path=ppt/theme/theme1.xml><?xml version="1.0" encoding="utf-8"?>
<a:theme xmlns:a="http://schemas.openxmlformats.org/drawingml/2006/main" name="Deakin Theme">
  <a:themeElements>
    <a:clrScheme name="DEAKIN TURQUOISE">
      <a:dk1>
        <a:sysClr val="windowText" lastClr="000000"/>
      </a:dk1>
      <a:lt1>
        <a:sysClr val="window" lastClr="FFFFFF"/>
      </a:lt1>
      <a:dk2>
        <a:srgbClr val="0C8572"/>
      </a:dk2>
      <a:lt2>
        <a:srgbClr val="FFFFFF"/>
      </a:lt2>
      <a:accent1>
        <a:srgbClr val="0D8572"/>
      </a:accent1>
      <a:accent2>
        <a:srgbClr val="FFD923"/>
      </a:accent2>
      <a:accent3>
        <a:srgbClr val="F76919"/>
      </a:accent3>
      <a:accent4>
        <a:srgbClr val="007D98"/>
      </a:accent4>
      <a:accent5>
        <a:srgbClr val="C74298"/>
      </a:accent5>
      <a:accent6>
        <a:srgbClr val="E1E1E1"/>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akin-PowerPoint-template-16x9 - TURQUOISE" id="{CAB35E6A-6237-4233-812C-AC4AF93023F1}" vid="{B6B9DC45-6F2B-44DA-B65A-F0A074D004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Deakin Theme</Template>
  <TotalTime>8527</TotalTime>
  <Words>4185</Words>
  <Application>Microsoft Macintosh PowerPoint</Application>
  <PresentationFormat>Widescreen</PresentationFormat>
  <Paragraphs>757</Paragraphs>
  <Slides>64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Book Antiqua</vt:lpstr>
      <vt:lpstr>Bradley Hand</vt:lpstr>
      <vt:lpstr>Calibri</vt:lpstr>
      <vt:lpstr>Calibri Light</vt:lpstr>
      <vt:lpstr>Cambria Math</vt:lpstr>
      <vt:lpstr>Consolas</vt:lpstr>
      <vt:lpstr>Courier New</vt:lpstr>
      <vt:lpstr>Deakin Theme</vt:lpstr>
      <vt:lpstr>Variational AutoEncoder</vt:lpstr>
      <vt:lpstr>Outline</vt:lpstr>
      <vt:lpstr>Introduction</vt:lpstr>
      <vt:lpstr>Stacked AutoEncoders for image reconstruction</vt:lpstr>
      <vt:lpstr>Denoising AutoEncoders for image reconstruction</vt:lpstr>
      <vt:lpstr>Variational AutoEncoders</vt:lpstr>
      <vt:lpstr>Pre-requisite to understand VAE</vt:lpstr>
      <vt:lpstr>PowerPoint Presentation</vt:lpstr>
      <vt:lpstr>Expectation of a random variable x</vt:lpstr>
      <vt:lpstr>Kullback–Leibler divergence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summary</vt:lpstr>
      <vt:lpstr>Working details of Variational AutoEncoder</vt:lpstr>
      <vt:lpstr>Stacked AutoEncoders for image reconstruction</vt:lpstr>
      <vt:lpstr>Latent variables</vt:lpstr>
      <vt:lpstr>What are the latent variables?</vt:lpstr>
      <vt:lpstr>What are the latent variables?</vt:lpstr>
      <vt:lpstr>The goal of a VAE</vt:lpstr>
      <vt:lpstr>AutoEncoders vs. VAE</vt:lpstr>
      <vt:lpstr>What are the latent variables in VAE?</vt:lpstr>
      <vt:lpstr>What are the latent variables in VAE?</vt:lpstr>
      <vt:lpstr>VAE example</vt:lpstr>
      <vt:lpstr>Variational AutoEncoders</vt:lpstr>
      <vt:lpstr>Derivation of the loss function</vt:lpstr>
      <vt:lpstr>The goal of a VAE</vt:lpstr>
      <vt:lpstr>The problem of Approximate Inference</vt:lpstr>
      <vt:lpstr>Reason:</vt:lpstr>
      <vt:lpstr>Variational Inference (VI)</vt:lpstr>
      <vt:lpstr>Variational Inference (VI)</vt:lpstr>
      <vt:lpstr>Variational Inference (VI)</vt:lpstr>
      <vt:lpstr>VAE loss function</vt:lpstr>
      <vt:lpstr>Intuition about the loss function</vt:lpstr>
      <vt:lpstr>VAE loss function: reconstruction term 1/2</vt:lpstr>
      <vt:lpstr>VAE loss function: reconstruction term 2/2</vt:lpstr>
      <vt:lpstr>Intuition about the loss function</vt:lpstr>
      <vt:lpstr>VAE loss function: regularizer term</vt:lpstr>
      <vt:lpstr>VAE loss function: regularizer term</vt:lpstr>
      <vt:lpstr>VAE loss function: regularizer term</vt:lpstr>
      <vt:lpstr>VAE loss function</vt:lpstr>
      <vt:lpstr>Monte Carlo Estimate: A Simple Example</vt:lpstr>
      <vt:lpstr>VAE loss function</vt:lpstr>
      <vt:lpstr>Another interpretation</vt:lpstr>
      <vt:lpstr>Optimization and Reparametrization Trick</vt:lpstr>
      <vt:lpstr>Optimization of the loss function VAE</vt:lpstr>
      <vt:lpstr>Evidence lower bound (ELBO)</vt:lpstr>
      <vt:lpstr>Optimizing the VAE loss function</vt:lpstr>
      <vt:lpstr>Optimizing the VAE loss function (∇_θ L(θ,ϕ))</vt:lpstr>
      <vt:lpstr>Optimizing the VAE loss function (∇_ϕ L(θ,ϕ))</vt:lpstr>
      <vt:lpstr>Reparameterization trick</vt:lpstr>
      <vt:lpstr>Reparameterization trick</vt:lpstr>
      <vt:lpstr>Optimizing the VAE loss function (∇_ϕ L(θ,ϕ))</vt:lpstr>
      <vt:lpstr>VAE loss function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SIT799 Human Aligned Artificial Intelligence</dc:title>
  <dc:creator>Mohamed Reda Bouadjenek</dc:creator>
  <cp:lastModifiedBy>Mohamed Reda Bouadjenek</cp:lastModifiedBy>
  <cp:revision>238</cp:revision>
  <cp:lastPrinted>2020-04-02T00:33:56Z</cp:lastPrinted>
  <dcterms:created xsi:type="dcterms:W3CDTF">2019-11-04T10:57:01Z</dcterms:created>
  <dcterms:modified xsi:type="dcterms:W3CDTF">2023-06-16T07:30:18Z</dcterms:modified>
</cp:coreProperties>
</file>