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4" r:id="rId1"/>
  </p:sldMasterIdLst>
  <p:notesMasterIdLst>
    <p:notesMasterId r:id="rId50"/>
  </p:notesMasterIdLst>
  <p:handoutMasterIdLst>
    <p:handoutMasterId r:id="rId51"/>
  </p:handoutMasterIdLst>
  <p:sldIdLst>
    <p:sldId id="266" r:id="rId2"/>
    <p:sldId id="320" r:id="rId3"/>
    <p:sldId id="257" r:id="rId4"/>
    <p:sldId id="259" r:id="rId5"/>
    <p:sldId id="314" r:id="rId6"/>
    <p:sldId id="260" r:id="rId7"/>
    <p:sldId id="275" r:id="rId8"/>
    <p:sldId id="276" r:id="rId9"/>
    <p:sldId id="261" r:id="rId10"/>
    <p:sldId id="262" r:id="rId11"/>
    <p:sldId id="267" r:id="rId12"/>
    <p:sldId id="268" r:id="rId13"/>
    <p:sldId id="269" r:id="rId14"/>
    <p:sldId id="271" r:id="rId15"/>
    <p:sldId id="272" r:id="rId16"/>
    <p:sldId id="273" r:id="rId17"/>
    <p:sldId id="292" r:id="rId18"/>
    <p:sldId id="312" r:id="rId19"/>
    <p:sldId id="278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80" r:id="rId28"/>
    <p:sldId id="315" r:id="rId29"/>
    <p:sldId id="316" r:id="rId30"/>
    <p:sldId id="319" r:id="rId31"/>
    <p:sldId id="281" r:id="rId32"/>
    <p:sldId id="286" r:id="rId33"/>
    <p:sldId id="291" r:id="rId34"/>
    <p:sldId id="284" r:id="rId35"/>
    <p:sldId id="285" r:id="rId36"/>
    <p:sldId id="287" r:id="rId37"/>
    <p:sldId id="288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9" r:id="rId46"/>
    <p:sldId id="308" r:id="rId47"/>
    <p:sldId id="311" r:id="rId48"/>
    <p:sldId id="29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02"/>
    <p:restoredTop sz="94712"/>
  </p:normalViewPr>
  <p:slideViewPr>
    <p:cSldViewPr snapToGrid="0" snapToObjects="1">
      <p:cViewPr varScale="1">
        <p:scale>
          <a:sx n="119" d="100"/>
          <a:sy n="119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B0DF9F-06D5-654B-9DE1-2478B40325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21301-38B0-4444-A022-BA5E955224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E8D20-8AEE-8945-8D29-F502FE2EAE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1348C-1697-984E-82AD-89864C1D4E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8DFBA-09BC-5D49-9A54-129A6A4E84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03B80-1B70-1242-9A35-5108DC37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9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4AB1E-4AD8-7340-B04B-F5C7A7726CA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55E1-B146-DC4D-BA63-EF1906DDF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0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2B5-AEC5-FC4B-A3DF-0A0E4011F022}" type="datetime1">
              <a:rPr lang="en-CA" smtClean="0"/>
              <a:t>2023-03-15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850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5543-9D13-7646-B914-4442CD5E7699}" type="datetime1">
              <a:rPr lang="en-CA" smtClean="0"/>
              <a:t>2023-03-15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BEC7-6FBE-4C42-93EA-4F65B86ACE56}" type="datetime1">
              <a:rPr lang="en-CA" smtClean="0"/>
              <a:t>2023-03-15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8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1E0986-AFFE-4B48-950B-4FE0D4C8D217}"/>
              </a:ext>
            </a:extLst>
          </p:cNvPr>
          <p:cNvSpPr/>
          <p:nvPr userDrawn="1"/>
        </p:nvSpPr>
        <p:spPr>
          <a:xfrm>
            <a:off x="0" y="-6096"/>
            <a:ext cx="12192000" cy="686409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E6F6C-16F1-CA41-8AAF-CC5C6F5D1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7D8F84-8630-1647-82B2-672BB4856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1877" y="573408"/>
            <a:ext cx="10128249" cy="28525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089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5D404-9F64-DB45-AF5A-E9C86DE0E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18" y="1047179"/>
            <a:ext cx="5871758" cy="823912"/>
          </a:xfrm>
        </p:spPr>
        <p:txBody>
          <a:bodyPr anchor="ctr"/>
          <a:lstStyle>
            <a:lvl1pPr marL="0" indent="0" algn="ctr">
              <a:buNone/>
              <a:defRPr sz="1800" b="1">
                <a:latin typeface="Corbel" panose="020B05030202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4EBE0-AA98-2347-93EC-9BEAAC011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818" y="2054331"/>
            <a:ext cx="5871758" cy="4135335"/>
          </a:xfrm>
        </p:spPr>
        <p:txBody>
          <a:bodyPr/>
          <a:lstStyle>
            <a:lvl1pPr algn="just">
              <a:defRPr>
                <a:latin typeface="Corbel" panose="020B0503020204020204" pitchFamily="34" charset="0"/>
              </a:defRPr>
            </a:lvl1pPr>
            <a:lvl2pPr algn="just">
              <a:defRPr>
                <a:latin typeface="Corbel" panose="020B0503020204020204" pitchFamily="34" charset="0"/>
              </a:defRPr>
            </a:lvl2pPr>
            <a:lvl3pPr algn="just">
              <a:defRPr>
                <a:latin typeface="Corbel" panose="020B0503020204020204" pitchFamily="34" charset="0"/>
              </a:defRPr>
            </a:lvl3pPr>
            <a:lvl4pPr algn="just">
              <a:defRPr>
                <a:latin typeface="Corbel" panose="020B0503020204020204" pitchFamily="34" charset="0"/>
              </a:defRPr>
            </a:lvl4pPr>
            <a:lvl5pPr algn="just"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B2867-4A3C-E748-BBD8-62C824FDE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047179"/>
            <a:ext cx="5934195" cy="823912"/>
          </a:xfrm>
        </p:spPr>
        <p:txBody>
          <a:bodyPr anchor="ctr"/>
          <a:lstStyle>
            <a:lvl1pPr marL="0" indent="0" algn="ctr">
              <a:buNone/>
              <a:defRPr sz="1800" b="1">
                <a:latin typeface="Corbel" panose="020B05030202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524F1-B1F2-744B-B704-D9B366FA0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4331"/>
            <a:ext cx="5893982" cy="4135335"/>
          </a:xfrm>
        </p:spPr>
        <p:txBody>
          <a:bodyPr/>
          <a:lstStyle>
            <a:lvl1pPr algn="just">
              <a:defRPr>
                <a:latin typeface="Corbel" panose="020B0503020204020204" pitchFamily="34" charset="0"/>
              </a:defRPr>
            </a:lvl1pPr>
            <a:lvl2pPr algn="just">
              <a:defRPr>
                <a:latin typeface="Corbel" panose="020B0503020204020204" pitchFamily="34" charset="0"/>
              </a:defRPr>
            </a:lvl2pPr>
            <a:lvl3pPr algn="just">
              <a:defRPr>
                <a:latin typeface="Corbel" panose="020B0503020204020204" pitchFamily="34" charset="0"/>
              </a:defRPr>
            </a:lvl3pPr>
            <a:lvl4pPr algn="just">
              <a:defRPr>
                <a:latin typeface="Corbel" panose="020B0503020204020204" pitchFamily="34" charset="0"/>
              </a:defRPr>
            </a:lvl4pPr>
            <a:lvl5pPr algn="just"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3D8CD-9BA1-6346-BED9-17784C7F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27847D60-0336-854B-9A99-FB7167BDB1A1}" type="datetime1">
              <a:rPr lang="en-CA" smtClean="0"/>
              <a:pPr/>
              <a:t>2023-03-15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55262-B1F7-224F-BEB5-5B8A0EF7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3FA69-DAA4-8D48-8FAA-FA47EE4F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58DED150-C7B9-2048-9229-04A849C5E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7E0F37-DFC8-2D44-8472-89DEBE1B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72" y="21265"/>
            <a:ext cx="119412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242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31D76-E5CB-429A-9B45-398ECFBE8DB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3C109-1995-4EEB-A045-C134932864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39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7953-5BDE-C148-B490-1D01E03718C1}" type="datetime1">
              <a:rPr lang="en-CA" smtClean="0"/>
              <a:t>2023-03-15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55F8D5-1E1E-EE4F-A1D0-6FC6734DC7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818" y="1029600"/>
            <a:ext cx="11940364" cy="51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8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978D-CA5B-2343-82B7-C57DD13582DA}" type="datetime1">
              <a:rPr lang="en-CA" smtClean="0"/>
              <a:t>2023-03-15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5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18" y="35511"/>
            <a:ext cx="11941200" cy="842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18" y="1055792"/>
            <a:ext cx="5893982" cy="51211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55792"/>
            <a:ext cx="5893982" cy="51211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8A2D-7ECF-0E4C-B2B5-4C2AEBB3304B}" type="datetime1">
              <a:rPr lang="en-CA" smtClean="0"/>
              <a:pPr/>
              <a:t>2023-03-15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2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82" y="26873"/>
            <a:ext cx="11941200" cy="842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82" y="979409"/>
            <a:ext cx="5872593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982" y="1913457"/>
            <a:ext cx="5872593" cy="4276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79409"/>
            <a:ext cx="5893982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13457"/>
            <a:ext cx="5893982" cy="4276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7D60-0336-854B-9A99-FB7167BDB1A1}" type="datetime1">
              <a:rPr lang="en-CA" smtClean="0"/>
              <a:pPr/>
              <a:t>2023-03-15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6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F63C-CF14-5A41-BB5D-68B55B1DFB79}" type="datetime1">
              <a:rPr lang="en-CA" smtClean="0"/>
              <a:t>2023-03-15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1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AB94-25C2-3C4F-BAC4-92EBB4F67689}" type="datetime1">
              <a:rPr lang="en-CA" smtClean="0"/>
              <a:t>2023-03-15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5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22A-B75A-C346-937B-2B42A18E3C0F}" type="datetime1">
              <a:rPr lang="en-CA" smtClean="0"/>
              <a:t>2023-03-15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1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A05F-7054-3E49-9C8A-13C76708C338}" type="datetime1">
              <a:rPr lang="en-CA" smtClean="0"/>
              <a:t>2023-03-15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7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1C2D38-13DC-BD48-B4D4-94137230068F}"/>
              </a:ext>
            </a:extLst>
          </p:cNvPr>
          <p:cNvSpPr/>
          <p:nvPr userDrawn="1"/>
        </p:nvSpPr>
        <p:spPr>
          <a:xfrm>
            <a:off x="0" y="-6096"/>
            <a:ext cx="12192000" cy="9144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818" y="24879"/>
            <a:ext cx="11941200" cy="8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18" y="1029600"/>
            <a:ext cx="11941200" cy="514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81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72B5-AEC5-FC4B-A3DF-0A0E4011F022}" type="datetime1">
              <a:rPr lang="en-CA" smtClean="0"/>
              <a:t>2023-03-15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7116" y="6356350"/>
            <a:ext cx="6241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2982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D150-C7B9-2048-9229-04A849C5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07" r:id="rId13"/>
    <p:sldLayoutId id="214748402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Wingdings" pitchFamily="2" charset="2"/>
        <a:buChar char="§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Wingdings" pitchFamily="2" charset="2"/>
        <a:buChar char="§"/>
        <a:defRPr sz="2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70FEFC-9097-1743-BD14-951E85332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Reda </a:t>
            </a:r>
            <a:r>
              <a:rPr lang="en-US" dirty="0" err="1"/>
              <a:t>Bouadjenek</a:t>
            </a:r>
            <a:endParaRPr lang="en-US" dirty="0"/>
          </a:p>
          <a:p>
            <a:r>
              <a:rPr lang="en-CA" dirty="0"/>
              <a:t>Machine Learning for Decision Support (MLDS)</a:t>
            </a:r>
          </a:p>
          <a:p>
            <a:r>
              <a:rPr lang="en-CA" dirty="0"/>
              <a:t>14 March 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052ED-62B5-9047-839B-9B3E87EB6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1" dirty="0"/>
              <a:t>Lecture 1: </a:t>
            </a:r>
            <a:r>
              <a:rPr lang="en-CA" dirty="0"/>
              <a:t>Word embeddings: </a:t>
            </a:r>
          </a:p>
          <a:p>
            <a:r>
              <a:rPr lang="en-CA" dirty="0"/>
              <a:t>LSA, Word2Vec, Glove,</a:t>
            </a:r>
            <a:r>
              <a:rPr lang="en-US" dirty="0"/>
              <a:t> </a:t>
            </a:r>
            <a:r>
              <a:rPr lang="en-US" dirty="0" err="1"/>
              <a:t>ELMo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B84CC-F4CC-0547-A9AB-FAAD3A01C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358" y="5257800"/>
            <a:ext cx="3714657" cy="12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0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5CE4-9556-224F-AA29-4E473327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Embedding of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3D132-DE7A-E74B-ACA6-3E41C57D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9FB4-BD61-6F40-A813-A344B58342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Four main methods  described in the talk :</a:t>
            </a:r>
          </a:p>
          <a:p>
            <a:pPr lvl="1"/>
            <a:r>
              <a:rPr lang="en-US" dirty="0"/>
              <a:t>Latent Semantic Analysis/Indexing (1988)</a:t>
            </a:r>
          </a:p>
          <a:p>
            <a:pPr lvl="2"/>
            <a:r>
              <a:rPr lang="en-US" dirty="0"/>
              <a:t>Term weighting-based model</a:t>
            </a:r>
          </a:p>
          <a:p>
            <a:pPr lvl="2"/>
            <a:r>
              <a:rPr lang="en-US" dirty="0"/>
              <a:t>Consider occurrences of terms at document level.</a:t>
            </a:r>
          </a:p>
          <a:p>
            <a:pPr lvl="1"/>
            <a:r>
              <a:rPr lang="en-US" dirty="0"/>
              <a:t>Word2Vec (2013)</a:t>
            </a:r>
          </a:p>
          <a:p>
            <a:pPr lvl="2"/>
            <a:r>
              <a:rPr lang="en-US" dirty="0"/>
              <a:t>Prediction-based model.</a:t>
            </a:r>
          </a:p>
          <a:p>
            <a:pPr lvl="2"/>
            <a:r>
              <a:rPr lang="en-US" dirty="0"/>
              <a:t>Consider occurrences of terms at context level.</a:t>
            </a:r>
          </a:p>
          <a:p>
            <a:pPr lvl="1"/>
            <a:r>
              <a:rPr lang="en-US" dirty="0" err="1"/>
              <a:t>GloVe</a:t>
            </a:r>
            <a:r>
              <a:rPr lang="en-US" dirty="0"/>
              <a:t> (2014)</a:t>
            </a:r>
          </a:p>
          <a:p>
            <a:pPr lvl="2"/>
            <a:r>
              <a:rPr lang="en-US" dirty="0"/>
              <a:t>Count-based model.</a:t>
            </a:r>
          </a:p>
          <a:p>
            <a:pPr lvl="2"/>
            <a:r>
              <a:rPr lang="en-US" dirty="0"/>
              <a:t>Consider occurrences of terms at context level.</a:t>
            </a:r>
          </a:p>
          <a:p>
            <a:pPr lvl="1"/>
            <a:r>
              <a:rPr lang="en-US" dirty="0" err="1"/>
              <a:t>ELMo</a:t>
            </a:r>
            <a:r>
              <a:rPr lang="en-US" dirty="0"/>
              <a:t> (2018)</a:t>
            </a:r>
          </a:p>
          <a:p>
            <a:pPr lvl="2"/>
            <a:r>
              <a:rPr lang="en-US" dirty="0"/>
              <a:t>Language model-based.</a:t>
            </a:r>
          </a:p>
          <a:p>
            <a:pPr lvl="2"/>
            <a:r>
              <a:rPr lang="en-US" dirty="0"/>
              <a:t>A different embedding for each word for each task.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9C2E60-FE1E-2C47-BAC8-E57FCF323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/>
              <a:t>Deerwester</a:t>
            </a:r>
            <a:r>
              <a:rPr lang="en-CA" dirty="0"/>
              <a:t>, Scott, Susan T. </a:t>
            </a:r>
            <a:r>
              <a:rPr lang="en-CA" dirty="0" err="1"/>
              <a:t>Dumais</a:t>
            </a:r>
            <a:r>
              <a:rPr lang="en-CA" dirty="0"/>
              <a:t>, George W. </a:t>
            </a:r>
            <a:r>
              <a:rPr lang="en-CA" dirty="0" err="1"/>
              <a:t>Furnas</a:t>
            </a:r>
            <a:r>
              <a:rPr lang="en-CA" dirty="0"/>
              <a:t>, Thomas K. </a:t>
            </a:r>
            <a:r>
              <a:rPr lang="en-CA" dirty="0" err="1"/>
              <a:t>Landauer</a:t>
            </a:r>
            <a:r>
              <a:rPr lang="en-CA" dirty="0"/>
              <a:t>, and Richard Harshman. "Indexing by latent semantic analysis." Journal of the American society for information science 41, no. 6 (1990): 391-407.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61984-6842-CC4E-9151-4BE67B6B1B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Latent Semantic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7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B42A-CD6D-0448-A99D-0A4733D7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Embedding: Latent Semantic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4A1EE-34F7-A740-8205-731661734F5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Latent semantic analysis studies documents in </a:t>
                </a:r>
                <a:r>
                  <a:rPr lang="en-CA" dirty="0">
                    <a:solidFill>
                      <a:schemeClr val="accent1"/>
                    </a:solidFill>
                  </a:rPr>
                  <a:t>Bag-Of-Words model</a:t>
                </a:r>
                <a:r>
                  <a:rPr lang="en-CA" dirty="0"/>
                  <a:t> (1990). </a:t>
                </a:r>
              </a:p>
              <a:p>
                <a:pPr lvl="1"/>
                <a:r>
                  <a:rPr lang="en-CA" dirty="0"/>
                  <a:t>i.e. given a matrix </a:t>
                </a:r>
                <a:r>
                  <a:rPr lang="en-CA" b="1" i="1" dirty="0"/>
                  <a:t>A</a:t>
                </a:r>
                <a:r>
                  <a:rPr lang="en-CA" dirty="0"/>
                  <a:t> encoding some documents: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dirty="0"/>
                  <a:t> is the count* of word </a:t>
                </a:r>
                <a:r>
                  <a:rPr lang="en-CA" b="1" i="1" dirty="0"/>
                  <a:t>j</a:t>
                </a:r>
                <a:r>
                  <a:rPr lang="en-CA" dirty="0"/>
                  <a:t> in document </a:t>
                </a:r>
                <a:r>
                  <a:rPr lang="en-CA" b="1" i="1" dirty="0" err="1"/>
                  <a:t>i</a:t>
                </a:r>
                <a:r>
                  <a:rPr lang="en-CA" dirty="0"/>
                  <a:t>. Most entries are 0. 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pPr marL="0" indent="0">
                  <a:buNone/>
                </a:pPr>
                <a:r>
                  <a:rPr lang="en-CA" sz="2400" dirty="0"/>
                  <a:t>* Often </a:t>
                </a:r>
                <a:r>
                  <a:rPr lang="en-CA" sz="2400" dirty="0" err="1"/>
                  <a:t>tf-idf</a:t>
                </a:r>
                <a:r>
                  <a:rPr lang="en-CA" sz="2400" dirty="0"/>
                  <a:t> or other “squashing” functions of the count are used.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4A1EE-34F7-A740-8205-731661734F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  <a:blipFill>
                <a:blip r:embed="rId2"/>
                <a:stretch>
                  <a:fillRect l="-638" t="-197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FB182-5624-0640-9C9B-1D20A4BC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65652-3003-1143-9CB9-2F5A83266DC1}"/>
              </a:ext>
            </a:extLst>
          </p:cNvPr>
          <p:cNvSpPr/>
          <p:nvPr/>
        </p:nvSpPr>
        <p:spPr>
          <a:xfrm>
            <a:off x="5073817" y="2614459"/>
            <a:ext cx="1964377" cy="2133600"/>
          </a:xfrm>
          <a:prstGeom prst="rect">
            <a:avLst/>
          </a:prstGeom>
          <a:solidFill>
            <a:srgbClr val="FFE69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56E0389-FEB7-244A-AECF-723F37BAE6C6}"/>
              </a:ext>
            </a:extLst>
          </p:cNvPr>
          <p:cNvSpPr/>
          <p:nvPr/>
        </p:nvSpPr>
        <p:spPr>
          <a:xfrm>
            <a:off x="4540267" y="2663288"/>
            <a:ext cx="359229" cy="209400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48700-E43F-834F-81AC-1BAD6BE360EE}"/>
              </a:ext>
            </a:extLst>
          </p:cNvPr>
          <p:cNvSpPr txBox="1"/>
          <p:nvPr/>
        </p:nvSpPr>
        <p:spPr>
          <a:xfrm>
            <a:off x="3548093" y="352562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M docs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A8C4E-F0D0-3E44-96DB-90C068832652}"/>
              </a:ext>
            </a:extLst>
          </p:cNvPr>
          <p:cNvSpPr txBox="1"/>
          <p:nvPr/>
        </p:nvSpPr>
        <p:spPr>
          <a:xfrm>
            <a:off x="5528124" y="220864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N words</a:t>
            </a:r>
          </a:p>
        </p:txBody>
      </p:sp>
    </p:spTree>
    <p:extLst>
      <p:ext uri="{BB962C8B-B14F-4D97-AF65-F5344CB8AC3E}">
        <p14:creationId xmlns:p14="http://schemas.microsoft.com/office/powerpoint/2010/main" val="361294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63A9-DFC1-8247-8C9F-60137373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Embedding: Latent Semantic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46BD1-C83A-924D-8B47-CE123B6ACF4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Low rank</a:t>
                </a:r>
                <a:r>
                  <a:rPr lang="en-US" sz="2400" b="1" i="1" dirty="0"/>
                  <a:t> </a:t>
                </a:r>
                <a:r>
                  <a:rPr lang="en-US" sz="2400" dirty="0"/>
                  <a:t>SVD decomposition: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document-to-concept similarities matrix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(orthogonal matrix)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>
                    <a:ea typeface="Cambria Math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: word-to-concept similarities matrix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(orthogonal matrix)</a:t>
                </a:r>
                <a:r>
                  <a:rPr lang="en-CA" sz="2000" dirty="0"/>
                  <a:t>.</a:t>
                </a:r>
                <a:endParaRPr lang="en-CA" sz="2000" b="1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: strength of each concept.</a:t>
                </a:r>
              </a:p>
              <a:p>
                <a:r>
                  <a:rPr lang="en-CA" sz="2400" dirty="0"/>
                  <a:t>Then given a word </a:t>
                </a:r>
                <a:r>
                  <a:rPr lang="en-CA" sz="2400" b="1" i="1" dirty="0"/>
                  <a:t>w</a:t>
                </a:r>
                <a:r>
                  <a:rPr lang="en-CA" sz="2400" dirty="0"/>
                  <a:t> (column of </a:t>
                </a:r>
                <a:r>
                  <a:rPr lang="en-CA" sz="2400" b="1" i="1" dirty="0"/>
                  <a:t>A</a:t>
                </a:r>
                <a:r>
                  <a:rPr lang="en-CA" sz="2400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𝜍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CA" sz="2000" dirty="0"/>
                  <a:t> is the </a:t>
                </a:r>
                <a:r>
                  <a:rPr lang="en-CA" sz="2000" dirty="0">
                    <a:solidFill>
                      <a:schemeClr val="accent1"/>
                    </a:solidFill>
                  </a:rPr>
                  <a:t>embedding (encoding)</a:t>
                </a:r>
                <a:r>
                  <a:rPr lang="en-CA" sz="2000" dirty="0"/>
                  <a:t> of the word </a:t>
                </a:r>
                <a:r>
                  <a:rPr lang="en-CA" sz="2000" b="1" i="1" dirty="0"/>
                  <a:t>w</a:t>
                </a:r>
                <a:r>
                  <a:rPr lang="en-CA" sz="2000" dirty="0"/>
                  <a:t> in the latent space.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𝜍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sz="2000" dirty="0"/>
                  <a:t> is the decoding of the word </a:t>
                </a:r>
                <a:r>
                  <a:rPr lang="en-CA" sz="2000" b="1" i="1" dirty="0"/>
                  <a:t>w</a:t>
                </a:r>
                <a:r>
                  <a:rPr lang="en-CA" sz="2000" dirty="0"/>
                  <a:t> from its embedding.</a:t>
                </a:r>
              </a:p>
              <a:p>
                <a:pPr lvl="1"/>
                <a:endParaRPr lang="en-C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46BD1-C83A-924D-8B47-CE123B6AC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719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4617-3D83-E147-BB15-E468208D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6441AF-D7FC-604B-98E1-87E38B41E6D8}"/>
              </a:ext>
            </a:extLst>
          </p:cNvPr>
          <p:cNvGrpSpPr/>
          <p:nvPr/>
        </p:nvGrpSpPr>
        <p:grpSpPr>
          <a:xfrm>
            <a:off x="2403498" y="4412005"/>
            <a:ext cx="6681236" cy="2377201"/>
            <a:chOff x="2039430" y="3912471"/>
            <a:chExt cx="7812434" cy="27859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AAC888-ED1C-FF4D-A32F-A373EFC7ACDE}"/>
                </a:ext>
              </a:extLst>
            </p:cNvPr>
            <p:cNvSpPr/>
            <p:nvPr/>
          </p:nvSpPr>
          <p:spPr>
            <a:xfrm>
              <a:off x="3354598" y="4804936"/>
              <a:ext cx="1717511" cy="1849606"/>
            </a:xfrm>
            <a:prstGeom prst="rect">
              <a:avLst/>
            </a:prstGeom>
            <a:solidFill>
              <a:srgbClr val="FFE69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D02D81-C46F-D54E-B706-73CBE95DDE79}"/>
                </a:ext>
              </a:extLst>
            </p:cNvPr>
            <p:cNvSpPr txBox="1"/>
            <p:nvPr/>
          </p:nvSpPr>
          <p:spPr>
            <a:xfrm>
              <a:off x="5209700" y="5375796"/>
              <a:ext cx="399743" cy="70788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</a:t>
              </a:r>
              <a:endParaRPr lang="en-US" sz="40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603D52-EC5E-7B48-B0E3-D8FECE09D9EE}"/>
                </a:ext>
              </a:extLst>
            </p:cNvPr>
            <p:cNvSpPr/>
            <p:nvPr/>
          </p:nvSpPr>
          <p:spPr>
            <a:xfrm>
              <a:off x="6347657" y="4848799"/>
              <a:ext cx="799486" cy="1849606"/>
            </a:xfrm>
            <a:prstGeom prst="rect">
              <a:avLst/>
            </a:prstGeom>
            <a:solidFill>
              <a:srgbClr val="80C5C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orbel" panose="020B0503020204020204" pitchFamily="34" charset="0"/>
                </a:rPr>
                <a:t>U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CD2EC-CD64-0E41-B8A4-1E34795F2DA6}"/>
                </a:ext>
              </a:extLst>
            </p:cNvPr>
            <p:cNvSpPr/>
            <p:nvPr/>
          </p:nvSpPr>
          <p:spPr>
            <a:xfrm>
              <a:off x="8186267" y="4839262"/>
              <a:ext cx="1665597" cy="730228"/>
            </a:xfrm>
            <a:prstGeom prst="rect">
              <a:avLst/>
            </a:prstGeom>
            <a:solidFill>
              <a:srgbClr val="80C5C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orbel" panose="020B0503020204020204" pitchFamily="34" charset="0"/>
                </a:rPr>
                <a:t>V</a:t>
              </a:r>
              <a:r>
                <a:rPr lang="en-US" sz="4000" baseline="30000" dirty="0">
                  <a:solidFill>
                    <a:schemeClr val="tx1"/>
                  </a:solidFill>
                  <a:latin typeface="Corbel" panose="020B0503020204020204" pitchFamily="34" charset="0"/>
                </a:rPr>
                <a:t>T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DC0ECF93-ED7D-EE41-B1A0-D7633B6E8D72}"/>
                </a:ext>
              </a:extLst>
            </p:cNvPr>
            <p:cNvSpPr/>
            <p:nvPr/>
          </p:nvSpPr>
          <p:spPr>
            <a:xfrm>
              <a:off x="2995874" y="4839262"/>
              <a:ext cx="314084" cy="181528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23BFF939-3A55-1742-9512-7CA5C32907EC}"/>
                </a:ext>
              </a:extLst>
            </p:cNvPr>
            <p:cNvSpPr/>
            <p:nvPr/>
          </p:nvSpPr>
          <p:spPr>
            <a:xfrm>
              <a:off x="5915553" y="4839262"/>
              <a:ext cx="314084" cy="184960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88E89A17-A0E6-CF46-8EF1-1B0811FB1197}"/>
                </a:ext>
              </a:extLst>
            </p:cNvPr>
            <p:cNvSpPr/>
            <p:nvPr/>
          </p:nvSpPr>
          <p:spPr>
            <a:xfrm>
              <a:off x="6614587" y="4274042"/>
              <a:ext cx="265631" cy="740213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A9CEA19-4AF9-484C-9DD5-F5F85E00B7DD}"/>
                    </a:ext>
                  </a:extLst>
                </p:cNvPr>
                <p:cNvSpPr/>
                <p:nvPr/>
              </p:nvSpPr>
              <p:spPr>
                <a:xfrm>
                  <a:off x="7281649" y="4848800"/>
                  <a:ext cx="757961" cy="730228"/>
                </a:xfrm>
                <a:prstGeom prst="rect">
                  <a:avLst/>
                </a:prstGeom>
                <a:solidFill>
                  <a:srgbClr val="80C5CA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A9CEA19-4AF9-484C-9DD5-F5F85E00B7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649" y="4848800"/>
                  <a:ext cx="757961" cy="730228"/>
                </a:xfrm>
                <a:prstGeom prst="rect">
                  <a:avLst/>
                </a:prstGeom>
                <a:blipFill>
                  <a:blip r:embed="rId3"/>
                  <a:stretch>
                    <a:fillRect l="-3774" b="-392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E2B482EA-9B5B-9D40-A68B-9BD510C6A029}"/>
                </a:ext>
              </a:extLst>
            </p:cNvPr>
            <p:cNvSpPr/>
            <p:nvPr/>
          </p:nvSpPr>
          <p:spPr>
            <a:xfrm>
              <a:off x="8902773" y="3912471"/>
              <a:ext cx="265631" cy="1676008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13E3DE-9938-8848-B257-C2CEA3A42B50}"/>
                </a:ext>
              </a:extLst>
            </p:cNvPr>
            <p:cNvSpPr txBox="1"/>
            <p:nvPr/>
          </p:nvSpPr>
          <p:spPr>
            <a:xfrm>
              <a:off x="2039430" y="5562236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rbel" panose="020B0503020204020204" pitchFamily="34" charset="0"/>
                </a:rPr>
                <a:t>M docs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A94D5F-3D80-D543-9474-9B06D1FB7CBE}"/>
                </a:ext>
              </a:extLst>
            </p:cNvPr>
            <p:cNvSpPr txBox="1"/>
            <p:nvPr/>
          </p:nvSpPr>
          <p:spPr>
            <a:xfrm>
              <a:off x="3726681" y="4272179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N words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810453-F059-D345-86C3-64BCF855AAC7}"/>
                </a:ext>
              </a:extLst>
            </p:cNvPr>
            <p:cNvSpPr txBox="1"/>
            <p:nvPr/>
          </p:nvSpPr>
          <p:spPr>
            <a:xfrm>
              <a:off x="5972197" y="4227520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K latent dim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C0953D-F1B5-8E4E-BA68-7290BE7C568A}"/>
                </a:ext>
              </a:extLst>
            </p:cNvPr>
            <p:cNvSpPr txBox="1"/>
            <p:nvPr/>
          </p:nvSpPr>
          <p:spPr>
            <a:xfrm>
              <a:off x="8532394" y="4227520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N words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8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0F9C-8B0E-6048-97A7-E30C1715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Embedding: Latent Semantic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B02F6-C995-D94B-8F99-2B4FAC4F100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𝜍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sz="2400" dirty="0"/>
                  <a:t> is the decoding of the word </a:t>
                </a:r>
                <a:r>
                  <a:rPr lang="en-CA" sz="2400" b="1" i="1" dirty="0"/>
                  <a:t>w</a:t>
                </a:r>
                <a:r>
                  <a:rPr lang="en-CA" sz="2400" dirty="0"/>
                  <a:t> from its embedding.</a:t>
                </a:r>
              </a:p>
              <a:p>
                <a:pPr lvl="1"/>
                <a:r>
                  <a:rPr lang="en-CA" sz="2000" dirty="0"/>
                  <a:t>An SVD factorization gives the </a:t>
                </a:r>
                <a:r>
                  <a:rPr lang="en-CA" sz="2000" b="1" dirty="0">
                    <a:solidFill>
                      <a:schemeClr val="accent1"/>
                    </a:solidFill>
                  </a:rPr>
                  <a:t>best possible reconstructions</a:t>
                </a:r>
                <a:r>
                  <a:rPr lang="en-CA" sz="2000" dirty="0"/>
                  <a:t> of the a word </a:t>
                </a:r>
                <a:r>
                  <a:rPr lang="en-CA" sz="2000" b="1" i="1" dirty="0"/>
                  <a:t>w</a:t>
                </a:r>
                <a:r>
                  <a:rPr lang="en-CA" sz="2000" dirty="0"/>
                  <a:t> from its embedding.</a:t>
                </a:r>
              </a:p>
              <a:p>
                <a:r>
                  <a:rPr lang="en-CA" sz="2400" dirty="0"/>
                  <a:t>Note:</a:t>
                </a:r>
              </a:p>
              <a:p>
                <a:pPr lvl="1"/>
                <a:r>
                  <a:rPr lang="en-CA" sz="2000" dirty="0"/>
                  <a:t>The problem with this method, is that we may end up with matrices having billions of rows and columns, which makes</a:t>
                </a:r>
                <a:r>
                  <a:rPr lang="en-CA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CA" sz="2000" b="1" dirty="0">
                    <a:solidFill>
                      <a:schemeClr val="accent1"/>
                    </a:solidFill>
                  </a:rPr>
                  <a:t>SVD computationally expensive and restrictive</a:t>
                </a:r>
                <a:r>
                  <a:rPr lang="en-CA" sz="2000" dirty="0">
                    <a:solidFill>
                      <a:schemeClr val="accent1"/>
                    </a:solidFill>
                  </a:rPr>
                  <a:t>.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B02F6-C995-D94B-8F99-2B4FAC4F1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480" r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D0FA8-576C-EA4F-A850-D94AB1BD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E475CF-0792-064D-BA38-80C9EFFD037C}"/>
              </a:ext>
            </a:extLst>
          </p:cNvPr>
          <p:cNvSpPr/>
          <p:nvPr/>
        </p:nvSpPr>
        <p:spPr>
          <a:xfrm>
            <a:off x="3354598" y="4804936"/>
            <a:ext cx="1717511" cy="1849606"/>
          </a:xfrm>
          <a:prstGeom prst="rect">
            <a:avLst/>
          </a:prstGeom>
          <a:solidFill>
            <a:srgbClr val="FFE69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DFEF26-87F2-9448-B8C9-69D67C5986C0}"/>
              </a:ext>
            </a:extLst>
          </p:cNvPr>
          <p:cNvSpPr txBox="1"/>
          <p:nvPr/>
        </p:nvSpPr>
        <p:spPr>
          <a:xfrm>
            <a:off x="5209700" y="5375796"/>
            <a:ext cx="399743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Symbol"/>
              </a:rPr>
              <a:t>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B4151A-56D4-F646-A0ED-F50D651DB740}"/>
              </a:ext>
            </a:extLst>
          </p:cNvPr>
          <p:cNvSpPr/>
          <p:nvPr/>
        </p:nvSpPr>
        <p:spPr>
          <a:xfrm>
            <a:off x="6347657" y="4848799"/>
            <a:ext cx="799486" cy="1849606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</a:rPr>
              <a:t>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BC6790-1EDF-F740-B8A3-68B9C8268167}"/>
              </a:ext>
            </a:extLst>
          </p:cNvPr>
          <p:cNvSpPr/>
          <p:nvPr/>
        </p:nvSpPr>
        <p:spPr>
          <a:xfrm>
            <a:off x="8186267" y="4839262"/>
            <a:ext cx="1665597" cy="730228"/>
          </a:xfrm>
          <a:prstGeom prst="rect">
            <a:avLst/>
          </a:prstGeom>
          <a:solidFill>
            <a:srgbClr val="80C5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</a:rPr>
              <a:t>V</a:t>
            </a:r>
            <a:r>
              <a:rPr lang="en-US" sz="4000" baseline="30000" dirty="0">
                <a:solidFill>
                  <a:schemeClr val="tx1"/>
                </a:solidFill>
                <a:latin typeface="Corbel" panose="020B0503020204020204" pitchFamily="34" charset="0"/>
              </a:rPr>
              <a:t>T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91D73A7B-CC9D-E24F-8632-486BECB6CF1F}"/>
              </a:ext>
            </a:extLst>
          </p:cNvPr>
          <p:cNvSpPr/>
          <p:nvPr/>
        </p:nvSpPr>
        <p:spPr>
          <a:xfrm>
            <a:off x="2995874" y="4839262"/>
            <a:ext cx="314084" cy="181528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87199C7-5DA3-DA42-ABEA-67D4A7F43164}"/>
              </a:ext>
            </a:extLst>
          </p:cNvPr>
          <p:cNvSpPr/>
          <p:nvPr/>
        </p:nvSpPr>
        <p:spPr>
          <a:xfrm>
            <a:off x="5915553" y="4839262"/>
            <a:ext cx="314084" cy="184960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A582BCB7-B9AE-D744-B24B-8DD8CB9D27DB}"/>
              </a:ext>
            </a:extLst>
          </p:cNvPr>
          <p:cNvSpPr/>
          <p:nvPr/>
        </p:nvSpPr>
        <p:spPr>
          <a:xfrm>
            <a:off x="6614587" y="4274042"/>
            <a:ext cx="265631" cy="740213"/>
          </a:xfrm>
          <a:prstGeom prst="leftBrac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29355C0-EFFF-8740-B724-AD599DC56BD9}"/>
                  </a:ext>
                </a:extLst>
              </p:cNvPr>
              <p:cNvSpPr/>
              <p:nvPr/>
            </p:nvSpPr>
            <p:spPr>
              <a:xfrm>
                <a:off x="7281649" y="4848800"/>
                <a:ext cx="757961" cy="730228"/>
              </a:xfrm>
              <a:prstGeom prst="rect">
                <a:avLst/>
              </a:prstGeom>
              <a:solidFill>
                <a:srgbClr val="80C5C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29355C0-EFFF-8740-B724-AD599DC56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649" y="4848800"/>
                <a:ext cx="757961" cy="7302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D1B55FAE-44B8-E444-AC30-4BF65457AEFA}"/>
              </a:ext>
            </a:extLst>
          </p:cNvPr>
          <p:cNvSpPr/>
          <p:nvPr/>
        </p:nvSpPr>
        <p:spPr>
          <a:xfrm>
            <a:off x="8992577" y="3912471"/>
            <a:ext cx="265631" cy="1676008"/>
          </a:xfrm>
          <a:prstGeom prst="leftBrac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6334A1-9A56-1D41-B30E-6709BA93AABC}"/>
              </a:ext>
            </a:extLst>
          </p:cNvPr>
          <p:cNvSpPr txBox="1"/>
          <p:nvPr/>
        </p:nvSpPr>
        <p:spPr>
          <a:xfrm>
            <a:off x="2039430" y="556223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N docs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B84C3E-89FA-0248-B160-07FD8F830C37}"/>
              </a:ext>
            </a:extLst>
          </p:cNvPr>
          <p:cNvSpPr txBox="1"/>
          <p:nvPr/>
        </p:nvSpPr>
        <p:spPr>
          <a:xfrm>
            <a:off x="3712254" y="427217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M words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85E9D9-150A-CD40-BC85-22761FF67A56}"/>
              </a:ext>
            </a:extLst>
          </p:cNvPr>
          <p:cNvSpPr txBox="1"/>
          <p:nvPr/>
        </p:nvSpPr>
        <p:spPr>
          <a:xfrm>
            <a:off x="5972197" y="422752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K latent dim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E947A-C6CF-494C-9831-59F93C4519F5}"/>
              </a:ext>
            </a:extLst>
          </p:cNvPr>
          <p:cNvSpPr txBox="1"/>
          <p:nvPr/>
        </p:nvSpPr>
        <p:spPr>
          <a:xfrm>
            <a:off x="8532394" y="422752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N words</a:t>
            </a:r>
          </a:p>
        </p:txBody>
      </p:sp>
    </p:spTree>
    <p:extLst>
      <p:ext uri="{BB962C8B-B14F-4D97-AF65-F5344CB8AC3E}">
        <p14:creationId xmlns:p14="http://schemas.microsoft.com/office/powerpoint/2010/main" val="197850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3448FB-6FF6-C149-91E2-9E6DAEF4C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Distributed representations of words and phrases and their compositionality. </a:t>
            </a:r>
          </a:p>
          <a:p>
            <a:r>
              <a:rPr lang="en-US" dirty="0"/>
              <a:t>T </a:t>
            </a:r>
            <a:r>
              <a:rPr lang="en-US" dirty="0" err="1"/>
              <a:t>Mikolov</a:t>
            </a:r>
            <a:r>
              <a:rPr lang="en-US" dirty="0"/>
              <a:t>, I </a:t>
            </a:r>
            <a:r>
              <a:rPr lang="en-US" dirty="0" err="1"/>
              <a:t>Sutskever</a:t>
            </a:r>
            <a:r>
              <a:rPr lang="en-US" dirty="0"/>
              <a:t>, K Chen, GS </a:t>
            </a:r>
            <a:r>
              <a:rPr lang="en-US" dirty="0" err="1"/>
              <a:t>Corrado</a:t>
            </a:r>
            <a:r>
              <a:rPr lang="en-US" dirty="0"/>
              <a:t>, J Dean, NIPS 2013.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5129F-B161-9346-84B0-EC04B6D422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</p:spTree>
    <p:extLst>
      <p:ext uri="{BB962C8B-B14F-4D97-AF65-F5344CB8AC3E}">
        <p14:creationId xmlns:p14="http://schemas.microsoft.com/office/powerpoint/2010/main" val="97845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58CA-69C6-434D-A6E5-322B0A34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Local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28449-12D6-9544-8F83-F84133D12B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Instead of entire documents, </a:t>
            </a:r>
            <a:r>
              <a:rPr lang="en-CA" b="1" i="1" dirty="0"/>
              <a:t>Word2Vec</a:t>
            </a:r>
            <a:r>
              <a:rPr lang="en-CA" dirty="0"/>
              <a:t> uses words </a:t>
            </a:r>
            <a:r>
              <a:rPr lang="en-CA" b="1" i="1" dirty="0">
                <a:solidFill>
                  <a:schemeClr val="accent1"/>
                </a:solidFill>
              </a:rPr>
              <a:t>k</a:t>
            </a:r>
            <a:r>
              <a:rPr lang="en-CA" dirty="0"/>
              <a:t> positions away from each center word.</a:t>
            </a:r>
          </a:p>
          <a:p>
            <a:pPr lvl="1"/>
            <a:r>
              <a:rPr lang="en-CA" dirty="0"/>
              <a:t>These words are called </a:t>
            </a:r>
            <a:r>
              <a:rPr lang="en-CA" b="1" dirty="0">
                <a:solidFill>
                  <a:schemeClr val="accent1"/>
                </a:solidFill>
              </a:rPr>
              <a:t>context words</a:t>
            </a:r>
            <a:r>
              <a:rPr lang="en-CA" dirty="0"/>
              <a:t>.</a:t>
            </a:r>
          </a:p>
          <a:p>
            <a:pPr lvl="1"/>
            <a:endParaRPr lang="en-CA" dirty="0"/>
          </a:p>
          <a:p>
            <a:r>
              <a:rPr lang="en-CA" dirty="0"/>
              <a:t>Example for </a:t>
            </a:r>
            <a:r>
              <a:rPr lang="en-CA" b="1" i="1" dirty="0">
                <a:solidFill>
                  <a:schemeClr val="accent1"/>
                </a:solidFill>
              </a:rPr>
              <a:t>k=3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“It was </a:t>
            </a:r>
            <a:r>
              <a:rPr lang="en-CA" dirty="0">
                <a:solidFill>
                  <a:schemeClr val="accent1"/>
                </a:solidFill>
              </a:rPr>
              <a:t>a bright cold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day</a:t>
            </a:r>
            <a:r>
              <a:rPr lang="en-CA" dirty="0"/>
              <a:t> </a:t>
            </a:r>
            <a:r>
              <a:rPr lang="en-CA" dirty="0">
                <a:solidFill>
                  <a:schemeClr val="accent1"/>
                </a:solidFill>
              </a:rPr>
              <a:t>in April, and</a:t>
            </a:r>
            <a:r>
              <a:rPr lang="en-CA" dirty="0"/>
              <a:t> the clocks were striking”.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Center word: red (also called focus word).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Context words: blue (also called target words).</a:t>
            </a:r>
          </a:p>
          <a:p>
            <a:pPr lvl="1"/>
            <a:endParaRPr lang="en-CA" dirty="0">
              <a:solidFill>
                <a:schemeClr val="accent1"/>
              </a:solidFill>
            </a:endParaRPr>
          </a:p>
          <a:p>
            <a:r>
              <a:rPr lang="en-CA" dirty="0"/>
              <a:t>Word2Vec considers all words as center words, and all their context words.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0B4F3-7264-764F-88DB-F1B032A8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A726-14CD-A142-8639-CE31D841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Word2Vec: Data generation (window size =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B2D70-A523-6B47-8E5F-89B0F530B4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/>
          </a:bodyPr>
          <a:lstStyle/>
          <a:p>
            <a:r>
              <a:rPr lang="en-US" sz="2000" dirty="0"/>
              <a:t>Example: d1 = </a:t>
            </a:r>
            <a:r>
              <a:rPr lang="en-US" sz="1800" dirty="0"/>
              <a:t>“king brave man” , d2 = “queen beautiful women”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781D8-28A7-E643-A62B-49ADAD0D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47716C6-D20C-6848-B39B-EF8CE3543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260451"/>
              </p:ext>
            </p:extLst>
          </p:nvPr>
        </p:nvGraphicFramePr>
        <p:xfrm>
          <a:off x="1792288" y="1555750"/>
          <a:ext cx="862012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031">
                  <a:extLst>
                    <a:ext uri="{9D8B030D-6E8A-4147-A177-3AD203B41FA5}">
                      <a16:colId xmlns:a16="http://schemas.microsoft.com/office/drawing/2014/main" val="3524598945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2613202405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2991750073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194442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Word one hot encoding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neighbor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Neighbor one hot encoding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22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[1,0,0,0,0,0]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[0,1,0,0,0,0]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8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[1,0,0,0,0,0]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[0,0,1,0,0,0]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6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[0,1,0,0,0,0]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[1,0,0,0,0,0]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0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[0,1,0,0,0,0]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[0,0,1,0,0,0]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2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[0,0,1,0,0,0]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[1,0,0,0,0,0]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4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[0,0,1,0,0,0]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[0,1,0,0,0,0]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1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[0,0,0,1,0,0]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[0,0,0,0,1,0]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77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[0,0,0,1,0,0]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[0,0,0,0,0,1]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3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[0,0,0,0,1,0]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[0,0,0,1,0,0]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9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[0,0,0,0,1,0]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[0,0,0,0,0,1]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[0,0,0,0,0,1]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[0,0,0,1,0,0]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5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[0,0,0,0,0,1]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[0,0,0,0,1,0]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67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A726-14CD-A142-8639-CE31D841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Word2Vec: Data generation (window size =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B2D70-A523-6B47-8E5F-89B0F530B4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/>
          </a:bodyPr>
          <a:lstStyle/>
          <a:p>
            <a:r>
              <a:rPr lang="en-US" sz="2000" dirty="0"/>
              <a:t>Example: d1 = </a:t>
            </a:r>
            <a:r>
              <a:rPr lang="en-US" sz="1800" dirty="0"/>
              <a:t>“king brave man” , d2 = “queen beautiful women”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781D8-28A7-E643-A62B-49ADAD0D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47716C6-D20C-6848-B39B-EF8CE3543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014519"/>
              </p:ext>
            </p:extLst>
          </p:nvPr>
        </p:nvGraphicFramePr>
        <p:xfrm>
          <a:off x="1792288" y="1555750"/>
          <a:ext cx="862012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031">
                  <a:extLst>
                    <a:ext uri="{9D8B030D-6E8A-4147-A177-3AD203B41FA5}">
                      <a16:colId xmlns:a16="http://schemas.microsoft.com/office/drawing/2014/main" val="3524598945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2613202405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2991750073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194442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Word one hot encoding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neighbor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Neighbor one hot encoding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22302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king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[1,0,0,0,0,0]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brave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[0,1,1,0,0,0]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841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623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brave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[0,1,0,0,0,0]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king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[1,0,1,0,0,0]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048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2485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[0,0,1,0,0,0]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king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[1,1,0,0,0,0]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412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brave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1893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queen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[0,0,0,1,0,0]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beautiful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[0,0,0,0,1,1]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774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women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318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beautiful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[0,0,0,0,1,0]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queen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[0,0,0,1,0,1]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940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women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60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woman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[0,0,0,0,0,1]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queen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[0,0,0,1,1,0]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523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beautiful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93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064C0D-4574-A146-A2AD-CAB9D6A6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main context representation models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EBC0C-9D2A-D544-806A-6D9D46063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Continuous Bag of Words </a:t>
            </a:r>
          </a:p>
          <a:p>
            <a:r>
              <a:rPr lang="en-CA" dirty="0"/>
              <a:t>(CBOW)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B03F5-CB04-5847-9870-08BE3D39B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Skip-</a:t>
            </a:r>
            <a:r>
              <a:rPr lang="en-US" dirty="0" err="1"/>
              <a:t>Ngram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0616-3919-B644-BE3A-167FE135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6C129C-5D0E-9649-9DAC-9CDB0A137958}"/>
              </a:ext>
            </a:extLst>
          </p:cNvPr>
          <p:cNvGrpSpPr/>
          <p:nvPr/>
        </p:nvGrpSpPr>
        <p:grpSpPr>
          <a:xfrm>
            <a:off x="2291541" y="2190626"/>
            <a:ext cx="3231329" cy="3335987"/>
            <a:chOff x="216206" y="1879595"/>
            <a:chExt cx="3231329" cy="33359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1E0BB0-D42C-3344-BB68-0E2ADCC0B34F}"/>
                </a:ext>
              </a:extLst>
            </p:cNvPr>
            <p:cNvSpPr/>
            <p:nvPr/>
          </p:nvSpPr>
          <p:spPr>
            <a:xfrm>
              <a:off x="1173892" y="3290990"/>
              <a:ext cx="1210961" cy="1104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Sum and projection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574288-5553-8448-A4DA-3517A1FEC51D}"/>
                </a:ext>
              </a:extLst>
            </p:cNvPr>
            <p:cNvSpPr/>
            <p:nvPr/>
          </p:nvSpPr>
          <p:spPr>
            <a:xfrm>
              <a:off x="268224" y="2384854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-2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414725-7443-1442-B79C-C3736337542F}"/>
                </a:ext>
              </a:extLst>
            </p:cNvPr>
            <p:cNvSpPr/>
            <p:nvPr/>
          </p:nvSpPr>
          <p:spPr>
            <a:xfrm>
              <a:off x="268224" y="3138960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-1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B0DF1-D656-264F-BD50-4CD3804C1425}"/>
                </a:ext>
              </a:extLst>
            </p:cNvPr>
            <p:cNvSpPr/>
            <p:nvPr/>
          </p:nvSpPr>
          <p:spPr>
            <a:xfrm>
              <a:off x="268224" y="4647171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2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E467E7-97D5-364F-ACE6-F018D3D88249}"/>
                </a:ext>
              </a:extLst>
            </p:cNvPr>
            <p:cNvSpPr/>
            <p:nvPr/>
          </p:nvSpPr>
          <p:spPr>
            <a:xfrm>
              <a:off x="2709753" y="3559776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0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254DBA-CBD0-AF46-8A46-A7D91D46CC14}"/>
                </a:ext>
              </a:extLst>
            </p:cNvPr>
            <p:cNvSpPr/>
            <p:nvPr/>
          </p:nvSpPr>
          <p:spPr>
            <a:xfrm>
              <a:off x="268224" y="3893066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1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E26560-350C-7A4E-AC51-46E5775F31CC}"/>
                </a:ext>
              </a:extLst>
            </p:cNvPr>
            <p:cNvCxnSpPr>
              <a:stCxn id="10" idx="3"/>
              <a:endCxn id="9" idx="1"/>
            </p:cNvCxnSpPr>
            <p:nvPr/>
          </p:nvCxnSpPr>
          <p:spPr>
            <a:xfrm>
              <a:off x="848992" y="2669060"/>
              <a:ext cx="324900" cy="1174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2001FA0-580D-EC42-AD16-9770CD1D510F}"/>
                </a:ext>
              </a:extLst>
            </p:cNvPr>
            <p:cNvCxnSpPr>
              <a:cxnSpLocks/>
              <a:stCxn id="11" idx="3"/>
              <a:endCxn id="9" idx="1"/>
            </p:cNvCxnSpPr>
            <p:nvPr/>
          </p:nvCxnSpPr>
          <p:spPr>
            <a:xfrm>
              <a:off x="848992" y="3423166"/>
              <a:ext cx="324900" cy="420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7FFB2F9-73EC-7940-8D4E-D3686884CA1E}"/>
                </a:ext>
              </a:extLst>
            </p:cNvPr>
            <p:cNvCxnSpPr>
              <a:cxnSpLocks/>
              <a:stCxn id="14" idx="3"/>
              <a:endCxn id="9" idx="1"/>
            </p:cNvCxnSpPr>
            <p:nvPr/>
          </p:nvCxnSpPr>
          <p:spPr>
            <a:xfrm flipV="1">
              <a:off x="848992" y="3843298"/>
              <a:ext cx="324900" cy="33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F4CA19-2496-D241-AA41-9F64D909FDF6}"/>
                </a:ext>
              </a:extLst>
            </p:cNvPr>
            <p:cNvCxnSpPr>
              <a:cxnSpLocks/>
              <a:stCxn id="12" idx="3"/>
              <a:endCxn id="9" idx="1"/>
            </p:cNvCxnSpPr>
            <p:nvPr/>
          </p:nvCxnSpPr>
          <p:spPr>
            <a:xfrm flipV="1">
              <a:off x="848992" y="3843298"/>
              <a:ext cx="324900" cy="1088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7C3EAEE-0C4A-FD44-9FA2-7B442729E517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>
              <a:off x="2384853" y="3843298"/>
              <a:ext cx="324900" cy="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48E02B-89D7-5F4F-B384-6775E5690DA2}"/>
                </a:ext>
              </a:extLst>
            </p:cNvPr>
            <p:cNvSpPr txBox="1"/>
            <p:nvPr/>
          </p:nvSpPr>
          <p:spPr>
            <a:xfrm>
              <a:off x="216206" y="18795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rbel" panose="020B0503020204020204" pitchFamily="34" charset="0"/>
                </a:rPr>
                <a:t>Input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9D4DF5-0A68-C64D-800F-B74B64FF09CB}"/>
                </a:ext>
              </a:extLst>
            </p:cNvPr>
            <p:cNvSpPr txBox="1"/>
            <p:nvPr/>
          </p:nvSpPr>
          <p:spPr>
            <a:xfrm>
              <a:off x="2571974" y="310441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rbel" panose="020B0503020204020204" pitchFamily="34" charset="0"/>
                </a:rPr>
                <a:t>Output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E18410-3742-8B40-97F4-6AF4C3EEE76C}"/>
              </a:ext>
            </a:extLst>
          </p:cNvPr>
          <p:cNvGrpSpPr/>
          <p:nvPr/>
        </p:nvGrpSpPr>
        <p:grpSpPr>
          <a:xfrm>
            <a:off x="6645069" y="2309121"/>
            <a:ext cx="3245931" cy="3270278"/>
            <a:chOff x="2948119" y="3376026"/>
            <a:chExt cx="3245931" cy="32702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5E8779-02C8-EC4D-A6C1-50C2E0331FC4}"/>
                </a:ext>
              </a:extLst>
            </p:cNvPr>
            <p:cNvSpPr/>
            <p:nvPr/>
          </p:nvSpPr>
          <p:spPr>
            <a:xfrm>
              <a:off x="3966519" y="4720289"/>
              <a:ext cx="1210961" cy="1104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Projection</a:t>
              </a:r>
            </a:p>
            <a:p>
              <a:pPr algn="ctr"/>
              <a:r>
                <a:rPr lang="en-US" dirty="0">
                  <a:latin typeface="Corbel" panose="020B0503020204020204" pitchFamily="34" charset="0"/>
                </a:rPr>
                <a:t>Over sum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263131-7511-5F4B-AD76-6228F4ED25D8}"/>
                </a:ext>
              </a:extLst>
            </p:cNvPr>
            <p:cNvSpPr/>
            <p:nvPr/>
          </p:nvSpPr>
          <p:spPr>
            <a:xfrm>
              <a:off x="5459499" y="3806004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-2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E45EAC-8BEE-AF4B-ACB8-D67678659A9C}"/>
                </a:ext>
              </a:extLst>
            </p:cNvPr>
            <p:cNvSpPr/>
            <p:nvPr/>
          </p:nvSpPr>
          <p:spPr>
            <a:xfrm>
              <a:off x="5449882" y="4582893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-1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C3E0C8-12CA-394F-AE22-345E0BB119A2}"/>
                </a:ext>
              </a:extLst>
            </p:cNvPr>
            <p:cNvSpPr/>
            <p:nvPr/>
          </p:nvSpPr>
          <p:spPr>
            <a:xfrm>
              <a:off x="5444471" y="6077893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2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F2424-F4EE-2C4F-A62B-DD6A82B09DFC}"/>
                </a:ext>
              </a:extLst>
            </p:cNvPr>
            <p:cNvSpPr/>
            <p:nvPr/>
          </p:nvSpPr>
          <p:spPr>
            <a:xfrm>
              <a:off x="3000137" y="4980926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0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70636F-8A03-F346-A2C9-590D79114BA3}"/>
                </a:ext>
              </a:extLst>
            </p:cNvPr>
            <p:cNvSpPr/>
            <p:nvPr/>
          </p:nvSpPr>
          <p:spPr>
            <a:xfrm>
              <a:off x="5449882" y="5314216"/>
              <a:ext cx="580768" cy="56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</a:rPr>
                <a:t>1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314C8CC-5FCB-9449-8F7B-83CAA5EBED04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 flipV="1">
              <a:off x="5177480" y="4090210"/>
              <a:ext cx="282019" cy="11823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0EE649F-FAC4-6F4B-971C-21F455FB9520}"/>
                </a:ext>
              </a:extLst>
            </p:cNvPr>
            <p:cNvCxnSpPr>
              <a:cxnSpLocks/>
              <a:stCxn id="23" idx="3"/>
              <a:endCxn id="25" idx="1"/>
            </p:cNvCxnSpPr>
            <p:nvPr/>
          </p:nvCxnSpPr>
          <p:spPr>
            <a:xfrm flipV="1">
              <a:off x="5177480" y="4867099"/>
              <a:ext cx="272402" cy="405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44AEF49-E6CC-E042-B8E6-0FBD169AC91F}"/>
                </a:ext>
              </a:extLst>
            </p:cNvPr>
            <p:cNvCxnSpPr>
              <a:cxnSpLocks/>
              <a:stCxn id="23" idx="3"/>
              <a:endCxn id="28" idx="1"/>
            </p:cNvCxnSpPr>
            <p:nvPr/>
          </p:nvCxnSpPr>
          <p:spPr>
            <a:xfrm>
              <a:off x="5177480" y="5272597"/>
              <a:ext cx="272402" cy="325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3DE0DB5-3010-5E4D-8884-0BA84F090A75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>
            <a:xfrm>
              <a:off x="5177480" y="5272597"/>
              <a:ext cx="266991" cy="1089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F867719-8F9A-6549-A759-AEB30D3D5AD2}"/>
                </a:ext>
              </a:extLst>
            </p:cNvPr>
            <p:cNvCxnSpPr>
              <a:cxnSpLocks/>
              <a:stCxn id="27" idx="3"/>
              <a:endCxn id="23" idx="1"/>
            </p:cNvCxnSpPr>
            <p:nvPr/>
          </p:nvCxnSpPr>
          <p:spPr>
            <a:xfrm>
              <a:off x="3580905" y="5265132"/>
              <a:ext cx="385614" cy="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B7D620-FD0B-4E46-89EC-7A5A3694311D}"/>
                </a:ext>
              </a:extLst>
            </p:cNvPr>
            <p:cNvSpPr txBox="1"/>
            <p:nvPr/>
          </p:nvSpPr>
          <p:spPr>
            <a:xfrm>
              <a:off x="2948119" y="446154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rbel" panose="020B0503020204020204" pitchFamily="34" charset="0"/>
                </a:rPr>
                <a:t>Input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B7D1B2-F8DE-F34F-8CB3-F1C260241A47}"/>
                </a:ext>
              </a:extLst>
            </p:cNvPr>
            <p:cNvSpPr txBox="1"/>
            <p:nvPr/>
          </p:nvSpPr>
          <p:spPr>
            <a:xfrm>
              <a:off x="5318489" y="337602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rbel" panose="020B0503020204020204" pitchFamily="34" charset="0"/>
                </a:rPr>
                <a:t>Output</a:t>
              </a:r>
            </a:p>
          </p:txBody>
        </p:sp>
      </p:grp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66CB7D3A-1542-8340-B76F-6A10928DBA76}"/>
              </a:ext>
            </a:extLst>
          </p:cNvPr>
          <p:cNvSpPr txBox="1">
            <a:spLocks/>
          </p:cNvSpPr>
          <p:nvPr/>
        </p:nvSpPr>
        <p:spPr>
          <a:xfrm>
            <a:off x="1792224" y="5749328"/>
            <a:ext cx="8619744" cy="61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18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6"/>
              </a:buClr>
              <a:buFont typeface="Wingdings" pitchFamily="2" charset="2"/>
              <a:buNone/>
              <a:tabLst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None/>
              <a:tabLst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itchFamily="2" charset="2"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itchFamily="2" charset="2"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Word2Vec is a predictive model.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Will focus on Skip-</a:t>
            </a:r>
            <a:r>
              <a:rPr lang="en-US" dirty="0" err="1">
                <a:solidFill>
                  <a:schemeClr val="accent1"/>
                </a:solidFill>
              </a:rPr>
              <a:t>Ngram</a:t>
            </a:r>
            <a:r>
              <a:rPr lang="en-US" dirty="0">
                <a:solidFill>
                  <a:schemeClr val="accent1"/>
                </a:solidFill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78266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752737-E5BC-CD41-A95E-2D312F8D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Lectures!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46B26-60C5-CF46-B871-BDFC4B24DD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289A7-86ED-8B44-B097-D6E3B09C2741}"/>
              </a:ext>
            </a:extLst>
          </p:cNvPr>
          <p:cNvSpPr txBox="1"/>
          <p:nvPr/>
        </p:nvSpPr>
        <p:spPr>
          <a:xfrm>
            <a:off x="128999" y="1770128"/>
            <a:ext cx="45432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The BERT Mountain!</a:t>
            </a:r>
          </a:p>
          <a:p>
            <a:r>
              <a:rPr lang="en-US" dirty="0">
                <a:latin typeface="Corbel" panose="020B0503020204020204" pitchFamily="34" charset="0"/>
              </a:rPr>
              <a:t>By Chris McCormick </a:t>
            </a:r>
          </a:p>
          <a:p>
            <a:r>
              <a:rPr lang="en-US" sz="1400" dirty="0">
                <a:latin typeface="Corbel" panose="020B0503020204020204" pitchFamily="34" charset="0"/>
              </a:rPr>
              <a:t>(Bidirectional Encoder Representations from Transformers)</a:t>
            </a:r>
          </a:p>
        </p:txBody>
      </p:sp>
      <p:pic>
        <p:nvPicPr>
          <p:cNvPr id="6" name="Picture 5" descr="A picture containing player&#10;&#10;Description automatically generated">
            <a:extLst>
              <a:ext uri="{FF2B5EF4-FFF2-40B4-BE49-F238E27FC236}">
                <a16:creationId xmlns:a16="http://schemas.microsoft.com/office/drawing/2014/main" id="{B8C7A5C2-C67F-7841-8658-14C133E06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61" y="1118795"/>
            <a:ext cx="6308221" cy="40333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5FD717-490D-9B9E-B086-E3F60F28A327}"/>
              </a:ext>
            </a:extLst>
          </p:cNvPr>
          <p:cNvSpPr/>
          <p:nvPr/>
        </p:nvSpPr>
        <p:spPr>
          <a:xfrm>
            <a:off x="4672294" y="5113329"/>
            <a:ext cx="2119369" cy="763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 embedding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44B65-D7C4-AACF-DB9E-EAEF2E5EA6D9}"/>
              </a:ext>
            </a:extLst>
          </p:cNvPr>
          <p:cNvSpPr/>
          <p:nvPr/>
        </p:nvSpPr>
        <p:spPr>
          <a:xfrm>
            <a:off x="6791663" y="5113329"/>
            <a:ext cx="2119369" cy="7637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word2vec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00B60-F923-6BAD-4513-7B32B409A989}"/>
              </a:ext>
            </a:extLst>
          </p:cNvPr>
          <p:cNvSpPr/>
          <p:nvPr/>
        </p:nvSpPr>
        <p:spPr>
          <a:xfrm>
            <a:off x="8911032" y="5113329"/>
            <a:ext cx="2119369" cy="7637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glove</a:t>
            </a:r>
          </a:p>
        </p:txBody>
      </p:sp>
    </p:spTree>
    <p:extLst>
      <p:ext uri="{BB962C8B-B14F-4D97-AF65-F5344CB8AC3E}">
        <p14:creationId xmlns:p14="http://schemas.microsoft.com/office/powerpoint/2010/main" val="2685931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6FF-9E0C-1045-9DDB-E23A7F9A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: Neural Network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9FB7-3ED7-124D-A21E-EC539871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A4D8E-62F9-714D-B686-67FE2FE5663A}"/>
              </a:ext>
            </a:extLst>
          </p:cNvPr>
          <p:cNvSpPr/>
          <p:nvPr/>
        </p:nvSpPr>
        <p:spPr>
          <a:xfrm>
            <a:off x="281555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351515-127F-5442-A654-F7255B717223}"/>
              </a:ext>
            </a:extLst>
          </p:cNvPr>
          <p:cNvSpPr/>
          <p:nvPr/>
        </p:nvSpPr>
        <p:spPr>
          <a:xfrm>
            <a:off x="5565775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D7B171-E261-2C43-9A94-0E75D3807851}"/>
              </a:ext>
            </a:extLst>
          </p:cNvPr>
          <p:cNvSpPr/>
          <p:nvPr/>
        </p:nvSpPr>
        <p:spPr>
          <a:xfrm>
            <a:off x="831600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2DD05-37E8-1F4F-844E-EC6EA8F09CD6}"/>
              </a:ext>
            </a:extLst>
          </p:cNvPr>
          <p:cNvSpPr>
            <a:spLocks noChangeAspect="1"/>
          </p:cNvSpPr>
          <p:nvPr/>
        </p:nvSpPr>
        <p:spPr>
          <a:xfrm>
            <a:off x="306512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ED799-B859-104D-9AE5-DA4DA5A808BA}"/>
              </a:ext>
            </a:extLst>
          </p:cNvPr>
          <p:cNvSpPr>
            <a:spLocks noChangeAspect="1"/>
          </p:cNvSpPr>
          <p:nvPr/>
        </p:nvSpPr>
        <p:spPr>
          <a:xfrm>
            <a:off x="306512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66C9E-BF40-6C4A-A2CE-5EF914336117}"/>
              </a:ext>
            </a:extLst>
          </p:cNvPr>
          <p:cNvSpPr>
            <a:spLocks noChangeAspect="1"/>
          </p:cNvSpPr>
          <p:nvPr/>
        </p:nvSpPr>
        <p:spPr>
          <a:xfrm>
            <a:off x="305357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C35F5-8455-6D4C-8F4E-2E2AB3E3CEF9}"/>
              </a:ext>
            </a:extLst>
          </p:cNvPr>
          <p:cNvSpPr>
            <a:spLocks noChangeAspect="1"/>
          </p:cNvSpPr>
          <p:nvPr/>
        </p:nvSpPr>
        <p:spPr>
          <a:xfrm>
            <a:off x="305935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53FFF-6F91-E043-9F4F-C95950C8EEEE}"/>
              </a:ext>
            </a:extLst>
          </p:cNvPr>
          <p:cNvSpPr>
            <a:spLocks noChangeAspect="1"/>
          </p:cNvSpPr>
          <p:nvPr/>
        </p:nvSpPr>
        <p:spPr>
          <a:xfrm>
            <a:off x="305935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80B516-CDE3-4345-8EFE-865E3F6B1B4F}"/>
              </a:ext>
            </a:extLst>
          </p:cNvPr>
          <p:cNvSpPr>
            <a:spLocks noChangeAspect="1"/>
          </p:cNvSpPr>
          <p:nvPr/>
        </p:nvSpPr>
        <p:spPr>
          <a:xfrm>
            <a:off x="305357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278CD-5C99-BB47-AFB4-9AF6C33FB829}"/>
              </a:ext>
            </a:extLst>
          </p:cNvPr>
          <p:cNvSpPr>
            <a:spLocks noChangeAspect="1"/>
          </p:cNvSpPr>
          <p:nvPr/>
        </p:nvSpPr>
        <p:spPr>
          <a:xfrm>
            <a:off x="856557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A0784E-716B-2D45-BB1C-13F6A32B28DE}"/>
              </a:ext>
            </a:extLst>
          </p:cNvPr>
          <p:cNvSpPr>
            <a:spLocks noChangeAspect="1"/>
          </p:cNvSpPr>
          <p:nvPr/>
        </p:nvSpPr>
        <p:spPr>
          <a:xfrm>
            <a:off x="856557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EE70E-12C2-324A-A45C-B440C2FF96A0}"/>
              </a:ext>
            </a:extLst>
          </p:cNvPr>
          <p:cNvSpPr>
            <a:spLocks noChangeAspect="1"/>
          </p:cNvSpPr>
          <p:nvPr/>
        </p:nvSpPr>
        <p:spPr>
          <a:xfrm>
            <a:off x="855402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F7EACA-D966-5B46-9352-48FB8D6D1887}"/>
              </a:ext>
            </a:extLst>
          </p:cNvPr>
          <p:cNvSpPr>
            <a:spLocks noChangeAspect="1"/>
          </p:cNvSpPr>
          <p:nvPr/>
        </p:nvSpPr>
        <p:spPr>
          <a:xfrm>
            <a:off x="855980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8B2A64-FA1D-1545-9FDA-492182E4DD37}"/>
              </a:ext>
            </a:extLst>
          </p:cNvPr>
          <p:cNvSpPr>
            <a:spLocks noChangeAspect="1"/>
          </p:cNvSpPr>
          <p:nvPr/>
        </p:nvSpPr>
        <p:spPr>
          <a:xfrm>
            <a:off x="855980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536300-FC77-3946-8ECC-0CD0184C6A30}"/>
              </a:ext>
            </a:extLst>
          </p:cNvPr>
          <p:cNvSpPr>
            <a:spLocks noChangeAspect="1"/>
          </p:cNvSpPr>
          <p:nvPr/>
        </p:nvSpPr>
        <p:spPr>
          <a:xfrm>
            <a:off x="855402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FEC97-05ED-FD45-BB59-634396712A9C}"/>
              </a:ext>
            </a:extLst>
          </p:cNvPr>
          <p:cNvSpPr>
            <a:spLocks noChangeAspect="1"/>
          </p:cNvSpPr>
          <p:nvPr/>
        </p:nvSpPr>
        <p:spPr>
          <a:xfrm>
            <a:off x="5815350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839A0-DF76-2043-8E16-4C05671CCE72}"/>
              </a:ext>
            </a:extLst>
          </p:cNvPr>
          <p:cNvSpPr>
            <a:spLocks noChangeAspect="1"/>
          </p:cNvSpPr>
          <p:nvPr/>
        </p:nvSpPr>
        <p:spPr>
          <a:xfrm>
            <a:off x="5821125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1AD36D-96F0-324B-AED4-24063B42FCBC}"/>
              </a:ext>
            </a:extLst>
          </p:cNvPr>
          <p:cNvCxnSpPr>
            <a:stCxn id="8" idx="6"/>
            <a:endCxn id="21" idx="2"/>
          </p:cNvCxnSpPr>
          <p:nvPr/>
        </p:nvCxnSpPr>
        <p:spPr>
          <a:xfrm>
            <a:off x="3626428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A45F4-9213-2749-8EE0-30A464DFAEA3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626425" y="2119650"/>
            <a:ext cx="219470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96D8D6-C741-2649-9DD1-5D5106F1371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3626428" y="2916904"/>
            <a:ext cx="218892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926B2D-1DD8-AE46-B8AF-307F86BAD8F8}"/>
              </a:ext>
            </a:extLst>
          </p:cNvPr>
          <p:cNvCxnSpPr>
            <a:cxnSpLocks/>
            <a:stCxn id="9" idx="6"/>
            <a:endCxn id="22" idx="2"/>
          </p:cNvCxnSpPr>
          <p:nvPr/>
        </p:nvCxnSpPr>
        <p:spPr>
          <a:xfrm>
            <a:off x="3626425" y="2916904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BAFC39-ABC2-1348-9D06-B2DE3C98967F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3614875" y="3714158"/>
            <a:ext cx="22062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B83DB0-BA21-DA4A-9C7F-68022B5DE73E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3614878" y="3714158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EF862-8744-7149-BDC0-362966502C10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 flipV="1">
            <a:off x="3620650" y="3714158"/>
            <a:ext cx="21947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AF8479-7B22-D443-A629-DC6E685938C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3620653" y="4511412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E3F30B-3158-9A46-B18E-B3C81B38DB1F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3620650" y="3714158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82AEF3-0388-3242-AD92-84A4446F3E26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 flipV="1">
            <a:off x="3620653" y="4511412"/>
            <a:ext cx="22004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2CE894-430D-E841-AA8F-F1E4331FE6CA}"/>
              </a:ext>
            </a:extLst>
          </p:cNvPr>
          <p:cNvCxnSpPr>
            <a:cxnSpLocks/>
            <a:stCxn id="14" idx="6"/>
            <a:endCxn id="21" idx="2"/>
          </p:cNvCxnSpPr>
          <p:nvPr/>
        </p:nvCxnSpPr>
        <p:spPr>
          <a:xfrm flipV="1">
            <a:off x="3614878" y="3714158"/>
            <a:ext cx="22004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BB5655-37A4-A248-8490-DECB817FD560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 flipV="1">
            <a:off x="3614875" y="4511412"/>
            <a:ext cx="220625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E953FC-F74E-AC47-827F-7EF229AE1B2B}"/>
              </a:ext>
            </a:extLst>
          </p:cNvPr>
          <p:cNvCxnSpPr>
            <a:cxnSpLocks/>
            <a:stCxn id="21" idx="6"/>
            <a:endCxn id="15" idx="2"/>
          </p:cNvCxnSpPr>
          <p:nvPr/>
        </p:nvCxnSpPr>
        <p:spPr>
          <a:xfrm flipV="1">
            <a:off x="6376653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36AF42-7AB3-8041-B2FD-8BF19992D673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376653" y="2916904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FE6302-EC61-2543-B05C-19DCE492E1EE}"/>
              </a:ext>
            </a:extLst>
          </p:cNvPr>
          <p:cNvCxnSpPr>
            <a:cxnSpLocks/>
            <a:stCxn id="21" idx="6"/>
            <a:endCxn id="17" idx="2"/>
          </p:cNvCxnSpPr>
          <p:nvPr/>
        </p:nvCxnSpPr>
        <p:spPr>
          <a:xfrm>
            <a:off x="6376653" y="3714158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719A1A-4BD5-4E4C-A032-8DAC642C479A}"/>
              </a:ext>
            </a:extLst>
          </p:cNvPr>
          <p:cNvCxnSpPr>
            <a:cxnSpLocks/>
            <a:stCxn id="21" idx="6"/>
            <a:endCxn id="18" idx="2"/>
          </p:cNvCxnSpPr>
          <p:nvPr/>
        </p:nvCxnSpPr>
        <p:spPr>
          <a:xfrm>
            <a:off x="6376650" y="3714158"/>
            <a:ext cx="21831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13FB7-DB43-9040-B1B0-2128B562BAB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376650" y="3714158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60B52F-E432-FA40-89F4-5284EAE4611E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376653" y="3714158"/>
            <a:ext cx="21773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BAD08B-8A1C-0342-88CE-0FC10AB77ED1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6382425" y="2119650"/>
            <a:ext cx="218315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749D55F-AB9C-B147-9E09-B368C009B04D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6382425" y="2916904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04C18F-C566-2840-950F-FBF0FC737C8C}"/>
              </a:ext>
            </a:extLst>
          </p:cNvPr>
          <p:cNvCxnSpPr>
            <a:cxnSpLocks/>
            <a:stCxn id="22" idx="6"/>
            <a:endCxn id="17" idx="2"/>
          </p:cNvCxnSpPr>
          <p:nvPr/>
        </p:nvCxnSpPr>
        <p:spPr>
          <a:xfrm flipV="1">
            <a:off x="6382425" y="3714158"/>
            <a:ext cx="21716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7B7866-EDAF-9A4E-8CF4-34406468B95C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6382428" y="4511412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7DF8C3-A39A-874D-89E2-9C10E602ED6B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6382428" y="4511412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930E792-FD9C-004F-9E3E-44CDC51E28F7}"/>
              </a:ext>
            </a:extLst>
          </p:cNvPr>
          <p:cNvCxnSpPr>
            <a:cxnSpLocks/>
            <a:stCxn id="22" idx="6"/>
            <a:endCxn id="20" idx="2"/>
          </p:cNvCxnSpPr>
          <p:nvPr/>
        </p:nvCxnSpPr>
        <p:spPr>
          <a:xfrm>
            <a:off x="6382425" y="4511412"/>
            <a:ext cx="217160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3EE0FE2-7546-A141-9BA5-801BD2367218}"/>
              </a:ext>
            </a:extLst>
          </p:cNvPr>
          <p:cNvSpPr txBox="1"/>
          <p:nvPr/>
        </p:nvSpPr>
        <p:spPr>
          <a:xfrm>
            <a:off x="5410107" y="123989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Hidden layer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253350-9867-1341-95BA-798B75E92C59}"/>
              </a:ext>
            </a:extLst>
          </p:cNvPr>
          <p:cNvSpPr txBox="1"/>
          <p:nvPr/>
        </p:nvSpPr>
        <p:spPr>
          <a:xfrm>
            <a:off x="2118187" y="1239891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(focus word)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35FC980-4AFE-9D47-B4D6-33A456FB58FC}"/>
              </a:ext>
            </a:extLst>
          </p:cNvPr>
          <p:cNvSpPr txBox="1"/>
          <p:nvPr/>
        </p:nvSpPr>
        <p:spPr>
          <a:xfrm>
            <a:off x="4431528" y="227837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w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8B385A-CCCA-0140-A859-9D3A774047EA}"/>
              </a:ext>
            </a:extLst>
          </p:cNvPr>
          <p:cNvSpPr txBox="1"/>
          <p:nvPr/>
        </p:nvSpPr>
        <p:spPr>
          <a:xfrm>
            <a:off x="7066679" y="2296147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c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F9201C-B3A8-6E42-8717-6BE8BA1CEE4A}"/>
              </a:ext>
            </a:extLst>
          </p:cNvPr>
          <p:cNvSpPr txBox="1"/>
          <p:nvPr/>
        </p:nvSpPr>
        <p:spPr>
          <a:xfrm>
            <a:off x="7228145" y="1239891"/>
            <a:ext cx="32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Output (context using </a:t>
            </a:r>
            <a:r>
              <a:rPr lang="en-US" dirty="0" err="1">
                <a:latin typeface="Corbel" panose="020B0503020204020204" pitchFamily="34" charset="0"/>
              </a:rPr>
              <a:t>softmax</a:t>
            </a:r>
            <a:r>
              <a:rPr lang="en-US" dirty="0">
                <a:latin typeface="Corbel" panose="020B0503020204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3931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6FF-9E0C-1045-9DDB-E23A7F9A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: Neural Network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9FB7-3ED7-124D-A21E-EC539871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A4D8E-62F9-714D-B686-67FE2FE5663A}"/>
              </a:ext>
            </a:extLst>
          </p:cNvPr>
          <p:cNvSpPr/>
          <p:nvPr/>
        </p:nvSpPr>
        <p:spPr>
          <a:xfrm>
            <a:off x="281555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351515-127F-5442-A654-F7255B717223}"/>
              </a:ext>
            </a:extLst>
          </p:cNvPr>
          <p:cNvSpPr/>
          <p:nvPr/>
        </p:nvSpPr>
        <p:spPr>
          <a:xfrm>
            <a:off x="5565775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D7B171-E261-2C43-9A94-0E75D3807851}"/>
              </a:ext>
            </a:extLst>
          </p:cNvPr>
          <p:cNvSpPr/>
          <p:nvPr/>
        </p:nvSpPr>
        <p:spPr>
          <a:xfrm>
            <a:off x="831600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2DD05-37E8-1F4F-844E-EC6EA8F09CD6}"/>
              </a:ext>
            </a:extLst>
          </p:cNvPr>
          <p:cNvSpPr>
            <a:spLocks noChangeAspect="1"/>
          </p:cNvSpPr>
          <p:nvPr/>
        </p:nvSpPr>
        <p:spPr>
          <a:xfrm>
            <a:off x="306512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ED799-B859-104D-9AE5-DA4DA5A808BA}"/>
              </a:ext>
            </a:extLst>
          </p:cNvPr>
          <p:cNvSpPr>
            <a:spLocks noChangeAspect="1"/>
          </p:cNvSpPr>
          <p:nvPr/>
        </p:nvSpPr>
        <p:spPr>
          <a:xfrm>
            <a:off x="306512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66C9E-BF40-6C4A-A2CE-5EF914336117}"/>
              </a:ext>
            </a:extLst>
          </p:cNvPr>
          <p:cNvSpPr>
            <a:spLocks noChangeAspect="1"/>
          </p:cNvSpPr>
          <p:nvPr/>
        </p:nvSpPr>
        <p:spPr>
          <a:xfrm>
            <a:off x="305357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C35F5-8455-6D4C-8F4E-2E2AB3E3CEF9}"/>
              </a:ext>
            </a:extLst>
          </p:cNvPr>
          <p:cNvSpPr>
            <a:spLocks noChangeAspect="1"/>
          </p:cNvSpPr>
          <p:nvPr/>
        </p:nvSpPr>
        <p:spPr>
          <a:xfrm>
            <a:off x="305935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53FFF-6F91-E043-9F4F-C95950C8EEEE}"/>
              </a:ext>
            </a:extLst>
          </p:cNvPr>
          <p:cNvSpPr>
            <a:spLocks noChangeAspect="1"/>
          </p:cNvSpPr>
          <p:nvPr/>
        </p:nvSpPr>
        <p:spPr>
          <a:xfrm>
            <a:off x="305935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80B516-CDE3-4345-8EFE-865E3F6B1B4F}"/>
              </a:ext>
            </a:extLst>
          </p:cNvPr>
          <p:cNvSpPr>
            <a:spLocks noChangeAspect="1"/>
          </p:cNvSpPr>
          <p:nvPr/>
        </p:nvSpPr>
        <p:spPr>
          <a:xfrm>
            <a:off x="305357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278CD-5C99-BB47-AFB4-9AF6C33FB829}"/>
              </a:ext>
            </a:extLst>
          </p:cNvPr>
          <p:cNvSpPr>
            <a:spLocks noChangeAspect="1"/>
          </p:cNvSpPr>
          <p:nvPr/>
        </p:nvSpPr>
        <p:spPr>
          <a:xfrm>
            <a:off x="856557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A0784E-716B-2D45-BB1C-13F6A32B28DE}"/>
              </a:ext>
            </a:extLst>
          </p:cNvPr>
          <p:cNvSpPr>
            <a:spLocks noChangeAspect="1"/>
          </p:cNvSpPr>
          <p:nvPr/>
        </p:nvSpPr>
        <p:spPr>
          <a:xfrm>
            <a:off x="856557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0.5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EE70E-12C2-324A-A45C-B440C2FF96A0}"/>
              </a:ext>
            </a:extLst>
          </p:cNvPr>
          <p:cNvSpPr>
            <a:spLocks noChangeAspect="1"/>
          </p:cNvSpPr>
          <p:nvPr/>
        </p:nvSpPr>
        <p:spPr>
          <a:xfrm>
            <a:off x="855402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0.5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F7EACA-D966-5B46-9352-48FB8D6D1887}"/>
              </a:ext>
            </a:extLst>
          </p:cNvPr>
          <p:cNvSpPr>
            <a:spLocks noChangeAspect="1"/>
          </p:cNvSpPr>
          <p:nvPr/>
        </p:nvSpPr>
        <p:spPr>
          <a:xfrm>
            <a:off x="855980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8B2A64-FA1D-1545-9FDA-492182E4DD37}"/>
              </a:ext>
            </a:extLst>
          </p:cNvPr>
          <p:cNvSpPr>
            <a:spLocks noChangeAspect="1"/>
          </p:cNvSpPr>
          <p:nvPr/>
        </p:nvSpPr>
        <p:spPr>
          <a:xfrm>
            <a:off x="855980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536300-FC77-3946-8ECC-0CD0184C6A30}"/>
              </a:ext>
            </a:extLst>
          </p:cNvPr>
          <p:cNvSpPr>
            <a:spLocks noChangeAspect="1"/>
          </p:cNvSpPr>
          <p:nvPr/>
        </p:nvSpPr>
        <p:spPr>
          <a:xfrm>
            <a:off x="855402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FEC97-05ED-FD45-BB59-634396712A9C}"/>
              </a:ext>
            </a:extLst>
          </p:cNvPr>
          <p:cNvSpPr>
            <a:spLocks noChangeAspect="1"/>
          </p:cNvSpPr>
          <p:nvPr/>
        </p:nvSpPr>
        <p:spPr>
          <a:xfrm>
            <a:off x="5815350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839A0-DF76-2043-8E16-4C05671CCE72}"/>
              </a:ext>
            </a:extLst>
          </p:cNvPr>
          <p:cNvSpPr>
            <a:spLocks noChangeAspect="1"/>
          </p:cNvSpPr>
          <p:nvPr/>
        </p:nvSpPr>
        <p:spPr>
          <a:xfrm>
            <a:off x="5821125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1AD36D-96F0-324B-AED4-24063B42FCBC}"/>
              </a:ext>
            </a:extLst>
          </p:cNvPr>
          <p:cNvCxnSpPr>
            <a:stCxn id="8" idx="6"/>
            <a:endCxn id="21" idx="2"/>
          </p:cNvCxnSpPr>
          <p:nvPr/>
        </p:nvCxnSpPr>
        <p:spPr>
          <a:xfrm>
            <a:off x="3626428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A45F4-9213-2749-8EE0-30A464DFAEA3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626425" y="2119650"/>
            <a:ext cx="219470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96D8D6-C741-2649-9DD1-5D5106F1371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3626428" y="2916904"/>
            <a:ext cx="218892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926B2D-1DD8-AE46-B8AF-307F86BAD8F8}"/>
              </a:ext>
            </a:extLst>
          </p:cNvPr>
          <p:cNvCxnSpPr>
            <a:cxnSpLocks/>
            <a:stCxn id="9" idx="6"/>
            <a:endCxn id="22" idx="2"/>
          </p:cNvCxnSpPr>
          <p:nvPr/>
        </p:nvCxnSpPr>
        <p:spPr>
          <a:xfrm>
            <a:off x="3626425" y="2916904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BAFC39-ABC2-1348-9D06-B2DE3C98967F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3614875" y="3714158"/>
            <a:ext cx="22062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B83DB0-BA21-DA4A-9C7F-68022B5DE73E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3614878" y="3714158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EF862-8744-7149-BDC0-362966502C10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 flipV="1">
            <a:off x="3620650" y="3714158"/>
            <a:ext cx="21947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AF8479-7B22-D443-A629-DC6E685938C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3620653" y="4511412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E3F30B-3158-9A46-B18E-B3C81B38DB1F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3620650" y="3714158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82AEF3-0388-3242-AD92-84A4446F3E26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 flipV="1">
            <a:off x="3620653" y="4511412"/>
            <a:ext cx="22004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2CE894-430D-E841-AA8F-F1E4331FE6CA}"/>
              </a:ext>
            </a:extLst>
          </p:cNvPr>
          <p:cNvCxnSpPr>
            <a:cxnSpLocks/>
            <a:stCxn id="14" idx="6"/>
            <a:endCxn id="21" idx="2"/>
          </p:cNvCxnSpPr>
          <p:nvPr/>
        </p:nvCxnSpPr>
        <p:spPr>
          <a:xfrm flipV="1">
            <a:off x="3614878" y="3714158"/>
            <a:ext cx="22004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BB5655-37A4-A248-8490-DECB817FD560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 flipV="1">
            <a:off x="3614875" y="4511412"/>
            <a:ext cx="220625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E953FC-F74E-AC47-827F-7EF229AE1B2B}"/>
              </a:ext>
            </a:extLst>
          </p:cNvPr>
          <p:cNvCxnSpPr>
            <a:cxnSpLocks/>
            <a:stCxn id="21" idx="6"/>
            <a:endCxn id="15" idx="2"/>
          </p:cNvCxnSpPr>
          <p:nvPr/>
        </p:nvCxnSpPr>
        <p:spPr>
          <a:xfrm flipV="1">
            <a:off x="6376653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36AF42-7AB3-8041-B2FD-8BF19992D673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376653" y="2916904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FE6302-EC61-2543-B05C-19DCE492E1EE}"/>
              </a:ext>
            </a:extLst>
          </p:cNvPr>
          <p:cNvCxnSpPr>
            <a:cxnSpLocks/>
            <a:stCxn id="21" idx="6"/>
            <a:endCxn id="17" idx="2"/>
          </p:cNvCxnSpPr>
          <p:nvPr/>
        </p:nvCxnSpPr>
        <p:spPr>
          <a:xfrm>
            <a:off x="6376653" y="3714158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719A1A-4BD5-4E4C-A032-8DAC642C479A}"/>
              </a:ext>
            </a:extLst>
          </p:cNvPr>
          <p:cNvCxnSpPr>
            <a:cxnSpLocks/>
            <a:stCxn id="21" idx="6"/>
            <a:endCxn id="18" idx="2"/>
          </p:cNvCxnSpPr>
          <p:nvPr/>
        </p:nvCxnSpPr>
        <p:spPr>
          <a:xfrm>
            <a:off x="6376650" y="3714158"/>
            <a:ext cx="21831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13FB7-DB43-9040-B1B0-2128B562BAB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376650" y="3714158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60B52F-E432-FA40-89F4-5284EAE4611E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376653" y="3714158"/>
            <a:ext cx="21773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BAD08B-8A1C-0342-88CE-0FC10AB77ED1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6382425" y="2119650"/>
            <a:ext cx="218315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749D55F-AB9C-B147-9E09-B368C009B04D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6382425" y="2916904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04C18F-C566-2840-950F-FBF0FC737C8C}"/>
              </a:ext>
            </a:extLst>
          </p:cNvPr>
          <p:cNvCxnSpPr>
            <a:cxnSpLocks/>
            <a:stCxn id="22" idx="6"/>
            <a:endCxn id="17" idx="2"/>
          </p:cNvCxnSpPr>
          <p:nvPr/>
        </p:nvCxnSpPr>
        <p:spPr>
          <a:xfrm flipV="1">
            <a:off x="6382425" y="3714158"/>
            <a:ext cx="21716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7B7866-EDAF-9A4E-8CF4-34406468B95C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6382428" y="4511412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7DF8C3-A39A-874D-89E2-9C10E602ED6B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6382428" y="4511412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930E792-FD9C-004F-9E3E-44CDC51E28F7}"/>
              </a:ext>
            </a:extLst>
          </p:cNvPr>
          <p:cNvCxnSpPr>
            <a:cxnSpLocks/>
            <a:stCxn id="22" idx="6"/>
            <a:endCxn id="20" idx="2"/>
          </p:cNvCxnSpPr>
          <p:nvPr/>
        </p:nvCxnSpPr>
        <p:spPr>
          <a:xfrm>
            <a:off x="6382425" y="4511412"/>
            <a:ext cx="217160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3EE0FE2-7546-A141-9BA5-801BD2367218}"/>
              </a:ext>
            </a:extLst>
          </p:cNvPr>
          <p:cNvSpPr txBox="1"/>
          <p:nvPr/>
        </p:nvSpPr>
        <p:spPr>
          <a:xfrm>
            <a:off x="5410107" y="123989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Hidden layer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7DC20C-4C75-D547-B636-3CB01BB8E0E9}"/>
              </a:ext>
            </a:extLst>
          </p:cNvPr>
          <p:cNvSpPr txBox="1"/>
          <p:nvPr/>
        </p:nvSpPr>
        <p:spPr>
          <a:xfrm>
            <a:off x="2050522" y="193498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king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68743B-42DC-A949-B403-7644EF4E0D66}"/>
              </a:ext>
            </a:extLst>
          </p:cNvPr>
          <p:cNvSpPr txBox="1"/>
          <p:nvPr/>
        </p:nvSpPr>
        <p:spPr>
          <a:xfrm>
            <a:off x="9475235" y="269625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brave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F6B516-B93F-304A-BAF3-D63F1490A9BF}"/>
              </a:ext>
            </a:extLst>
          </p:cNvPr>
          <p:cNvSpPr txBox="1"/>
          <p:nvPr/>
        </p:nvSpPr>
        <p:spPr>
          <a:xfrm>
            <a:off x="9530542" y="352949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man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7E81C3-66C8-7F43-A95B-3D8369C00FF9}"/>
              </a:ext>
            </a:extLst>
          </p:cNvPr>
          <p:cNvSpPr txBox="1"/>
          <p:nvPr/>
        </p:nvSpPr>
        <p:spPr>
          <a:xfrm>
            <a:off x="4431528" y="227837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w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82ABC0-FFBF-A44B-8EA9-CBAEBCDAE95A}"/>
              </a:ext>
            </a:extLst>
          </p:cNvPr>
          <p:cNvSpPr txBox="1"/>
          <p:nvPr/>
        </p:nvSpPr>
        <p:spPr>
          <a:xfrm>
            <a:off x="7066679" y="2296147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c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A9F0D4-091E-B044-8A0E-F2A19DAA21F3}"/>
              </a:ext>
            </a:extLst>
          </p:cNvPr>
          <p:cNvSpPr txBox="1"/>
          <p:nvPr/>
        </p:nvSpPr>
        <p:spPr>
          <a:xfrm>
            <a:off x="2118187" y="1239891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(focus word)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2CC0811-C6D8-474C-B15C-0B7082646037}"/>
              </a:ext>
            </a:extLst>
          </p:cNvPr>
          <p:cNvSpPr txBox="1"/>
          <p:nvPr/>
        </p:nvSpPr>
        <p:spPr>
          <a:xfrm>
            <a:off x="7228145" y="1239891"/>
            <a:ext cx="32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Output (context using </a:t>
            </a:r>
            <a:r>
              <a:rPr lang="en-US" dirty="0" err="1">
                <a:latin typeface="Corbel" panose="020B0503020204020204" pitchFamily="34" charset="0"/>
              </a:rPr>
              <a:t>softmax</a:t>
            </a:r>
            <a:r>
              <a:rPr lang="en-US" dirty="0">
                <a:latin typeface="Corbel" panose="020B0503020204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913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6FF-9E0C-1045-9DDB-E23A7F9A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: Neural Network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9FB7-3ED7-124D-A21E-EC539871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A4D8E-62F9-714D-B686-67FE2FE5663A}"/>
              </a:ext>
            </a:extLst>
          </p:cNvPr>
          <p:cNvSpPr/>
          <p:nvPr/>
        </p:nvSpPr>
        <p:spPr>
          <a:xfrm>
            <a:off x="281555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351515-127F-5442-A654-F7255B717223}"/>
              </a:ext>
            </a:extLst>
          </p:cNvPr>
          <p:cNvSpPr/>
          <p:nvPr/>
        </p:nvSpPr>
        <p:spPr>
          <a:xfrm>
            <a:off x="5565775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D7B171-E261-2C43-9A94-0E75D3807851}"/>
              </a:ext>
            </a:extLst>
          </p:cNvPr>
          <p:cNvSpPr/>
          <p:nvPr/>
        </p:nvSpPr>
        <p:spPr>
          <a:xfrm>
            <a:off x="831600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2DD05-37E8-1F4F-844E-EC6EA8F09CD6}"/>
              </a:ext>
            </a:extLst>
          </p:cNvPr>
          <p:cNvSpPr>
            <a:spLocks noChangeAspect="1"/>
          </p:cNvSpPr>
          <p:nvPr/>
        </p:nvSpPr>
        <p:spPr>
          <a:xfrm>
            <a:off x="306512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ED799-B859-104D-9AE5-DA4DA5A808BA}"/>
              </a:ext>
            </a:extLst>
          </p:cNvPr>
          <p:cNvSpPr>
            <a:spLocks noChangeAspect="1"/>
          </p:cNvSpPr>
          <p:nvPr/>
        </p:nvSpPr>
        <p:spPr>
          <a:xfrm>
            <a:off x="306512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66C9E-BF40-6C4A-A2CE-5EF914336117}"/>
              </a:ext>
            </a:extLst>
          </p:cNvPr>
          <p:cNvSpPr>
            <a:spLocks noChangeAspect="1"/>
          </p:cNvSpPr>
          <p:nvPr/>
        </p:nvSpPr>
        <p:spPr>
          <a:xfrm>
            <a:off x="305357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C35F5-8455-6D4C-8F4E-2E2AB3E3CEF9}"/>
              </a:ext>
            </a:extLst>
          </p:cNvPr>
          <p:cNvSpPr>
            <a:spLocks noChangeAspect="1"/>
          </p:cNvSpPr>
          <p:nvPr/>
        </p:nvSpPr>
        <p:spPr>
          <a:xfrm>
            <a:off x="305935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53FFF-6F91-E043-9F4F-C95950C8EEEE}"/>
              </a:ext>
            </a:extLst>
          </p:cNvPr>
          <p:cNvSpPr>
            <a:spLocks noChangeAspect="1"/>
          </p:cNvSpPr>
          <p:nvPr/>
        </p:nvSpPr>
        <p:spPr>
          <a:xfrm>
            <a:off x="305935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80B516-CDE3-4345-8EFE-865E3F6B1B4F}"/>
              </a:ext>
            </a:extLst>
          </p:cNvPr>
          <p:cNvSpPr>
            <a:spLocks noChangeAspect="1"/>
          </p:cNvSpPr>
          <p:nvPr/>
        </p:nvSpPr>
        <p:spPr>
          <a:xfrm>
            <a:off x="305357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278CD-5C99-BB47-AFB4-9AF6C33FB829}"/>
              </a:ext>
            </a:extLst>
          </p:cNvPr>
          <p:cNvSpPr>
            <a:spLocks noChangeAspect="1"/>
          </p:cNvSpPr>
          <p:nvPr/>
        </p:nvSpPr>
        <p:spPr>
          <a:xfrm>
            <a:off x="856557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0.5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A0784E-716B-2D45-BB1C-13F6A32B28DE}"/>
              </a:ext>
            </a:extLst>
          </p:cNvPr>
          <p:cNvSpPr>
            <a:spLocks noChangeAspect="1"/>
          </p:cNvSpPr>
          <p:nvPr/>
        </p:nvSpPr>
        <p:spPr>
          <a:xfrm>
            <a:off x="856557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EE70E-12C2-324A-A45C-B440C2FF96A0}"/>
              </a:ext>
            </a:extLst>
          </p:cNvPr>
          <p:cNvSpPr>
            <a:spLocks noChangeAspect="1"/>
          </p:cNvSpPr>
          <p:nvPr/>
        </p:nvSpPr>
        <p:spPr>
          <a:xfrm>
            <a:off x="855402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0.5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F7EACA-D966-5B46-9352-48FB8D6D1887}"/>
              </a:ext>
            </a:extLst>
          </p:cNvPr>
          <p:cNvSpPr>
            <a:spLocks noChangeAspect="1"/>
          </p:cNvSpPr>
          <p:nvPr/>
        </p:nvSpPr>
        <p:spPr>
          <a:xfrm>
            <a:off x="855980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8B2A64-FA1D-1545-9FDA-492182E4DD37}"/>
              </a:ext>
            </a:extLst>
          </p:cNvPr>
          <p:cNvSpPr>
            <a:spLocks noChangeAspect="1"/>
          </p:cNvSpPr>
          <p:nvPr/>
        </p:nvSpPr>
        <p:spPr>
          <a:xfrm>
            <a:off x="855980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536300-FC77-3946-8ECC-0CD0184C6A30}"/>
              </a:ext>
            </a:extLst>
          </p:cNvPr>
          <p:cNvSpPr>
            <a:spLocks noChangeAspect="1"/>
          </p:cNvSpPr>
          <p:nvPr/>
        </p:nvSpPr>
        <p:spPr>
          <a:xfrm>
            <a:off x="855402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FEC97-05ED-FD45-BB59-634396712A9C}"/>
              </a:ext>
            </a:extLst>
          </p:cNvPr>
          <p:cNvSpPr>
            <a:spLocks noChangeAspect="1"/>
          </p:cNvSpPr>
          <p:nvPr/>
        </p:nvSpPr>
        <p:spPr>
          <a:xfrm>
            <a:off x="5815350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839A0-DF76-2043-8E16-4C05671CCE72}"/>
              </a:ext>
            </a:extLst>
          </p:cNvPr>
          <p:cNvSpPr>
            <a:spLocks noChangeAspect="1"/>
          </p:cNvSpPr>
          <p:nvPr/>
        </p:nvSpPr>
        <p:spPr>
          <a:xfrm>
            <a:off x="5821125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1AD36D-96F0-324B-AED4-24063B42FCBC}"/>
              </a:ext>
            </a:extLst>
          </p:cNvPr>
          <p:cNvCxnSpPr>
            <a:stCxn id="8" idx="6"/>
            <a:endCxn id="21" idx="2"/>
          </p:cNvCxnSpPr>
          <p:nvPr/>
        </p:nvCxnSpPr>
        <p:spPr>
          <a:xfrm>
            <a:off x="3626428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A45F4-9213-2749-8EE0-30A464DFAEA3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626425" y="2119650"/>
            <a:ext cx="219470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96D8D6-C741-2649-9DD1-5D5106F1371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3626428" y="2916904"/>
            <a:ext cx="218892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926B2D-1DD8-AE46-B8AF-307F86BAD8F8}"/>
              </a:ext>
            </a:extLst>
          </p:cNvPr>
          <p:cNvCxnSpPr>
            <a:cxnSpLocks/>
            <a:stCxn id="9" idx="6"/>
            <a:endCxn id="22" idx="2"/>
          </p:cNvCxnSpPr>
          <p:nvPr/>
        </p:nvCxnSpPr>
        <p:spPr>
          <a:xfrm>
            <a:off x="3626425" y="2916904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BAFC39-ABC2-1348-9D06-B2DE3C98967F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3614875" y="3714158"/>
            <a:ext cx="22062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B83DB0-BA21-DA4A-9C7F-68022B5DE73E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3614878" y="3714158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EF862-8744-7149-BDC0-362966502C10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 flipV="1">
            <a:off x="3620650" y="3714158"/>
            <a:ext cx="21947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AF8479-7B22-D443-A629-DC6E685938C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3620653" y="4511412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E3F30B-3158-9A46-B18E-B3C81B38DB1F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3620650" y="3714158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82AEF3-0388-3242-AD92-84A4446F3E26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 flipV="1">
            <a:off x="3620653" y="4511412"/>
            <a:ext cx="22004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2CE894-430D-E841-AA8F-F1E4331FE6CA}"/>
              </a:ext>
            </a:extLst>
          </p:cNvPr>
          <p:cNvCxnSpPr>
            <a:cxnSpLocks/>
            <a:stCxn id="14" idx="6"/>
            <a:endCxn id="21" idx="2"/>
          </p:cNvCxnSpPr>
          <p:nvPr/>
        </p:nvCxnSpPr>
        <p:spPr>
          <a:xfrm flipV="1">
            <a:off x="3614878" y="3714158"/>
            <a:ext cx="22004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BB5655-37A4-A248-8490-DECB817FD560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 flipV="1">
            <a:off x="3614875" y="4511412"/>
            <a:ext cx="220625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E953FC-F74E-AC47-827F-7EF229AE1B2B}"/>
              </a:ext>
            </a:extLst>
          </p:cNvPr>
          <p:cNvCxnSpPr>
            <a:cxnSpLocks/>
            <a:stCxn id="21" idx="6"/>
            <a:endCxn id="15" idx="2"/>
          </p:cNvCxnSpPr>
          <p:nvPr/>
        </p:nvCxnSpPr>
        <p:spPr>
          <a:xfrm flipV="1">
            <a:off x="6376653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36AF42-7AB3-8041-B2FD-8BF19992D673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376653" y="2916904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FE6302-EC61-2543-B05C-19DCE492E1EE}"/>
              </a:ext>
            </a:extLst>
          </p:cNvPr>
          <p:cNvCxnSpPr>
            <a:cxnSpLocks/>
            <a:stCxn id="21" idx="6"/>
            <a:endCxn id="17" idx="2"/>
          </p:cNvCxnSpPr>
          <p:nvPr/>
        </p:nvCxnSpPr>
        <p:spPr>
          <a:xfrm>
            <a:off x="6376653" y="3714158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719A1A-4BD5-4E4C-A032-8DAC642C479A}"/>
              </a:ext>
            </a:extLst>
          </p:cNvPr>
          <p:cNvCxnSpPr>
            <a:cxnSpLocks/>
            <a:stCxn id="21" idx="6"/>
            <a:endCxn id="18" idx="2"/>
          </p:cNvCxnSpPr>
          <p:nvPr/>
        </p:nvCxnSpPr>
        <p:spPr>
          <a:xfrm>
            <a:off x="6376650" y="3714158"/>
            <a:ext cx="21831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13FB7-DB43-9040-B1B0-2128B562BAB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376650" y="3714158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60B52F-E432-FA40-89F4-5284EAE4611E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376653" y="3714158"/>
            <a:ext cx="21773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BAD08B-8A1C-0342-88CE-0FC10AB77ED1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6382425" y="2119650"/>
            <a:ext cx="218315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749D55F-AB9C-B147-9E09-B368C009B04D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6382425" y="2916904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04C18F-C566-2840-950F-FBF0FC737C8C}"/>
              </a:ext>
            </a:extLst>
          </p:cNvPr>
          <p:cNvCxnSpPr>
            <a:cxnSpLocks/>
            <a:stCxn id="22" idx="6"/>
            <a:endCxn id="17" idx="2"/>
          </p:cNvCxnSpPr>
          <p:nvPr/>
        </p:nvCxnSpPr>
        <p:spPr>
          <a:xfrm flipV="1">
            <a:off x="6382425" y="3714158"/>
            <a:ext cx="21716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7B7866-EDAF-9A4E-8CF4-34406468B95C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6382428" y="4511412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7DF8C3-A39A-874D-89E2-9C10E602ED6B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6382428" y="4511412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930E792-FD9C-004F-9E3E-44CDC51E28F7}"/>
              </a:ext>
            </a:extLst>
          </p:cNvPr>
          <p:cNvCxnSpPr>
            <a:cxnSpLocks/>
            <a:stCxn id="22" idx="6"/>
            <a:endCxn id="20" idx="2"/>
          </p:cNvCxnSpPr>
          <p:nvPr/>
        </p:nvCxnSpPr>
        <p:spPr>
          <a:xfrm>
            <a:off x="6382425" y="4511412"/>
            <a:ext cx="217160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3EE0FE2-7546-A141-9BA5-801BD2367218}"/>
              </a:ext>
            </a:extLst>
          </p:cNvPr>
          <p:cNvSpPr txBox="1"/>
          <p:nvPr/>
        </p:nvSpPr>
        <p:spPr>
          <a:xfrm>
            <a:off x="5410107" y="123989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Hidden layer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7A077B-96EA-8048-803B-F16B3D3DA4FD}"/>
              </a:ext>
            </a:extLst>
          </p:cNvPr>
          <p:cNvSpPr txBox="1"/>
          <p:nvPr/>
        </p:nvSpPr>
        <p:spPr>
          <a:xfrm>
            <a:off x="4431528" y="227837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w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6A16D-043B-7B4F-9A3F-3661AED199A5}"/>
              </a:ext>
            </a:extLst>
          </p:cNvPr>
          <p:cNvSpPr txBox="1"/>
          <p:nvPr/>
        </p:nvSpPr>
        <p:spPr>
          <a:xfrm>
            <a:off x="7066679" y="2296147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c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4F7DD-F5B1-7646-94E9-46B8221FED6A}"/>
              </a:ext>
            </a:extLst>
          </p:cNvPr>
          <p:cNvSpPr txBox="1"/>
          <p:nvPr/>
        </p:nvSpPr>
        <p:spPr>
          <a:xfrm>
            <a:off x="1992785" y="27322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brave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C2BA04-F47C-9A44-9694-9F88951428A9}"/>
              </a:ext>
            </a:extLst>
          </p:cNvPr>
          <p:cNvSpPr txBox="1"/>
          <p:nvPr/>
        </p:nvSpPr>
        <p:spPr>
          <a:xfrm>
            <a:off x="9530542" y="352949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man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8D1F69-5662-3840-B060-FCD524519383}"/>
              </a:ext>
            </a:extLst>
          </p:cNvPr>
          <p:cNvSpPr txBox="1"/>
          <p:nvPr/>
        </p:nvSpPr>
        <p:spPr>
          <a:xfrm>
            <a:off x="9499443" y="19090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king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1BC97A-C605-A340-9276-DC2C7EA4372C}"/>
              </a:ext>
            </a:extLst>
          </p:cNvPr>
          <p:cNvSpPr txBox="1"/>
          <p:nvPr/>
        </p:nvSpPr>
        <p:spPr>
          <a:xfrm>
            <a:off x="2118187" y="1239891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(focus word)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E166E4-5195-8D41-A2BD-292F4ACE763F}"/>
              </a:ext>
            </a:extLst>
          </p:cNvPr>
          <p:cNvSpPr txBox="1"/>
          <p:nvPr/>
        </p:nvSpPr>
        <p:spPr>
          <a:xfrm>
            <a:off x="7228145" y="1239891"/>
            <a:ext cx="32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Output (context using </a:t>
            </a:r>
            <a:r>
              <a:rPr lang="en-US" dirty="0" err="1">
                <a:latin typeface="Corbel" panose="020B0503020204020204" pitchFamily="34" charset="0"/>
              </a:rPr>
              <a:t>softmax</a:t>
            </a:r>
            <a:r>
              <a:rPr lang="en-US" dirty="0">
                <a:latin typeface="Corbel" panose="020B0503020204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3876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6FF-9E0C-1045-9DDB-E23A7F9A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: Neural Network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9FB7-3ED7-124D-A21E-EC539871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A4D8E-62F9-714D-B686-67FE2FE5663A}"/>
              </a:ext>
            </a:extLst>
          </p:cNvPr>
          <p:cNvSpPr/>
          <p:nvPr/>
        </p:nvSpPr>
        <p:spPr>
          <a:xfrm>
            <a:off x="281555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351515-127F-5442-A654-F7255B717223}"/>
              </a:ext>
            </a:extLst>
          </p:cNvPr>
          <p:cNvSpPr/>
          <p:nvPr/>
        </p:nvSpPr>
        <p:spPr>
          <a:xfrm>
            <a:off x="5565775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D7B171-E261-2C43-9A94-0E75D3807851}"/>
              </a:ext>
            </a:extLst>
          </p:cNvPr>
          <p:cNvSpPr/>
          <p:nvPr/>
        </p:nvSpPr>
        <p:spPr>
          <a:xfrm>
            <a:off x="831600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2DD05-37E8-1F4F-844E-EC6EA8F09CD6}"/>
              </a:ext>
            </a:extLst>
          </p:cNvPr>
          <p:cNvSpPr>
            <a:spLocks noChangeAspect="1"/>
          </p:cNvSpPr>
          <p:nvPr/>
        </p:nvSpPr>
        <p:spPr>
          <a:xfrm>
            <a:off x="306512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ED799-B859-104D-9AE5-DA4DA5A808BA}"/>
              </a:ext>
            </a:extLst>
          </p:cNvPr>
          <p:cNvSpPr>
            <a:spLocks noChangeAspect="1"/>
          </p:cNvSpPr>
          <p:nvPr/>
        </p:nvSpPr>
        <p:spPr>
          <a:xfrm>
            <a:off x="306512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66C9E-BF40-6C4A-A2CE-5EF914336117}"/>
              </a:ext>
            </a:extLst>
          </p:cNvPr>
          <p:cNvSpPr>
            <a:spLocks noChangeAspect="1"/>
          </p:cNvSpPr>
          <p:nvPr/>
        </p:nvSpPr>
        <p:spPr>
          <a:xfrm>
            <a:off x="305357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C35F5-8455-6D4C-8F4E-2E2AB3E3CEF9}"/>
              </a:ext>
            </a:extLst>
          </p:cNvPr>
          <p:cNvSpPr>
            <a:spLocks noChangeAspect="1"/>
          </p:cNvSpPr>
          <p:nvPr/>
        </p:nvSpPr>
        <p:spPr>
          <a:xfrm>
            <a:off x="305935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53FFF-6F91-E043-9F4F-C95950C8EEEE}"/>
              </a:ext>
            </a:extLst>
          </p:cNvPr>
          <p:cNvSpPr>
            <a:spLocks noChangeAspect="1"/>
          </p:cNvSpPr>
          <p:nvPr/>
        </p:nvSpPr>
        <p:spPr>
          <a:xfrm>
            <a:off x="305935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80B516-CDE3-4345-8EFE-865E3F6B1B4F}"/>
              </a:ext>
            </a:extLst>
          </p:cNvPr>
          <p:cNvSpPr>
            <a:spLocks noChangeAspect="1"/>
          </p:cNvSpPr>
          <p:nvPr/>
        </p:nvSpPr>
        <p:spPr>
          <a:xfrm>
            <a:off x="305357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278CD-5C99-BB47-AFB4-9AF6C33FB829}"/>
              </a:ext>
            </a:extLst>
          </p:cNvPr>
          <p:cNvSpPr>
            <a:spLocks noChangeAspect="1"/>
          </p:cNvSpPr>
          <p:nvPr/>
        </p:nvSpPr>
        <p:spPr>
          <a:xfrm>
            <a:off x="856557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0.5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A0784E-716B-2D45-BB1C-13F6A32B28DE}"/>
              </a:ext>
            </a:extLst>
          </p:cNvPr>
          <p:cNvSpPr>
            <a:spLocks noChangeAspect="1"/>
          </p:cNvSpPr>
          <p:nvPr/>
        </p:nvSpPr>
        <p:spPr>
          <a:xfrm>
            <a:off x="856557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0.5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EE70E-12C2-324A-A45C-B440C2FF96A0}"/>
              </a:ext>
            </a:extLst>
          </p:cNvPr>
          <p:cNvSpPr>
            <a:spLocks noChangeAspect="1"/>
          </p:cNvSpPr>
          <p:nvPr/>
        </p:nvSpPr>
        <p:spPr>
          <a:xfrm>
            <a:off x="855402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F7EACA-D966-5B46-9352-48FB8D6D1887}"/>
              </a:ext>
            </a:extLst>
          </p:cNvPr>
          <p:cNvSpPr>
            <a:spLocks noChangeAspect="1"/>
          </p:cNvSpPr>
          <p:nvPr/>
        </p:nvSpPr>
        <p:spPr>
          <a:xfrm>
            <a:off x="855980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8B2A64-FA1D-1545-9FDA-492182E4DD37}"/>
              </a:ext>
            </a:extLst>
          </p:cNvPr>
          <p:cNvSpPr>
            <a:spLocks noChangeAspect="1"/>
          </p:cNvSpPr>
          <p:nvPr/>
        </p:nvSpPr>
        <p:spPr>
          <a:xfrm>
            <a:off x="855980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536300-FC77-3946-8ECC-0CD0184C6A30}"/>
              </a:ext>
            </a:extLst>
          </p:cNvPr>
          <p:cNvSpPr>
            <a:spLocks noChangeAspect="1"/>
          </p:cNvSpPr>
          <p:nvPr/>
        </p:nvSpPr>
        <p:spPr>
          <a:xfrm>
            <a:off x="855402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FEC97-05ED-FD45-BB59-634396712A9C}"/>
              </a:ext>
            </a:extLst>
          </p:cNvPr>
          <p:cNvSpPr>
            <a:spLocks noChangeAspect="1"/>
          </p:cNvSpPr>
          <p:nvPr/>
        </p:nvSpPr>
        <p:spPr>
          <a:xfrm>
            <a:off x="5815350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839A0-DF76-2043-8E16-4C05671CCE72}"/>
              </a:ext>
            </a:extLst>
          </p:cNvPr>
          <p:cNvSpPr>
            <a:spLocks noChangeAspect="1"/>
          </p:cNvSpPr>
          <p:nvPr/>
        </p:nvSpPr>
        <p:spPr>
          <a:xfrm>
            <a:off x="5821125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1AD36D-96F0-324B-AED4-24063B42FCBC}"/>
              </a:ext>
            </a:extLst>
          </p:cNvPr>
          <p:cNvCxnSpPr>
            <a:stCxn id="8" idx="6"/>
            <a:endCxn id="21" idx="2"/>
          </p:cNvCxnSpPr>
          <p:nvPr/>
        </p:nvCxnSpPr>
        <p:spPr>
          <a:xfrm>
            <a:off x="3626428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A45F4-9213-2749-8EE0-30A464DFAEA3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626425" y="2119650"/>
            <a:ext cx="219470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96D8D6-C741-2649-9DD1-5D5106F1371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3626428" y="2916904"/>
            <a:ext cx="218892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926B2D-1DD8-AE46-B8AF-307F86BAD8F8}"/>
              </a:ext>
            </a:extLst>
          </p:cNvPr>
          <p:cNvCxnSpPr>
            <a:cxnSpLocks/>
            <a:stCxn id="9" idx="6"/>
            <a:endCxn id="22" idx="2"/>
          </p:cNvCxnSpPr>
          <p:nvPr/>
        </p:nvCxnSpPr>
        <p:spPr>
          <a:xfrm>
            <a:off x="3626425" y="2916904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BAFC39-ABC2-1348-9D06-B2DE3C98967F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3614875" y="3714158"/>
            <a:ext cx="22062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B83DB0-BA21-DA4A-9C7F-68022B5DE73E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3614878" y="3714158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EF862-8744-7149-BDC0-362966502C10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 flipV="1">
            <a:off x="3620650" y="3714158"/>
            <a:ext cx="21947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AF8479-7B22-D443-A629-DC6E685938C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3620653" y="4511412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E3F30B-3158-9A46-B18E-B3C81B38DB1F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3620650" y="3714158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82AEF3-0388-3242-AD92-84A4446F3E26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 flipV="1">
            <a:off x="3620653" y="4511412"/>
            <a:ext cx="22004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2CE894-430D-E841-AA8F-F1E4331FE6CA}"/>
              </a:ext>
            </a:extLst>
          </p:cNvPr>
          <p:cNvCxnSpPr>
            <a:cxnSpLocks/>
            <a:stCxn id="14" idx="6"/>
            <a:endCxn id="21" idx="2"/>
          </p:cNvCxnSpPr>
          <p:nvPr/>
        </p:nvCxnSpPr>
        <p:spPr>
          <a:xfrm flipV="1">
            <a:off x="3614878" y="3714158"/>
            <a:ext cx="22004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BB5655-37A4-A248-8490-DECB817FD560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 flipV="1">
            <a:off x="3614875" y="4511412"/>
            <a:ext cx="220625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E953FC-F74E-AC47-827F-7EF229AE1B2B}"/>
              </a:ext>
            </a:extLst>
          </p:cNvPr>
          <p:cNvCxnSpPr>
            <a:cxnSpLocks/>
            <a:stCxn id="21" idx="6"/>
            <a:endCxn id="15" idx="2"/>
          </p:cNvCxnSpPr>
          <p:nvPr/>
        </p:nvCxnSpPr>
        <p:spPr>
          <a:xfrm flipV="1">
            <a:off x="6376653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36AF42-7AB3-8041-B2FD-8BF19992D673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376653" y="2916904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FE6302-EC61-2543-B05C-19DCE492E1EE}"/>
              </a:ext>
            </a:extLst>
          </p:cNvPr>
          <p:cNvCxnSpPr>
            <a:cxnSpLocks/>
            <a:stCxn id="21" idx="6"/>
            <a:endCxn id="17" idx="2"/>
          </p:cNvCxnSpPr>
          <p:nvPr/>
        </p:nvCxnSpPr>
        <p:spPr>
          <a:xfrm>
            <a:off x="6376653" y="3714158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719A1A-4BD5-4E4C-A032-8DAC642C479A}"/>
              </a:ext>
            </a:extLst>
          </p:cNvPr>
          <p:cNvCxnSpPr>
            <a:cxnSpLocks/>
            <a:stCxn id="21" idx="6"/>
            <a:endCxn id="18" idx="2"/>
          </p:cNvCxnSpPr>
          <p:nvPr/>
        </p:nvCxnSpPr>
        <p:spPr>
          <a:xfrm>
            <a:off x="6376650" y="3714158"/>
            <a:ext cx="21831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13FB7-DB43-9040-B1B0-2128B562BAB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376650" y="3714158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60B52F-E432-FA40-89F4-5284EAE4611E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376653" y="3714158"/>
            <a:ext cx="21773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BAD08B-8A1C-0342-88CE-0FC10AB77ED1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6382425" y="2119650"/>
            <a:ext cx="218315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749D55F-AB9C-B147-9E09-B368C009B04D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6382425" y="2916904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04C18F-C566-2840-950F-FBF0FC737C8C}"/>
              </a:ext>
            </a:extLst>
          </p:cNvPr>
          <p:cNvCxnSpPr>
            <a:cxnSpLocks/>
            <a:stCxn id="22" idx="6"/>
            <a:endCxn id="17" idx="2"/>
          </p:cNvCxnSpPr>
          <p:nvPr/>
        </p:nvCxnSpPr>
        <p:spPr>
          <a:xfrm flipV="1">
            <a:off x="6382425" y="3714158"/>
            <a:ext cx="21716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7B7866-EDAF-9A4E-8CF4-34406468B95C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6382428" y="4511412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7DF8C3-A39A-874D-89E2-9C10E602ED6B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6382428" y="4511412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930E792-FD9C-004F-9E3E-44CDC51E28F7}"/>
              </a:ext>
            </a:extLst>
          </p:cNvPr>
          <p:cNvCxnSpPr>
            <a:cxnSpLocks/>
            <a:stCxn id="22" idx="6"/>
            <a:endCxn id="20" idx="2"/>
          </p:cNvCxnSpPr>
          <p:nvPr/>
        </p:nvCxnSpPr>
        <p:spPr>
          <a:xfrm>
            <a:off x="6382425" y="4511412"/>
            <a:ext cx="217160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3EE0FE2-7546-A141-9BA5-801BD2367218}"/>
              </a:ext>
            </a:extLst>
          </p:cNvPr>
          <p:cNvSpPr txBox="1"/>
          <p:nvPr/>
        </p:nvSpPr>
        <p:spPr>
          <a:xfrm>
            <a:off x="5410107" y="123989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Hidden layer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7A077B-96EA-8048-803B-F16B3D3DA4FD}"/>
              </a:ext>
            </a:extLst>
          </p:cNvPr>
          <p:cNvSpPr txBox="1"/>
          <p:nvPr/>
        </p:nvSpPr>
        <p:spPr>
          <a:xfrm>
            <a:off x="4431528" y="227837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w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6A16D-043B-7B4F-9A3F-3661AED199A5}"/>
              </a:ext>
            </a:extLst>
          </p:cNvPr>
          <p:cNvSpPr txBox="1"/>
          <p:nvPr/>
        </p:nvSpPr>
        <p:spPr>
          <a:xfrm>
            <a:off x="7066679" y="2296147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c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4F7DD-F5B1-7646-94E9-46B8221FED6A}"/>
              </a:ext>
            </a:extLst>
          </p:cNvPr>
          <p:cNvSpPr txBox="1"/>
          <p:nvPr/>
        </p:nvSpPr>
        <p:spPr>
          <a:xfrm>
            <a:off x="1977179" y="352949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man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8D1F69-5662-3840-B060-FCD524519383}"/>
              </a:ext>
            </a:extLst>
          </p:cNvPr>
          <p:cNvSpPr txBox="1"/>
          <p:nvPr/>
        </p:nvSpPr>
        <p:spPr>
          <a:xfrm>
            <a:off x="9499443" y="19090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king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BA627E-7EDC-C14F-8E61-1578D069F4CD}"/>
              </a:ext>
            </a:extLst>
          </p:cNvPr>
          <p:cNvSpPr txBox="1"/>
          <p:nvPr/>
        </p:nvSpPr>
        <p:spPr>
          <a:xfrm>
            <a:off x="9475235" y="269625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brave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4AC65A-9048-484C-9624-C37F87D2015F}"/>
              </a:ext>
            </a:extLst>
          </p:cNvPr>
          <p:cNvSpPr txBox="1"/>
          <p:nvPr/>
        </p:nvSpPr>
        <p:spPr>
          <a:xfrm>
            <a:off x="2118187" y="1239891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(focus word)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096B1CE-EF87-9844-9E5B-E86B0D98C0C2}"/>
              </a:ext>
            </a:extLst>
          </p:cNvPr>
          <p:cNvSpPr txBox="1"/>
          <p:nvPr/>
        </p:nvSpPr>
        <p:spPr>
          <a:xfrm>
            <a:off x="7228145" y="1239891"/>
            <a:ext cx="32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Output (context using </a:t>
            </a:r>
            <a:r>
              <a:rPr lang="en-US" dirty="0" err="1">
                <a:latin typeface="Corbel" panose="020B0503020204020204" pitchFamily="34" charset="0"/>
              </a:rPr>
              <a:t>softmax</a:t>
            </a:r>
            <a:r>
              <a:rPr lang="en-US" dirty="0">
                <a:latin typeface="Corbel" panose="020B0503020204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6465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6FF-9E0C-1045-9DDB-E23A7F9A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: Neural Network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9FB7-3ED7-124D-A21E-EC539871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A4D8E-62F9-714D-B686-67FE2FE5663A}"/>
              </a:ext>
            </a:extLst>
          </p:cNvPr>
          <p:cNvSpPr/>
          <p:nvPr/>
        </p:nvSpPr>
        <p:spPr>
          <a:xfrm>
            <a:off x="281555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351515-127F-5442-A654-F7255B717223}"/>
              </a:ext>
            </a:extLst>
          </p:cNvPr>
          <p:cNvSpPr/>
          <p:nvPr/>
        </p:nvSpPr>
        <p:spPr>
          <a:xfrm>
            <a:off x="5565775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D7B171-E261-2C43-9A94-0E75D3807851}"/>
              </a:ext>
            </a:extLst>
          </p:cNvPr>
          <p:cNvSpPr/>
          <p:nvPr/>
        </p:nvSpPr>
        <p:spPr>
          <a:xfrm>
            <a:off x="831600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2DD05-37E8-1F4F-844E-EC6EA8F09CD6}"/>
              </a:ext>
            </a:extLst>
          </p:cNvPr>
          <p:cNvSpPr>
            <a:spLocks noChangeAspect="1"/>
          </p:cNvSpPr>
          <p:nvPr/>
        </p:nvSpPr>
        <p:spPr>
          <a:xfrm>
            <a:off x="306512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ED799-B859-104D-9AE5-DA4DA5A808BA}"/>
              </a:ext>
            </a:extLst>
          </p:cNvPr>
          <p:cNvSpPr>
            <a:spLocks noChangeAspect="1"/>
          </p:cNvSpPr>
          <p:nvPr/>
        </p:nvSpPr>
        <p:spPr>
          <a:xfrm>
            <a:off x="306512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66C9E-BF40-6C4A-A2CE-5EF914336117}"/>
              </a:ext>
            </a:extLst>
          </p:cNvPr>
          <p:cNvSpPr>
            <a:spLocks noChangeAspect="1"/>
          </p:cNvSpPr>
          <p:nvPr/>
        </p:nvSpPr>
        <p:spPr>
          <a:xfrm>
            <a:off x="305357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C35F5-8455-6D4C-8F4E-2E2AB3E3CEF9}"/>
              </a:ext>
            </a:extLst>
          </p:cNvPr>
          <p:cNvSpPr>
            <a:spLocks noChangeAspect="1"/>
          </p:cNvSpPr>
          <p:nvPr/>
        </p:nvSpPr>
        <p:spPr>
          <a:xfrm>
            <a:off x="305935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53FFF-6F91-E043-9F4F-C95950C8EEEE}"/>
              </a:ext>
            </a:extLst>
          </p:cNvPr>
          <p:cNvSpPr>
            <a:spLocks noChangeAspect="1"/>
          </p:cNvSpPr>
          <p:nvPr/>
        </p:nvSpPr>
        <p:spPr>
          <a:xfrm>
            <a:off x="305935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80B516-CDE3-4345-8EFE-865E3F6B1B4F}"/>
              </a:ext>
            </a:extLst>
          </p:cNvPr>
          <p:cNvSpPr>
            <a:spLocks noChangeAspect="1"/>
          </p:cNvSpPr>
          <p:nvPr/>
        </p:nvSpPr>
        <p:spPr>
          <a:xfrm>
            <a:off x="305357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278CD-5C99-BB47-AFB4-9AF6C33FB829}"/>
              </a:ext>
            </a:extLst>
          </p:cNvPr>
          <p:cNvSpPr>
            <a:spLocks noChangeAspect="1"/>
          </p:cNvSpPr>
          <p:nvPr/>
        </p:nvSpPr>
        <p:spPr>
          <a:xfrm>
            <a:off x="856557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A0784E-716B-2D45-BB1C-13F6A32B28DE}"/>
              </a:ext>
            </a:extLst>
          </p:cNvPr>
          <p:cNvSpPr>
            <a:spLocks noChangeAspect="1"/>
          </p:cNvSpPr>
          <p:nvPr/>
        </p:nvSpPr>
        <p:spPr>
          <a:xfrm>
            <a:off x="856557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EE70E-12C2-324A-A45C-B440C2FF96A0}"/>
              </a:ext>
            </a:extLst>
          </p:cNvPr>
          <p:cNvSpPr>
            <a:spLocks noChangeAspect="1"/>
          </p:cNvSpPr>
          <p:nvPr/>
        </p:nvSpPr>
        <p:spPr>
          <a:xfrm>
            <a:off x="855402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F7EACA-D966-5B46-9352-48FB8D6D1887}"/>
              </a:ext>
            </a:extLst>
          </p:cNvPr>
          <p:cNvSpPr>
            <a:spLocks noChangeAspect="1"/>
          </p:cNvSpPr>
          <p:nvPr/>
        </p:nvSpPr>
        <p:spPr>
          <a:xfrm>
            <a:off x="855980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8B2A64-FA1D-1545-9FDA-492182E4DD37}"/>
              </a:ext>
            </a:extLst>
          </p:cNvPr>
          <p:cNvSpPr>
            <a:spLocks noChangeAspect="1"/>
          </p:cNvSpPr>
          <p:nvPr/>
        </p:nvSpPr>
        <p:spPr>
          <a:xfrm>
            <a:off x="855980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0.5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536300-FC77-3946-8ECC-0CD0184C6A30}"/>
              </a:ext>
            </a:extLst>
          </p:cNvPr>
          <p:cNvSpPr>
            <a:spLocks noChangeAspect="1"/>
          </p:cNvSpPr>
          <p:nvPr/>
        </p:nvSpPr>
        <p:spPr>
          <a:xfrm>
            <a:off x="855402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0.5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FEC97-05ED-FD45-BB59-634396712A9C}"/>
              </a:ext>
            </a:extLst>
          </p:cNvPr>
          <p:cNvSpPr>
            <a:spLocks noChangeAspect="1"/>
          </p:cNvSpPr>
          <p:nvPr/>
        </p:nvSpPr>
        <p:spPr>
          <a:xfrm>
            <a:off x="5815350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839A0-DF76-2043-8E16-4C05671CCE72}"/>
              </a:ext>
            </a:extLst>
          </p:cNvPr>
          <p:cNvSpPr>
            <a:spLocks noChangeAspect="1"/>
          </p:cNvSpPr>
          <p:nvPr/>
        </p:nvSpPr>
        <p:spPr>
          <a:xfrm>
            <a:off x="5821125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1AD36D-96F0-324B-AED4-24063B42FCBC}"/>
              </a:ext>
            </a:extLst>
          </p:cNvPr>
          <p:cNvCxnSpPr>
            <a:stCxn id="8" idx="6"/>
            <a:endCxn id="21" idx="2"/>
          </p:cNvCxnSpPr>
          <p:nvPr/>
        </p:nvCxnSpPr>
        <p:spPr>
          <a:xfrm>
            <a:off x="3626428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A45F4-9213-2749-8EE0-30A464DFAEA3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626425" y="2119650"/>
            <a:ext cx="219470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96D8D6-C741-2649-9DD1-5D5106F1371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3626428" y="2916904"/>
            <a:ext cx="218892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926B2D-1DD8-AE46-B8AF-307F86BAD8F8}"/>
              </a:ext>
            </a:extLst>
          </p:cNvPr>
          <p:cNvCxnSpPr>
            <a:cxnSpLocks/>
            <a:stCxn id="9" idx="6"/>
            <a:endCxn id="22" idx="2"/>
          </p:cNvCxnSpPr>
          <p:nvPr/>
        </p:nvCxnSpPr>
        <p:spPr>
          <a:xfrm>
            <a:off x="3626425" y="2916904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BAFC39-ABC2-1348-9D06-B2DE3C98967F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3614875" y="3714158"/>
            <a:ext cx="22062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B83DB0-BA21-DA4A-9C7F-68022B5DE73E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3614878" y="3714158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EF862-8744-7149-BDC0-362966502C10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 flipV="1">
            <a:off x="3620650" y="3714158"/>
            <a:ext cx="21947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AF8479-7B22-D443-A629-DC6E685938C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3620653" y="4511412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E3F30B-3158-9A46-B18E-B3C81B38DB1F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3620650" y="3714158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82AEF3-0388-3242-AD92-84A4446F3E26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 flipV="1">
            <a:off x="3620653" y="4511412"/>
            <a:ext cx="22004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2CE894-430D-E841-AA8F-F1E4331FE6CA}"/>
              </a:ext>
            </a:extLst>
          </p:cNvPr>
          <p:cNvCxnSpPr>
            <a:cxnSpLocks/>
            <a:stCxn id="14" idx="6"/>
            <a:endCxn id="21" idx="2"/>
          </p:cNvCxnSpPr>
          <p:nvPr/>
        </p:nvCxnSpPr>
        <p:spPr>
          <a:xfrm flipV="1">
            <a:off x="3614878" y="3714158"/>
            <a:ext cx="22004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BB5655-37A4-A248-8490-DECB817FD560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 flipV="1">
            <a:off x="3614875" y="4511412"/>
            <a:ext cx="220625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E953FC-F74E-AC47-827F-7EF229AE1B2B}"/>
              </a:ext>
            </a:extLst>
          </p:cNvPr>
          <p:cNvCxnSpPr>
            <a:cxnSpLocks/>
            <a:stCxn id="21" idx="6"/>
            <a:endCxn id="15" idx="2"/>
          </p:cNvCxnSpPr>
          <p:nvPr/>
        </p:nvCxnSpPr>
        <p:spPr>
          <a:xfrm flipV="1">
            <a:off x="6376653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36AF42-7AB3-8041-B2FD-8BF19992D673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376653" y="2916904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FE6302-EC61-2543-B05C-19DCE492E1EE}"/>
              </a:ext>
            </a:extLst>
          </p:cNvPr>
          <p:cNvCxnSpPr>
            <a:cxnSpLocks/>
            <a:stCxn id="21" idx="6"/>
            <a:endCxn id="17" idx="2"/>
          </p:cNvCxnSpPr>
          <p:nvPr/>
        </p:nvCxnSpPr>
        <p:spPr>
          <a:xfrm>
            <a:off x="6376653" y="3714158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719A1A-4BD5-4E4C-A032-8DAC642C479A}"/>
              </a:ext>
            </a:extLst>
          </p:cNvPr>
          <p:cNvCxnSpPr>
            <a:cxnSpLocks/>
            <a:stCxn id="21" idx="6"/>
            <a:endCxn id="18" idx="2"/>
          </p:cNvCxnSpPr>
          <p:nvPr/>
        </p:nvCxnSpPr>
        <p:spPr>
          <a:xfrm>
            <a:off x="6376650" y="3714158"/>
            <a:ext cx="21831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13FB7-DB43-9040-B1B0-2128B562BAB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376650" y="3714158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60B52F-E432-FA40-89F4-5284EAE4611E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376653" y="3714158"/>
            <a:ext cx="21773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BAD08B-8A1C-0342-88CE-0FC10AB77ED1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6382425" y="2119650"/>
            <a:ext cx="218315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749D55F-AB9C-B147-9E09-B368C009B04D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6382425" y="2916904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04C18F-C566-2840-950F-FBF0FC737C8C}"/>
              </a:ext>
            </a:extLst>
          </p:cNvPr>
          <p:cNvCxnSpPr>
            <a:cxnSpLocks/>
            <a:stCxn id="22" idx="6"/>
            <a:endCxn id="17" idx="2"/>
          </p:cNvCxnSpPr>
          <p:nvPr/>
        </p:nvCxnSpPr>
        <p:spPr>
          <a:xfrm flipV="1">
            <a:off x="6382425" y="3714158"/>
            <a:ext cx="21716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7B7866-EDAF-9A4E-8CF4-34406468B95C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6382428" y="4511412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7DF8C3-A39A-874D-89E2-9C10E602ED6B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6382428" y="4511412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930E792-FD9C-004F-9E3E-44CDC51E28F7}"/>
              </a:ext>
            </a:extLst>
          </p:cNvPr>
          <p:cNvCxnSpPr>
            <a:cxnSpLocks/>
            <a:stCxn id="22" idx="6"/>
            <a:endCxn id="20" idx="2"/>
          </p:cNvCxnSpPr>
          <p:nvPr/>
        </p:nvCxnSpPr>
        <p:spPr>
          <a:xfrm>
            <a:off x="6382425" y="4511412"/>
            <a:ext cx="217160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3EE0FE2-7546-A141-9BA5-801BD2367218}"/>
              </a:ext>
            </a:extLst>
          </p:cNvPr>
          <p:cNvSpPr txBox="1"/>
          <p:nvPr/>
        </p:nvSpPr>
        <p:spPr>
          <a:xfrm>
            <a:off x="5410107" y="123989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Hidden layer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7A077B-96EA-8048-803B-F16B3D3DA4FD}"/>
              </a:ext>
            </a:extLst>
          </p:cNvPr>
          <p:cNvSpPr txBox="1"/>
          <p:nvPr/>
        </p:nvSpPr>
        <p:spPr>
          <a:xfrm>
            <a:off x="4431528" y="227837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w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6A16D-043B-7B4F-9A3F-3661AED199A5}"/>
              </a:ext>
            </a:extLst>
          </p:cNvPr>
          <p:cNvSpPr txBox="1"/>
          <p:nvPr/>
        </p:nvSpPr>
        <p:spPr>
          <a:xfrm>
            <a:off x="7066679" y="2296147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c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4F7DD-F5B1-7646-94E9-46B8221FED6A}"/>
              </a:ext>
            </a:extLst>
          </p:cNvPr>
          <p:cNvSpPr txBox="1"/>
          <p:nvPr/>
        </p:nvSpPr>
        <p:spPr>
          <a:xfrm>
            <a:off x="1938991" y="432674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queen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8D1F69-5662-3840-B060-FCD524519383}"/>
              </a:ext>
            </a:extLst>
          </p:cNvPr>
          <p:cNvSpPr txBox="1"/>
          <p:nvPr/>
        </p:nvSpPr>
        <p:spPr>
          <a:xfrm>
            <a:off x="9461346" y="51094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beautiful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BA627E-7EDC-C14F-8E61-1578D069F4CD}"/>
              </a:ext>
            </a:extLst>
          </p:cNvPr>
          <p:cNvSpPr txBox="1"/>
          <p:nvPr/>
        </p:nvSpPr>
        <p:spPr>
          <a:xfrm>
            <a:off x="9475238" y="589665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women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73B8B7-73B9-E04F-98BC-E807F2FFD71E}"/>
              </a:ext>
            </a:extLst>
          </p:cNvPr>
          <p:cNvSpPr txBox="1"/>
          <p:nvPr/>
        </p:nvSpPr>
        <p:spPr>
          <a:xfrm>
            <a:off x="2118187" y="1239891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(focus word)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1519C9C-3558-524A-9324-FEE1F57D9ECB}"/>
              </a:ext>
            </a:extLst>
          </p:cNvPr>
          <p:cNvSpPr txBox="1"/>
          <p:nvPr/>
        </p:nvSpPr>
        <p:spPr>
          <a:xfrm>
            <a:off x="7228145" y="1239891"/>
            <a:ext cx="32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Output (context using </a:t>
            </a:r>
            <a:r>
              <a:rPr lang="en-US" dirty="0" err="1">
                <a:latin typeface="Corbel" panose="020B0503020204020204" pitchFamily="34" charset="0"/>
              </a:rPr>
              <a:t>softmax</a:t>
            </a:r>
            <a:r>
              <a:rPr lang="en-US" dirty="0">
                <a:latin typeface="Corbel" panose="020B0503020204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2061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6FF-9E0C-1045-9DDB-E23A7F9A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: Neural Network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9FB7-3ED7-124D-A21E-EC539871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A4D8E-62F9-714D-B686-67FE2FE5663A}"/>
              </a:ext>
            </a:extLst>
          </p:cNvPr>
          <p:cNvSpPr/>
          <p:nvPr/>
        </p:nvSpPr>
        <p:spPr>
          <a:xfrm>
            <a:off x="281555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351515-127F-5442-A654-F7255B717223}"/>
              </a:ext>
            </a:extLst>
          </p:cNvPr>
          <p:cNvSpPr/>
          <p:nvPr/>
        </p:nvSpPr>
        <p:spPr>
          <a:xfrm>
            <a:off x="5565775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D7B171-E261-2C43-9A94-0E75D3807851}"/>
              </a:ext>
            </a:extLst>
          </p:cNvPr>
          <p:cNvSpPr/>
          <p:nvPr/>
        </p:nvSpPr>
        <p:spPr>
          <a:xfrm>
            <a:off x="831600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2DD05-37E8-1F4F-844E-EC6EA8F09CD6}"/>
              </a:ext>
            </a:extLst>
          </p:cNvPr>
          <p:cNvSpPr>
            <a:spLocks noChangeAspect="1"/>
          </p:cNvSpPr>
          <p:nvPr/>
        </p:nvSpPr>
        <p:spPr>
          <a:xfrm>
            <a:off x="306512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ED799-B859-104D-9AE5-DA4DA5A808BA}"/>
              </a:ext>
            </a:extLst>
          </p:cNvPr>
          <p:cNvSpPr>
            <a:spLocks noChangeAspect="1"/>
          </p:cNvSpPr>
          <p:nvPr/>
        </p:nvSpPr>
        <p:spPr>
          <a:xfrm>
            <a:off x="306512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66C9E-BF40-6C4A-A2CE-5EF914336117}"/>
              </a:ext>
            </a:extLst>
          </p:cNvPr>
          <p:cNvSpPr>
            <a:spLocks noChangeAspect="1"/>
          </p:cNvSpPr>
          <p:nvPr/>
        </p:nvSpPr>
        <p:spPr>
          <a:xfrm>
            <a:off x="305357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C35F5-8455-6D4C-8F4E-2E2AB3E3CEF9}"/>
              </a:ext>
            </a:extLst>
          </p:cNvPr>
          <p:cNvSpPr>
            <a:spLocks noChangeAspect="1"/>
          </p:cNvSpPr>
          <p:nvPr/>
        </p:nvSpPr>
        <p:spPr>
          <a:xfrm>
            <a:off x="305935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53FFF-6F91-E043-9F4F-C95950C8EEEE}"/>
              </a:ext>
            </a:extLst>
          </p:cNvPr>
          <p:cNvSpPr>
            <a:spLocks noChangeAspect="1"/>
          </p:cNvSpPr>
          <p:nvPr/>
        </p:nvSpPr>
        <p:spPr>
          <a:xfrm>
            <a:off x="305935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80B516-CDE3-4345-8EFE-865E3F6B1B4F}"/>
              </a:ext>
            </a:extLst>
          </p:cNvPr>
          <p:cNvSpPr>
            <a:spLocks noChangeAspect="1"/>
          </p:cNvSpPr>
          <p:nvPr/>
        </p:nvSpPr>
        <p:spPr>
          <a:xfrm>
            <a:off x="305357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278CD-5C99-BB47-AFB4-9AF6C33FB829}"/>
              </a:ext>
            </a:extLst>
          </p:cNvPr>
          <p:cNvSpPr>
            <a:spLocks noChangeAspect="1"/>
          </p:cNvSpPr>
          <p:nvPr/>
        </p:nvSpPr>
        <p:spPr>
          <a:xfrm>
            <a:off x="856557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A0784E-716B-2D45-BB1C-13F6A32B28DE}"/>
              </a:ext>
            </a:extLst>
          </p:cNvPr>
          <p:cNvSpPr>
            <a:spLocks noChangeAspect="1"/>
          </p:cNvSpPr>
          <p:nvPr/>
        </p:nvSpPr>
        <p:spPr>
          <a:xfrm>
            <a:off x="856557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EE70E-12C2-324A-A45C-B440C2FF96A0}"/>
              </a:ext>
            </a:extLst>
          </p:cNvPr>
          <p:cNvSpPr>
            <a:spLocks noChangeAspect="1"/>
          </p:cNvSpPr>
          <p:nvPr/>
        </p:nvSpPr>
        <p:spPr>
          <a:xfrm>
            <a:off x="855402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F7EACA-D966-5B46-9352-48FB8D6D1887}"/>
              </a:ext>
            </a:extLst>
          </p:cNvPr>
          <p:cNvSpPr>
            <a:spLocks noChangeAspect="1"/>
          </p:cNvSpPr>
          <p:nvPr/>
        </p:nvSpPr>
        <p:spPr>
          <a:xfrm>
            <a:off x="855980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0.5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8B2A64-FA1D-1545-9FDA-492182E4DD37}"/>
              </a:ext>
            </a:extLst>
          </p:cNvPr>
          <p:cNvSpPr>
            <a:spLocks noChangeAspect="1"/>
          </p:cNvSpPr>
          <p:nvPr/>
        </p:nvSpPr>
        <p:spPr>
          <a:xfrm>
            <a:off x="855980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536300-FC77-3946-8ECC-0CD0184C6A30}"/>
              </a:ext>
            </a:extLst>
          </p:cNvPr>
          <p:cNvSpPr>
            <a:spLocks noChangeAspect="1"/>
          </p:cNvSpPr>
          <p:nvPr/>
        </p:nvSpPr>
        <p:spPr>
          <a:xfrm>
            <a:off x="855402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0.5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FEC97-05ED-FD45-BB59-634396712A9C}"/>
              </a:ext>
            </a:extLst>
          </p:cNvPr>
          <p:cNvSpPr>
            <a:spLocks noChangeAspect="1"/>
          </p:cNvSpPr>
          <p:nvPr/>
        </p:nvSpPr>
        <p:spPr>
          <a:xfrm>
            <a:off x="5815350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839A0-DF76-2043-8E16-4C05671CCE72}"/>
              </a:ext>
            </a:extLst>
          </p:cNvPr>
          <p:cNvSpPr>
            <a:spLocks noChangeAspect="1"/>
          </p:cNvSpPr>
          <p:nvPr/>
        </p:nvSpPr>
        <p:spPr>
          <a:xfrm>
            <a:off x="5821125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1AD36D-96F0-324B-AED4-24063B42FCBC}"/>
              </a:ext>
            </a:extLst>
          </p:cNvPr>
          <p:cNvCxnSpPr>
            <a:stCxn id="8" idx="6"/>
            <a:endCxn id="21" idx="2"/>
          </p:cNvCxnSpPr>
          <p:nvPr/>
        </p:nvCxnSpPr>
        <p:spPr>
          <a:xfrm>
            <a:off x="3626428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A45F4-9213-2749-8EE0-30A464DFAEA3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626425" y="2119650"/>
            <a:ext cx="219470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96D8D6-C741-2649-9DD1-5D5106F1371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3626428" y="2916904"/>
            <a:ext cx="218892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926B2D-1DD8-AE46-B8AF-307F86BAD8F8}"/>
              </a:ext>
            </a:extLst>
          </p:cNvPr>
          <p:cNvCxnSpPr>
            <a:cxnSpLocks/>
            <a:stCxn id="9" idx="6"/>
            <a:endCxn id="22" idx="2"/>
          </p:cNvCxnSpPr>
          <p:nvPr/>
        </p:nvCxnSpPr>
        <p:spPr>
          <a:xfrm>
            <a:off x="3626425" y="2916904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BAFC39-ABC2-1348-9D06-B2DE3C98967F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3614875" y="3714158"/>
            <a:ext cx="22062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B83DB0-BA21-DA4A-9C7F-68022B5DE73E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3614878" y="3714158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EF862-8744-7149-BDC0-362966502C10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 flipV="1">
            <a:off x="3620650" y="3714158"/>
            <a:ext cx="21947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AF8479-7B22-D443-A629-DC6E685938C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3620653" y="4511412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E3F30B-3158-9A46-B18E-B3C81B38DB1F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3620650" y="3714158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82AEF3-0388-3242-AD92-84A4446F3E26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 flipV="1">
            <a:off x="3620653" y="4511412"/>
            <a:ext cx="22004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2CE894-430D-E841-AA8F-F1E4331FE6CA}"/>
              </a:ext>
            </a:extLst>
          </p:cNvPr>
          <p:cNvCxnSpPr>
            <a:cxnSpLocks/>
            <a:stCxn id="14" idx="6"/>
            <a:endCxn id="21" idx="2"/>
          </p:cNvCxnSpPr>
          <p:nvPr/>
        </p:nvCxnSpPr>
        <p:spPr>
          <a:xfrm flipV="1">
            <a:off x="3614878" y="3714158"/>
            <a:ext cx="22004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BB5655-37A4-A248-8490-DECB817FD560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 flipV="1">
            <a:off x="3614875" y="4511412"/>
            <a:ext cx="220625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E953FC-F74E-AC47-827F-7EF229AE1B2B}"/>
              </a:ext>
            </a:extLst>
          </p:cNvPr>
          <p:cNvCxnSpPr>
            <a:cxnSpLocks/>
            <a:stCxn id="21" idx="6"/>
            <a:endCxn id="15" idx="2"/>
          </p:cNvCxnSpPr>
          <p:nvPr/>
        </p:nvCxnSpPr>
        <p:spPr>
          <a:xfrm flipV="1">
            <a:off x="6376653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36AF42-7AB3-8041-B2FD-8BF19992D673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376653" y="2916904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FE6302-EC61-2543-B05C-19DCE492E1EE}"/>
              </a:ext>
            </a:extLst>
          </p:cNvPr>
          <p:cNvCxnSpPr>
            <a:cxnSpLocks/>
            <a:stCxn id="21" idx="6"/>
            <a:endCxn id="17" idx="2"/>
          </p:cNvCxnSpPr>
          <p:nvPr/>
        </p:nvCxnSpPr>
        <p:spPr>
          <a:xfrm>
            <a:off x="6376653" y="3714158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719A1A-4BD5-4E4C-A032-8DAC642C479A}"/>
              </a:ext>
            </a:extLst>
          </p:cNvPr>
          <p:cNvCxnSpPr>
            <a:cxnSpLocks/>
            <a:stCxn id="21" idx="6"/>
            <a:endCxn id="18" idx="2"/>
          </p:cNvCxnSpPr>
          <p:nvPr/>
        </p:nvCxnSpPr>
        <p:spPr>
          <a:xfrm>
            <a:off x="6376650" y="3714158"/>
            <a:ext cx="21831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13FB7-DB43-9040-B1B0-2128B562BAB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376650" y="3714158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60B52F-E432-FA40-89F4-5284EAE4611E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376653" y="3714158"/>
            <a:ext cx="21773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BAD08B-8A1C-0342-88CE-0FC10AB77ED1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6382425" y="2119650"/>
            <a:ext cx="218315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749D55F-AB9C-B147-9E09-B368C009B04D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6382425" y="2916904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04C18F-C566-2840-950F-FBF0FC737C8C}"/>
              </a:ext>
            </a:extLst>
          </p:cNvPr>
          <p:cNvCxnSpPr>
            <a:cxnSpLocks/>
            <a:stCxn id="22" idx="6"/>
            <a:endCxn id="17" idx="2"/>
          </p:cNvCxnSpPr>
          <p:nvPr/>
        </p:nvCxnSpPr>
        <p:spPr>
          <a:xfrm flipV="1">
            <a:off x="6382425" y="3714158"/>
            <a:ext cx="21716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7B7866-EDAF-9A4E-8CF4-34406468B95C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6382428" y="4511412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7DF8C3-A39A-874D-89E2-9C10E602ED6B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6382428" y="4511412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930E792-FD9C-004F-9E3E-44CDC51E28F7}"/>
              </a:ext>
            </a:extLst>
          </p:cNvPr>
          <p:cNvCxnSpPr>
            <a:cxnSpLocks/>
            <a:stCxn id="22" idx="6"/>
            <a:endCxn id="20" idx="2"/>
          </p:cNvCxnSpPr>
          <p:nvPr/>
        </p:nvCxnSpPr>
        <p:spPr>
          <a:xfrm>
            <a:off x="6382425" y="4511412"/>
            <a:ext cx="217160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3EE0FE2-7546-A141-9BA5-801BD2367218}"/>
              </a:ext>
            </a:extLst>
          </p:cNvPr>
          <p:cNvSpPr txBox="1"/>
          <p:nvPr/>
        </p:nvSpPr>
        <p:spPr>
          <a:xfrm>
            <a:off x="5410107" y="123989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Hidden layer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7A077B-96EA-8048-803B-F16B3D3DA4FD}"/>
              </a:ext>
            </a:extLst>
          </p:cNvPr>
          <p:cNvSpPr txBox="1"/>
          <p:nvPr/>
        </p:nvSpPr>
        <p:spPr>
          <a:xfrm>
            <a:off x="4431528" y="227837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w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6A16D-043B-7B4F-9A3F-3661AED199A5}"/>
              </a:ext>
            </a:extLst>
          </p:cNvPr>
          <p:cNvSpPr txBox="1"/>
          <p:nvPr/>
        </p:nvSpPr>
        <p:spPr>
          <a:xfrm>
            <a:off x="7066679" y="2296147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c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4F7DD-F5B1-7646-94E9-46B8221FED6A}"/>
              </a:ext>
            </a:extLst>
          </p:cNvPr>
          <p:cNvSpPr txBox="1"/>
          <p:nvPr/>
        </p:nvSpPr>
        <p:spPr>
          <a:xfrm>
            <a:off x="1758865" y="512399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beautiful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8D1F69-5662-3840-B060-FCD524519383}"/>
              </a:ext>
            </a:extLst>
          </p:cNvPr>
          <p:cNvSpPr txBox="1"/>
          <p:nvPr/>
        </p:nvSpPr>
        <p:spPr>
          <a:xfrm>
            <a:off x="9407110" y="432674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queen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BA627E-7EDC-C14F-8E61-1578D069F4CD}"/>
              </a:ext>
            </a:extLst>
          </p:cNvPr>
          <p:cNvSpPr txBox="1"/>
          <p:nvPr/>
        </p:nvSpPr>
        <p:spPr>
          <a:xfrm>
            <a:off x="9475238" y="589665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women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89BE58-405D-8C46-A05D-4B058D127D69}"/>
              </a:ext>
            </a:extLst>
          </p:cNvPr>
          <p:cNvSpPr txBox="1"/>
          <p:nvPr/>
        </p:nvSpPr>
        <p:spPr>
          <a:xfrm>
            <a:off x="2118187" y="1239891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(focus word)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E619E-4B7A-364A-BC3B-5A66AB7962D1}"/>
              </a:ext>
            </a:extLst>
          </p:cNvPr>
          <p:cNvSpPr txBox="1"/>
          <p:nvPr/>
        </p:nvSpPr>
        <p:spPr>
          <a:xfrm>
            <a:off x="7228145" y="1239891"/>
            <a:ext cx="32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Output (context using </a:t>
            </a:r>
            <a:r>
              <a:rPr lang="en-US" dirty="0" err="1">
                <a:latin typeface="Corbel" panose="020B0503020204020204" pitchFamily="34" charset="0"/>
              </a:rPr>
              <a:t>softmax</a:t>
            </a:r>
            <a:r>
              <a:rPr lang="en-US" dirty="0">
                <a:latin typeface="Corbel" panose="020B0503020204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75779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6FF-9E0C-1045-9DDB-E23A7F9A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: Neural Network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9FB7-3ED7-124D-A21E-EC539871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A4D8E-62F9-714D-B686-67FE2FE5663A}"/>
              </a:ext>
            </a:extLst>
          </p:cNvPr>
          <p:cNvSpPr/>
          <p:nvPr/>
        </p:nvSpPr>
        <p:spPr>
          <a:xfrm>
            <a:off x="281555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351515-127F-5442-A654-F7255B717223}"/>
              </a:ext>
            </a:extLst>
          </p:cNvPr>
          <p:cNvSpPr/>
          <p:nvPr/>
        </p:nvSpPr>
        <p:spPr>
          <a:xfrm>
            <a:off x="5565775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D7B171-E261-2C43-9A94-0E75D3807851}"/>
              </a:ext>
            </a:extLst>
          </p:cNvPr>
          <p:cNvSpPr/>
          <p:nvPr/>
        </p:nvSpPr>
        <p:spPr>
          <a:xfrm>
            <a:off x="8316000" y="1727200"/>
            <a:ext cx="1060450" cy="4749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2DD05-37E8-1F4F-844E-EC6EA8F09CD6}"/>
              </a:ext>
            </a:extLst>
          </p:cNvPr>
          <p:cNvSpPr>
            <a:spLocks noChangeAspect="1"/>
          </p:cNvSpPr>
          <p:nvPr/>
        </p:nvSpPr>
        <p:spPr>
          <a:xfrm>
            <a:off x="306512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ED799-B859-104D-9AE5-DA4DA5A808BA}"/>
              </a:ext>
            </a:extLst>
          </p:cNvPr>
          <p:cNvSpPr>
            <a:spLocks noChangeAspect="1"/>
          </p:cNvSpPr>
          <p:nvPr/>
        </p:nvSpPr>
        <p:spPr>
          <a:xfrm>
            <a:off x="306512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66C9E-BF40-6C4A-A2CE-5EF914336117}"/>
              </a:ext>
            </a:extLst>
          </p:cNvPr>
          <p:cNvSpPr>
            <a:spLocks noChangeAspect="1"/>
          </p:cNvSpPr>
          <p:nvPr/>
        </p:nvSpPr>
        <p:spPr>
          <a:xfrm>
            <a:off x="305357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C35F5-8455-6D4C-8F4E-2E2AB3E3CEF9}"/>
              </a:ext>
            </a:extLst>
          </p:cNvPr>
          <p:cNvSpPr>
            <a:spLocks noChangeAspect="1"/>
          </p:cNvSpPr>
          <p:nvPr/>
        </p:nvSpPr>
        <p:spPr>
          <a:xfrm>
            <a:off x="305935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53FFF-6F91-E043-9F4F-C95950C8EEEE}"/>
              </a:ext>
            </a:extLst>
          </p:cNvPr>
          <p:cNvSpPr>
            <a:spLocks noChangeAspect="1"/>
          </p:cNvSpPr>
          <p:nvPr/>
        </p:nvSpPr>
        <p:spPr>
          <a:xfrm>
            <a:off x="305935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80B516-CDE3-4345-8EFE-865E3F6B1B4F}"/>
              </a:ext>
            </a:extLst>
          </p:cNvPr>
          <p:cNvSpPr>
            <a:spLocks noChangeAspect="1"/>
          </p:cNvSpPr>
          <p:nvPr/>
        </p:nvSpPr>
        <p:spPr>
          <a:xfrm>
            <a:off x="305357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278CD-5C99-BB47-AFB4-9AF6C33FB829}"/>
              </a:ext>
            </a:extLst>
          </p:cNvPr>
          <p:cNvSpPr>
            <a:spLocks noChangeAspect="1"/>
          </p:cNvSpPr>
          <p:nvPr/>
        </p:nvSpPr>
        <p:spPr>
          <a:xfrm>
            <a:off x="8565575" y="183900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A0784E-716B-2D45-BB1C-13F6A32B28DE}"/>
              </a:ext>
            </a:extLst>
          </p:cNvPr>
          <p:cNvSpPr>
            <a:spLocks noChangeAspect="1"/>
          </p:cNvSpPr>
          <p:nvPr/>
        </p:nvSpPr>
        <p:spPr>
          <a:xfrm>
            <a:off x="8565575" y="2636254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EE70E-12C2-324A-A45C-B440C2FF96A0}"/>
              </a:ext>
            </a:extLst>
          </p:cNvPr>
          <p:cNvSpPr>
            <a:spLocks noChangeAspect="1"/>
          </p:cNvSpPr>
          <p:nvPr/>
        </p:nvSpPr>
        <p:spPr>
          <a:xfrm>
            <a:off x="8554025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F7EACA-D966-5B46-9352-48FB8D6D1887}"/>
              </a:ext>
            </a:extLst>
          </p:cNvPr>
          <p:cNvSpPr>
            <a:spLocks noChangeAspect="1"/>
          </p:cNvSpPr>
          <p:nvPr/>
        </p:nvSpPr>
        <p:spPr>
          <a:xfrm>
            <a:off x="8559800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0.5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8B2A64-FA1D-1545-9FDA-492182E4DD37}"/>
              </a:ext>
            </a:extLst>
          </p:cNvPr>
          <p:cNvSpPr>
            <a:spLocks noChangeAspect="1"/>
          </p:cNvSpPr>
          <p:nvPr/>
        </p:nvSpPr>
        <p:spPr>
          <a:xfrm>
            <a:off x="8559800" y="502801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0.5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536300-FC77-3946-8ECC-0CD0184C6A30}"/>
              </a:ext>
            </a:extLst>
          </p:cNvPr>
          <p:cNvSpPr>
            <a:spLocks noChangeAspect="1"/>
          </p:cNvSpPr>
          <p:nvPr/>
        </p:nvSpPr>
        <p:spPr>
          <a:xfrm>
            <a:off x="8554025" y="582526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FEC97-05ED-FD45-BB59-634396712A9C}"/>
              </a:ext>
            </a:extLst>
          </p:cNvPr>
          <p:cNvSpPr>
            <a:spLocks noChangeAspect="1"/>
          </p:cNvSpPr>
          <p:nvPr/>
        </p:nvSpPr>
        <p:spPr>
          <a:xfrm>
            <a:off x="5815350" y="3433508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839A0-DF76-2043-8E16-4C05671CCE72}"/>
              </a:ext>
            </a:extLst>
          </p:cNvPr>
          <p:cNvSpPr>
            <a:spLocks noChangeAspect="1"/>
          </p:cNvSpPr>
          <p:nvPr/>
        </p:nvSpPr>
        <p:spPr>
          <a:xfrm>
            <a:off x="5821125" y="423076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1AD36D-96F0-324B-AED4-24063B42FCBC}"/>
              </a:ext>
            </a:extLst>
          </p:cNvPr>
          <p:cNvCxnSpPr>
            <a:stCxn id="8" idx="6"/>
            <a:endCxn id="21" idx="2"/>
          </p:cNvCxnSpPr>
          <p:nvPr/>
        </p:nvCxnSpPr>
        <p:spPr>
          <a:xfrm>
            <a:off x="3626428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A45F4-9213-2749-8EE0-30A464DFAEA3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3626425" y="2119650"/>
            <a:ext cx="219470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96D8D6-C741-2649-9DD1-5D5106F1371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3626428" y="2916904"/>
            <a:ext cx="218892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926B2D-1DD8-AE46-B8AF-307F86BAD8F8}"/>
              </a:ext>
            </a:extLst>
          </p:cNvPr>
          <p:cNvCxnSpPr>
            <a:cxnSpLocks/>
            <a:stCxn id="9" idx="6"/>
            <a:endCxn id="22" idx="2"/>
          </p:cNvCxnSpPr>
          <p:nvPr/>
        </p:nvCxnSpPr>
        <p:spPr>
          <a:xfrm>
            <a:off x="3626425" y="2916904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BAFC39-ABC2-1348-9D06-B2DE3C98967F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3614875" y="3714158"/>
            <a:ext cx="22062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B83DB0-BA21-DA4A-9C7F-68022B5DE73E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3614878" y="3714158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EF862-8744-7149-BDC0-362966502C10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 flipV="1">
            <a:off x="3620650" y="3714158"/>
            <a:ext cx="21947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AF8479-7B22-D443-A629-DC6E685938CC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3620653" y="4511412"/>
            <a:ext cx="220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E3F30B-3158-9A46-B18E-B3C81B38DB1F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3620650" y="3714158"/>
            <a:ext cx="219470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82AEF3-0388-3242-AD92-84A4446F3E26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 flipV="1">
            <a:off x="3620653" y="4511412"/>
            <a:ext cx="22004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2CE894-430D-E841-AA8F-F1E4331FE6CA}"/>
              </a:ext>
            </a:extLst>
          </p:cNvPr>
          <p:cNvCxnSpPr>
            <a:cxnSpLocks/>
            <a:stCxn id="14" idx="6"/>
            <a:endCxn id="21" idx="2"/>
          </p:cNvCxnSpPr>
          <p:nvPr/>
        </p:nvCxnSpPr>
        <p:spPr>
          <a:xfrm flipV="1">
            <a:off x="3614878" y="3714158"/>
            <a:ext cx="22004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BB5655-37A4-A248-8490-DECB817FD560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 flipV="1">
            <a:off x="3614875" y="4511412"/>
            <a:ext cx="220625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E953FC-F74E-AC47-827F-7EF229AE1B2B}"/>
              </a:ext>
            </a:extLst>
          </p:cNvPr>
          <p:cNvCxnSpPr>
            <a:cxnSpLocks/>
            <a:stCxn id="21" idx="6"/>
            <a:endCxn id="15" idx="2"/>
          </p:cNvCxnSpPr>
          <p:nvPr/>
        </p:nvCxnSpPr>
        <p:spPr>
          <a:xfrm flipV="1">
            <a:off x="6376653" y="2119650"/>
            <a:ext cx="2188925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36AF42-7AB3-8041-B2FD-8BF19992D673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376653" y="2916904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FE6302-EC61-2543-B05C-19DCE492E1EE}"/>
              </a:ext>
            </a:extLst>
          </p:cNvPr>
          <p:cNvCxnSpPr>
            <a:cxnSpLocks/>
            <a:stCxn id="21" idx="6"/>
            <a:endCxn id="17" idx="2"/>
          </p:cNvCxnSpPr>
          <p:nvPr/>
        </p:nvCxnSpPr>
        <p:spPr>
          <a:xfrm>
            <a:off x="6376653" y="3714158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719A1A-4BD5-4E4C-A032-8DAC642C479A}"/>
              </a:ext>
            </a:extLst>
          </p:cNvPr>
          <p:cNvCxnSpPr>
            <a:cxnSpLocks/>
            <a:stCxn id="21" idx="6"/>
            <a:endCxn id="18" idx="2"/>
          </p:cNvCxnSpPr>
          <p:nvPr/>
        </p:nvCxnSpPr>
        <p:spPr>
          <a:xfrm>
            <a:off x="6376650" y="3714158"/>
            <a:ext cx="218315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13FB7-DB43-9040-B1B0-2128B562BAB7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>
            <a:off x="6376650" y="3714158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60B52F-E432-FA40-89F4-5284EAE4611E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6376653" y="3714158"/>
            <a:ext cx="2177375" cy="2391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7BAD08B-8A1C-0342-88CE-0FC10AB77ED1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6382425" y="2119650"/>
            <a:ext cx="2183150" cy="2391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749D55F-AB9C-B147-9E09-B368C009B04D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6382425" y="2916904"/>
            <a:ext cx="2183150" cy="1594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604C18F-C566-2840-950F-FBF0FC737C8C}"/>
              </a:ext>
            </a:extLst>
          </p:cNvPr>
          <p:cNvCxnSpPr>
            <a:cxnSpLocks/>
            <a:stCxn id="22" idx="6"/>
            <a:endCxn id="17" idx="2"/>
          </p:cNvCxnSpPr>
          <p:nvPr/>
        </p:nvCxnSpPr>
        <p:spPr>
          <a:xfrm flipV="1">
            <a:off x="6382425" y="3714158"/>
            <a:ext cx="2171600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57B7866-EDAF-9A4E-8CF4-34406468B95C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6382428" y="4511412"/>
            <a:ext cx="2177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7DF8C3-A39A-874D-89E2-9C10E602ED6B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6382428" y="4511412"/>
            <a:ext cx="2177375" cy="79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930E792-FD9C-004F-9E3E-44CDC51E28F7}"/>
              </a:ext>
            </a:extLst>
          </p:cNvPr>
          <p:cNvCxnSpPr>
            <a:cxnSpLocks/>
            <a:stCxn id="22" idx="6"/>
            <a:endCxn id="20" idx="2"/>
          </p:cNvCxnSpPr>
          <p:nvPr/>
        </p:nvCxnSpPr>
        <p:spPr>
          <a:xfrm>
            <a:off x="6382425" y="4511412"/>
            <a:ext cx="2171600" cy="159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3EE0FE2-7546-A141-9BA5-801BD2367218}"/>
              </a:ext>
            </a:extLst>
          </p:cNvPr>
          <p:cNvSpPr txBox="1"/>
          <p:nvPr/>
        </p:nvSpPr>
        <p:spPr>
          <a:xfrm>
            <a:off x="5410107" y="123989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Hidden layer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7A077B-96EA-8048-803B-F16B3D3DA4FD}"/>
              </a:ext>
            </a:extLst>
          </p:cNvPr>
          <p:cNvSpPr txBox="1"/>
          <p:nvPr/>
        </p:nvSpPr>
        <p:spPr>
          <a:xfrm>
            <a:off x="4431528" y="227837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w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6A16D-043B-7B4F-9A3F-3661AED199A5}"/>
              </a:ext>
            </a:extLst>
          </p:cNvPr>
          <p:cNvSpPr txBox="1"/>
          <p:nvPr/>
        </p:nvSpPr>
        <p:spPr>
          <a:xfrm>
            <a:off x="7066679" y="2296147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c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4F7DD-F5B1-7646-94E9-46B8221FED6A}"/>
              </a:ext>
            </a:extLst>
          </p:cNvPr>
          <p:cNvSpPr txBox="1"/>
          <p:nvPr/>
        </p:nvSpPr>
        <p:spPr>
          <a:xfrm>
            <a:off x="1747318" y="589665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women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8D1F69-5662-3840-B060-FCD524519383}"/>
              </a:ext>
            </a:extLst>
          </p:cNvPr>
          <p:cNvSpPr txBox="1"/>
          <p:nvPr/>
        </p:nvSpPr>
        <p:spPr>
          <a:xfrm>
            <a:off x="9407110" y="432674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queen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BA627E-7EDC-C14F-8E61-1578D069F4CD}"/>
              </a:ext>
            </a:extLst>
          </p:cNvPr>
          <p:cNvSpPr txBox="1"/>
          <p:nvPr/>
        </p:nvSpPr>
        <p:spPr>
          <a:xfrm>
            <a:off x="9414037" y="512399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beautiful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F437D7B-F03B-A841-A595-B945BB3519BB}"/>
              </a:ext>
            </a:extLst>
          </p:cNvPr>
          <p:cNvSpPr txBox="1"/>
          <p:nvPr/>
        </p:nvSpPr>
        <p:spPr>
          <a:xfrm>
            <a:off x="2118187" y="1239891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(focus word)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9DF86F-36D7-6C46-9224-D423FADCE73A}"/>
              </a:ext>
            </a:extLst>
          </p:cNvPr>
          <p:cNvSpPr txBox="1"/>
          <p:nvPr/>
        </p:nvSpPr>
        <p:spPr>
          <a:xfrm>
            <a:off x="7228145" y="1239891"/>
            <a:ext cx="32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Output (context using </a:t>
            </a:r>
            <a:r>
              <a:rPr lang="en-US" dirty="0" err="1">
                <a:latin typeface="Corbel" panose="020B0503020204020204" pitchFamily="34" charset="0"/>
              </a:rPr>
              <a:t>softmax</a:t>
            </a:r>
            <a:r>
              <a:rPr lang="en-US" dirty="0">
                <a:latin typeface="Corbel" panose="020B0503020204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5887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111F-41C1-FF4E-9BE1-B55546E7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Skip-</a:t>
            </a:r>
            <a:r>
              <a:rPr lang="en-CA" dirty="0" err="1"/>
              <a:t>Ngram</a:t>
            </a:r>
            <a:r>
              <a:rPr lang="en-CA" dirty="0"/>
              <a:t>: Training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3770C-2BEB-AF4A-A159-E7A76332997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The prediction problem is modeled using soft-max: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̀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acc>
                                    <m:accPr>
                                      <m:chr m:val="̀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US" sz="2400" dirty="0"/>
                  <a:t>Predict context word(s) </a:t>
                </a:r>
                <a:r>
                  <a:rPr lang="en-US" sz="2400" b="1" i="1" dirty="0">
                    <a:solidFill>
                      <a:schemeClr val="accent1"/>
                    </a:solidFill>
                  </a:rPr>
                  <a:t>c</a:t>
                </a:r>
              </a:p>
              <a:p>
                <a:pPr lvl="1"/>
                <a:r>
                  <a:rPr lang="en-US" sz="2400" dirty="0"/>
                  <a:t>From focus word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w</a:t>
                </a:r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800" dirty="0"/>
                  <a:t>The objective function (Maximum Log Likelihood Estimate):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)∈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)∈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acc>
                                            <m:accPr>
                                              <m:chr m:val="̀"/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acc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acc>
                                                <m:accPr>
                                                  <m:chr m:val="̀"/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acc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CA" dirty="0"/>
                  <a:t>While the objective function can be computed optimized, it is computationally expensive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CA" dirty="0"/>
                  <a:t> is very expensive to compute due to the summation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̀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acc>
                              <m:accPr>
                                <m:chr m:val="̀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3770C-2BEB-AF4A-A159-E7A763329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  <a:blipFill>
                <a:blip r:embed="rId2"/>
                <a:stretch>
                  <a:fillRect l="-744" t="-1970" b="-14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02562-7105-5F4E-84F6-D29BC625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88A0-7209-F942-B1FE-A7A45DC2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a new learning problem: Binary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23AD-D50F-7C45-B80C-F3429873D6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Example:</a:t>
            </a:r>
          </a:p>
          <a:p>
            <a:pPr lvl="1">
              <a:tabLst>
                <a:tab pos="4081463" algn="l"/>
              </a:tabLst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king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brave</a:t>
            </a:r>
            <a:r>
              <a:rPr lang="en-US" dirty="0"/>
              <a:t> man”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 = 5 to 20 for small collections.</a:t>
            </a:r>
          </a:p>
          <a:p>
            <a:r>
              <a:rPr lang="en-US" dirty="0"/>
              <a:t>K= 2 to 5 for large collections.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C0294-DC82-754C-B604-5C3D102A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2D5532-4921-6842-99F4-C84E1900D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92159"/>
              </p:ext>
            </p:extLst>
          </p:nvPr>
        </p:nvGraphicFramePr>
        <p:xfrm>
          <a:off x="2032418" y="2129723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223509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376759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00027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Context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3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brave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4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89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113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30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51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802583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4CA8D907-D17B-3642-A290-D8ACEBC51890}"/>
              </a:ext>
            </a:extLst>
          </p:cNvPr>
          <p:cNvSpPr/>
          <p:nvPr/>
        </p:nvSpPr>
        <p:spPr>
          <a:xfrm>
            <a:off x="1673189" y="2866147"/>
            <a:ext cx="359229" cy="185945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BA009-5E4A-1C42-B7F0-E55E63C93A50}"/>
              </a:ext>
            </a:extLst>
          </p:cNvPr>
          <p:cNvSpPr txBox="1"/>
          <p:nvPr/>
        </p:nvSpPr>
        <p:spPr>
          <a:xfrm>
            <a:off x="1419511" y="361120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9877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111F-41C1-FF4E-9BE1-B55546E7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new learning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3770C-2BEB-AF4A-A159-E7A76332997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The new prediction problem is modeled using sigmoid function: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US" sz="2400" dirty="0"/>
                  <a:t>Predict context word </a:t>
                </a:r>
                <a:r>
                  <a:rPr lang="en-US" sz="2400" b="1" i="1" dirty="0">
                    <a:solidFill>
                      <a:schemeClr val="accent1"/>
                    </a:solidFill>
                  </a:rPr>
                  <a:t>c</a:t>
                </a:r>
              </a:p>
              <a:p>
                <a:pPr lvl="1"/>
                <a:r>
                  <a:rPr lang="en-US" sz="2400" dirty="0"/>
                  <a:t>From focus word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w</a:t>
                </a:r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800" dirty="0"/>
                  <a:t>The new objective function (Maximum Log Likelihood Estimate):</a:t>
                </a:r>
              </a:p>
              <a:p>
                <a:pPr marL="3714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)∈</m:t>
                                  </m:r>
                                  <m:acc>
                                    <m:accPr>
                                      <m:chr m:val="́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3770C-2BEB-AF4A-A159-E7A763329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  <a:blipFill>
                <a:blip r:embed="rId2"/>
                <a:stretch>
                  <a:fillRect l="-957" t="-2217" b="-28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02562-7105-5F4E-84F6-D29BC625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FED4-1D21-3F4C-A1A8-61D1E420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Embedding of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E7E9C-A12F-5541-B126-1C2A905A1D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/>
              <a:t>Mapping a word to a </a:t>
            </a:r>
            <a:r>
              <a:rPr lang="en-CA" sz="2800" dirty="0">
                <a:solidFill>
                  <a:schemeClr val="accent1"/>
                </a:solidFill>
              </a:rPr>
              <a:t>vector</a:t>
            </a:r>
            <a:r>
              <a:rPr lang="en-CA" sz="2800" dirty="0"/>
              <a:t>.</a:t>
            </a:r>
          </a:p>
          <a:p>
            <a:pPr lvl="1"/>
            <a:r>
              <a:rPr lang="en-CA" sz="2400" dirty="0"/>
              <a:t>The semantic of the word is embedded in the vector.</a:t>
            </a:r>
          </a:p>
          <a:p>
            <a:r>
              <a:rPr lang="en-CA" sz="2800" dirty="0"/>
              <a:t>Word embeddings depend on a notion of </a:t>
            </a:r>
            <a:r>
              <a:rPr lang="en-CA" sz="2800" b="1" i="1" dirty="0">
                <a:solidFill>
                  <a:schemeClr val="accent1"/>
                </a:solidFill>
              </a:rPr>
              <a:t>word similarity</a:t>
            </a:r>
            <a:r>
              <a:rPr lang="en-CA" sz="2800" dirty="0"/>
              <a:t>.</a:t>
            </a:r>
          </a:p>
          <a:p>
            <a:pPr lvl="1"/>
            <a:r>
              <a:rPr lang="en-CA" sz="2400" dirty="0"/>
              <a:t>Similarity is computed using cosine.</a:t>
            </a:r>
          </a:p>
          <a:p>
            <a:r>
              <a:rPr lang="en-CA" sz="2800" dirty="0"/>
              <a:t>A very useful definition is paradigmatic similarity: </a:t>
            </a:r>
          </a:p>
          <a:p>
            <a:pPr lvl="1"/>
            <a:r>
              <a:rPr lang="en-CA" sz="2400" b="1" i="1" dirty="0">
                <a:solidFill>
                  <a:schemeClr val="accent1"/>
                </a:solidFill>
              </a:rPr>
              <a:t>Similar words </a:t>
            </a:r>
            <a:r>
              <a:rPr lang="en-CA" sz="2400" dirty="0"/>
              <a:t>occur in</a:t>
            </a:r>
            <a:r>
              <a:rPr lang="en-CA" sz="2400" b="1" i="1" dirty="0">
                <a:solidFill>
                  <a:schemeClr val="accent1"/>
                </a:solidFill>
              </a:rPr>
              <a:t> similar contexts - </a:t>
            </a:r>
            <a:r>
              <a:rPr lang="en-CA" sz="2400" dirty="0"/>
              <a:t>they are</a:t>
            </a:r>
            <a:r>
              <a:rPr lang="en-CA" sz="2400" b="1" i="1" dirty="0">
                <a:solidFill>
                  <a:schemeClr val="accent1"/>
                </a:solidFill>
              </a:rPr>
              <a:t> exchangeable.</a:t>
            </a:r>
            <a:endParaRPr lang="en-CA" sz="2400" dirty="0"/>
          </a:p>
          <a:p>
            <a:pPr marL="301625" lvl="1" indent="0">
              <a:buNone/>
            </a:pPr>
            <a:r>
              <a:rPr lang="en-CA" sz="2400" dirty="0"/>
              <a:t>                                   POTUS</a:t>
            </a:r>
            <a:r>
              <a:rPr lang="en-CA" sz="2400" baseline="30000" dirty="0"/>
              <a:t>*</a:t>
            </a:r>
            <a:r>
              <a:rPr lang="en-CA" sz="2400" dirty="0"/>
              <a:t> </a:t>
            </a:r>
          </a:p>
          <a:p>
            <a:pPr lvl="1"/>
            <a:r>
              <a:rPr lang="en-CA" sz="2400" dirty="0"/>
              <a:t>Yesterday          The President        called a press conference.</a:t>
            </a:r>
          </a:p>
          <a:p>
            <a:pPr marL="301625" lvl="1" indent="0">
              <a:buNone/>
            </a:pPr>
            <a:r>
              <a:rPr lang="en-CA" sz="2400" dirty="0"/>
              <a:t>                                   Trump</a:t>
            </a:r>
          </a:p>
          <a:p>
            <a:endParaRPr lang="en-CA" sz="2800" dirty="0"/>
          </a:p>
          <a:p>
            <a:r>
              <a:rPr lang="en-CA" sz="2800" dirty="0"/>
              <a:t>Transfer learning for text.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84161-F445-FA4A-AB98-DFBB6A19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FC15107B-3355-134E-BD5B-6EC299CE2FCF}"/>
              </a:ext>
            </a:extLst>
          </p:cNvPr>
          <p:cNvSpPr/>
          <p:nvPr/>
        </p:nvSpPr>
        <p:spPr>
          <a:xfrm>
            <a:off x="2174081" y="3734656"/>
            <a:ext cx="359229" cy="112303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121F398-1F7C-2B41-9205-BF5E5B867FE0}"/>
              </a:ext>
            </a:extLst>
          </p:cNvPr>
          <p:cNvSpPr/>
          <p:nvPr/>
        </p:nvSpPr>
        <p:spPr>
          <a:xfrm rot="10800000">
            <a:off x="4222344" y="3734656"/>
            <a:ext cx="359229" cy="112303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EC359-F77E-DF46-ABEE-8D63A8131CC8}"/>
              </a:ext>
            </a:extLst>
          </p:cNvPr>
          <p:cNvSpPr/>
          <p:nvPr/>
        </p:nvSpPr>
        <p:spPr>
          <a:xfrm>
            <a:off x="-218723" y="6538910"/>
            <a:ext cx="317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 defTabSz="685800">
              <a:spcBef>
                <a:spcPts val="375"/>
              </a:spcBef>
              <a:buClr>
                <a:srgbClr val="70AD47"/>
              </a:buClr>
            </a:pPr>
            <a:r>
              <a:rPr lang="en-CA" sz="1200" dirty="0">
                <a:solidFill>
                  <a:prstClr val="black"/>
                </a:solidFill>
                <a:latin typeface="Corbel" panose="020B0503020204020204" pitchFamily="34" charset="0"/>
              </a:rPr>
              <a:t>* POTUS: President of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7839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6FF-9E0C-1045-9DDB-E23A7F9A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Negative sampling : Neural Network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9FB7-3ED7-124D-A21E-EC539871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A4D8E-62F9-714D-B686-67FE2FE5663A}"/>
              </a:ext>
            </a:extLst>
          </p:cNvPr>
          <p:cNvSpPr/>
          <p:nvPr/>
        </p:nvSpPr>
        <p:spPr>
          <a:xfrm>
            <a:off x="1091213" y="1478367"/>
            <a:ext cx="4924508" cy="8408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351515-127F-5442-A654-F7255B717223}"/>
              </a:ext>
            </a:extLst>
          </p:cNvPr>
          <p:cNvSpPr/>
          <p:nvPr/>
        </p:nvSpPr>
        <p:spPr>
          <a:xfrm>
            <a:off x="2839663" y="3053592"/>
            <a:ext cx="1415323" cy="769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A2DD05-37E8-1F4F-844E-EC6EA8F09CD6}"/>
              </a:ext>
            </a:extLst>
          </p:cNvPr>
          <p:cNvSpPr>
            <a:spLocks noChangeAspect="1"/>
          </p:cNvSpPr>
          <p:nvPr/>
        </p:nvSpPr>
        <p:spPr>
          <a:xfrm>
            <a:off x="1091213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ED799-B859-104D-9AE5-DA4DA5A808BA}"/>
              </a:ext>
            </a:extLst>
          </p:cNvPr>
          <p:cNvSpPr>
            <a:spLocks noChangeAspect="1"/>
          </p:cNvSpPr>
          <p:nvPr/>
        </p:nvSpPr>
        <p:spPr>
          <a:xfrm>
            <a:off x="2337843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66C9E-BF40-6C4A-A2CE-5EF914336117}"/>
              </a:ext>
            </a:extLst>
          </p:cNvPr>
          <p:cNvSpPr>
            <a:spLocks noChangeAspect="1"/>
          </p:cNvSpPr>
          <p:nvPr/>
        </p:nvSpPr>
        <p:spPr>
          <a:xfrm>
            <a:off x="2961158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C35F5-8455-6D4C-8F4E-2E2AB3E3CEF9}"/>
              </a:ext>
            </a:extLst>
          </p:cNvPr>
          <p:cNvSpPr>
            <a:spLocks noChangeAspect="1"/>
          </p:cNvSpPr>
          <p:nvPr/>
        </p:nvSpPr>
        <p:spPr>
          <a:xfrm>
            <a:off x="3584473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53FFF-6F91-E043-9F4F-C95950C8EEEE}"/>
              </a:ext>
            </a:extLst>
          </p:cNvPr>
          <p:cNvSpPr>
            <a:spLocks noChangeAspect="1"/>
          </p:cNvSpPr>
          <p:nvPr/>
        </p:nvSpPr>
        <p:spPr>
          <a:xfrm>
            <a:off x="4207788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80B516-CDE3-4345-8EFE-865E3F6B1B4F}"/>
              </a:ext>
            </a:extLst>
          </p:cNvPr>
          <p:cNvSpPr>
            <a:spLocks noChangeAspect="1"/>
          </p:cNvSpPr>
          <p:nvPr/>
        </p:nvSpPr>
        <p:spPr>
          <a:xfrm>
            <a:off x="5454421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1FEC97-05ED-FD45-BB59-634396712A9C}"/>
              </a:ext>
            </a:extLst>
          </p:cNvPr>
          <p:cNvSpPr>
            <a:spLocks noChangeAspect="1"/>
          </p:cNvSpPr>
          <p:nvPr/>
        </p:nvSpPr>
        <p:spPr>
          <a:xfrm>
            <a:off x="2963747" y="319237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8839A0-DF76-2043-8E16-4C05671CCE72}"/>
              </a:ext>
            </a:extLst>
          </p:cNvPr>
          <p:cNvSpPr>
            <a:spLocks noChangeAspect="1"/>
          </p:cNvSpPr>
          <p:nvPr/>
        </p:nvSpPr>
        <p:spPr>
          <a:xfrm>
            <a:off x="3584473" y="319237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1AD36D-96F0-324B-AED4-24063B42FCBC}"/>
              </a:ext>
            </a:extLst>
          </p:cNvPr>
          <p:cNvCxnSpPr>
            <a:cxnSpLocks/>
            <a:stCxn id="8" idx="4"/>
            <a:endCxn id="21" idx="0"/>
          </p:cNvCxnSpPr>
          <p:nvPr/>
        </p:nvCxnSpPr>
        <p:spPr>
          <a:xfrm>
            <a:off x="1371863" y="2141166"/>
            <a:ext cx="1872534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A45F4-9213-2749-8EE0-30A464DFAEA3}"/>
              </a:ext>
            </a:extLst>
          </p:cNvPr>
          <p:cNvCxnSpPr>
            <a:cxnSpLocks/>
            <a:stCxn id="8" idx="4"/>
            <a:endCxn id="22" idx="0"/>
          </p:cNvCxnSpPr>
          <p:nvPr/>
        </p:nvCxnSpPr>
        <p:spPr>
          <a:xfrm>
            <a:off x="1371863" y="2141166"/>
            <a:ext cx="2493260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96D8D6-C741-2649-9DD1-5D5106F13714}"/>
              </a:ext>
            </a:extLst>
          </p:cNvPr>
          <p:cNvCxnSpPr>
            <a:cxnSpLocks/>
            <a:stCxn id="9" idx="4"/>
            <a:endCxn id="21" idx="0"/>
          </p:cNvCxnSpPr>
          <p:nvPr/>
        </p:nvCxnSpPr>
        <p:spPr>
          <a:xfrm>
            <a:off x="2618493" y="2141166"/>
            <a:ext cx="625904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926B2D-1DD8-AE46-B8AF-307F86BAD8F8}"/>
              </a:ext>
            </a:extLst>
          </p:cNvPr>
          <p:cNvCxnSpPr>
            <a:cxnSpLocks/>
            <a:stCxn id="9" idx="4"/>
            <a:endCxn id="22" idx="0"/>
          </p:cNvCxnSpPr>
          <p:nvPr/>
        </p:nvCxnSpPr>
        <p:spPr>
          <a:xfrm>
            <a:off x="2618493" y="2141166"/>
            <a:ext cx="1246630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BAFC39-ABC2-1348-9D06-B2DE3C98967F}"/>
              </a:ext>
            </a:extLst>
          </p:cNvPr>
          <p:cNvCxnSpPr>
            <a:cxnSpLocks/>
            <a:stCxn id="10" idx="4"/>
            <a:endCxn id="22" idx="0"/>
          </p:cNvCxnSpPr>
          <p:nvPr/>
        </p:nvCxnSpPr>
        <p:spPr>
          <a:xfrm>
            <a:off x="3241808" y="2141166"/>
            <a:ext cx="623315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B83DB0-BA21-DA4A-9C7F-68022B5DE73E}"/>
              </a:ext>
            </a:extLst>
          </p:cNvPr>
          <p:cNvCxnSpPr>
            <a:cxnSpLocks/>
            <a:stCxn id="10" idx="4"/>
            <a:endCxn id="21" idx="0"/>
          </p:cNvCxnSpPr>
          <p:nvPr/>
        </p:nvCxnSpPr>
        <p:spPr>
          <a:xfrm>
            <a:off x="3241808" y="2141166"/>
            <a:ext cx="2589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EF862-8744-7149-BDC0-362966502C10}"/>
              </a:ext>
            </a:extLst>
          </p:cNvPr>
          <p:cNvCxnSpPr>
            <a:cxnSpLocks/>
            <a:stCxn id="12" idx="4"/>
            <a:endCxn id="21" idx="0"/>
          </p:cNvCxnSpPr>
          <p:nvPr/>
        </p:nvCxnSpPr>
        <p:spPr>
          <a:xfrm flipH="1">
            <a:off x="3244397" y="2141166"/>
            <a:ext cx="620726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AF8479-7B22-D443-A629-DC6E685938CC}"/>
              </a:ext>
            </a:extLst>
          </p:cNvPr>
          <p:cNvCxnSpPr>
            <a:cxnSpLocks/>
            <a:stCxn id="12" idx="4"/>
            <a:endCxn id="22" idx="0"/>
          </p:cNvCxnSpPr>
          <p:nvPr/>
        </p:nvCxnSpPr>
        <p:spPr>
          <a:xfrm>
            <a:off x="3865123" y="2141166"/>
            <a:ext cx="0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E3F30B-3158-9A46-B18E-B3C81B38DB1F}"/>
              </a:ext>
            </a:extLst>
          </p:cNvPr>
          <p:cNvCxnSpPr>
            <a:cxnSpLocks/>
            <a:stCxn id="13" idx="4"/>
            <a:endCxn id="21" idx="0"/>
          </p:cNvCxnSpPr>
          <p:nvPr/>
        </p:nvCxnSpPr>
        <p:spPr>
          <a:xfrm flipH="1">
            <a:off x="3244397" y="2141166"/>
            <a:ext cx="1244041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82AEF3-0388-3242-AD92-84A4446F3E26}"/>
              </a:ext>
            </a:extLst>
          </p:cNvPr>
          <p:cNvCxnSpPr>
            <a:cxnSpLocks/>
            <a:stCxn id="13" idx="4"/>
            <a:endCxn id="22" idx="0"/>
          </p:cNvCxnSpPr>
          <p:nvPr/>
        </p:nvCxnSpPr>
        <p:spPr>
          <a:xfrm flipH="1">
            <a:off x="3865123" y="2141166"/>
            <a:ext cx="623315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2CE894-430D-E841-AA8F-F1E4331FE6C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3244397" y="2141166"/>
            <a:ext cx="2490674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BB5655-37A4-A248-8490-DECB817FD560}"/>
              </a:ext>
            </a:extLst>
          </p:cNvPr>
          <p:cNvCxnSpPr>
            <a:cxnSpLocks/>
            <a:stCxn id="14" idx="4"/>
            <a:endCxn id="22" idx="0"/>
          </p:cNvCxnSpPr>
          <p:nvPr/>
        </p:nvCxnSpPr>
        <p:spPr>
          <a:xfrm flipH="1">
            <a:off x="3865123" y="2141166"/>
            <a:ext cx="1869948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57DC20C-4C75-D547-B636-3CB01BB8E0E9}"/>
              </a:ext>
            </a:extLst>
          </p:cNvPr>
          <p:cNvSpPr txBox="1"/>
          <p:nvPr/>
        </p:nvSpPr>
        <p:spPr>
          <a:xfrm>
            <a:off x="353077" y="16143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king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7E81C3-66C8-7F43-A95B-3D8369C00FF9}"/>
              </a:ext>
            </a:extLst>
          </p:cNvPr>
          <p:cNvSpPr txBox="1"/>
          <p:nvPr/>
        </p:nvSpPr>
        <p:spPr>
          <a:xfrm>
            <a:off x="1523196" y="2511576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w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A9F0D4-091E-B044-8A0E-F2A19DAA21F3}"/>
              </a:ext>
            </a:extLst>
          </p:cNvPr>
          <p:cNvSpPr txBox="1"/>
          <p:nvPr/>
        </p:nvSpPr>
        <p:spPr>
          <a:xfrm>
            <a:off x="148606" y="1109036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(focus word)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E0427A7-A764-8D49-8C3F-96E9D748FC13}"/>
              </a:ext>
            </a:extLst>
          </p:cNvPr>
          <p:cNvSpPr>
            <a:spLocks noChangeAspect="1"/>
          </p:cNvSpPr>
          <p:nvPr/>
        </p:nvSpPr>
        <p:spPr>
          <a:xfrm>
            <a:off x="4831103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26EF43A-FC16-9B41-8076-CDA5D04DBEE5}"/>
              </a:ext>
            </a:extLst>
          </p:cNvPr>
          <p:cNvSpPr>
            <a:spLocks noChangeAspect="1"/>
          </p:cNvSpPr>
          <p:nvPr/>
        </p:nvSpPr>
        <p:spPr>
          <a:xfrm>
            <a:off x="1714528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1ED3B56-9917-5642-B9B7-6151B05A18CE}"/>
              </a:ext>
            </a:extLst>
          </p:cNvPr>
          <p:cNvCxnSpPr>
            <a:cxnSpLocks/>
            <a:stCxn id="71" idx="4"/>
            <a:endCxn id="21" idx="0"/>
          </p:cNvCxnSpPr>
          <p:nvPr/>
        </p:nvCxnSpPr>
        <p:spPr>
          <a:xfrm>
            <a:off x="1995178" y="2141166"/>
            <a:ext cx="1249219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CCF8A93-4152-634C-9DF5-8957DEF4C652}"/>
              </a:ext>
            </a:extLst>
          </p:cNvPr>
          <p:cNvCxnSpPr>
            <a:cxnSpLocks/>
            <a:stCxn id="71" idx="4"/>
            <a:endCxn id="22" idx="0"/>
          </p:cNvCxnSpPr>
          <p:nvPr/>
        </p:nvCxnSpPr>
        <p:spPr>
          <a:xfrm>
            <a:off x="1995178" y="2141166"/>
            <a:ext cx="1869945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46BAD1F-B90F-7B4F-9D27-873CE16F2E80}"/>
              </a:ext>
            </a:extLst>
          </p:cNvPr>
          <p:cNvCxnSpPr>
            <a:cxnSpLocks/>
            <a:stCxn id="69" idx="4"/>
            <a:endCxn id="22" idx="0"/>
          </p:cNvCxnSpPr>
          <p:nvPr/>
        </p:nvCxnSpPr>
        <p:spPr>
          <a:xfrm flipH="1">
            <a:off x="3865123" y="2141166"/>
            <a:ext cx="1246630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02820C1-BE2D-AC47-B2BD-43C70C48040A}"/>
              </a:ext>
            </a:extLst>
          </p:cNvPr>
          <p:cNvCxnSpPr>
            <a:cxnSpLocks/>
            <a:stCxn id="69" idx="4"/>
            <a:endCxn id="21" idx="0"/>
          </p:cNvCxnSpPr>
          <p:nvPr/>
        </p:nvCxnSpPr>
        <p:spPr>
          <a:xfrm flipH="1">
            <a:off x="3244397" y="2141166"/>
            <a:ext cx="1867356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97" name="Rounded Rectangle 196">
            <a:extLst>
              <a:ext uri="{FF2B5EF4-FFF2-40B4-BE49-F238E27FC236}">
                <a16:creationId xmlns:a16="http://schemas.microsoft.com/office/drawing/2014/main" id="{EE4040CB-B0AA-72B9-07D4-2B3194CC5F7A}"/>
              </a:ext>
            </a:extLst>
          </p:cNvPr>
          <p:cNvSpPr/>
          <p:nvPr/>
        </p:nvSpPr>
        <p:spPr>
          <a:xfrm>
            <a:off x="7024579" y="1478367"/>
            <a:ext cx="4924508" cy="8408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E30ACD7D-E453-8A5A-5CB4-73FB1417BB7A}"/>
              </a:ext>
            </a:extLst>
          </p:cNvPr>
          <p:cNvSpPr/>
          <p:nvPr/>
        </p:nvSpPr>
        <p:spPr>
          <a:xfrm>
            <a:off x="8773029" y="3053592"/>
            <a:ext cx="1415323" cy="769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6DC7708-0AC0-F42B-B20E-57AAC40819CE}"/>
              </a:ext>
            </a:extLst>
          </p:cNvPr>
          <p:cNvSpPr>
            <a:spLocks noChangeAspect="1"/>
          </p:cNvSpPr>
          <p:nvPr/>
        </p:nvSpPr>
        <p:spPr>
          <a:xfrm>
            <a:off x="7024579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A5E45A12-8696-3C3F-DED7-DF6A8F16D635}"/>
              </a:ext>
            </a:extLst>
          </p:cNvPr>
          <p:cNvSpPr>
            <a:spLocks noChangeAspect="1"/>
          </p:cNvSpPr>
          <p:nvPr/>
        </p:nvSpPr>
        <p:spPr>
          <a:xfrm>
            <a:off x="8271209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94E94CB-9C19-89AC-5E63-1EEC80CDEA8F}"/>
              </a:ext>
            </a:extLst>
          </p:cNvPr>
          <p:cNvSpPr>
            <a:spLocks noChangeAspect="1"/>
          </p:cNvSpPr>
          <p:nvPr/>
        </p:nvSpPr>
        <p:spPr>
          <a:xfrm>
            <a:off x="8894524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63A9111-8A54-B6C0-782D-A24D65D75522}"/>
              </a:ext>
            </a:extLst>
          </p:cNvPr>
          <p:cNvSpPr>
            <a:spLocks noChangeAspect="1"/>
          </p:cNvSpPr>
          <p:nvPr/>
        </p:nvSpPr>
        <p:spPr>
          <a:xfrm>
            <a:off x="9517839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B838FC63-A16F-CECA-D477-20EA8954FD1D}"/>
              </a:ext>
            </a:extLst>
          </p:cNvPr>
          <p:cNvSpPr>
            <a:spLocks noChangeAspect="1"/>
          </p:cNvSpPr>
          <p:nvPr/>
        </p:nvSpPr>
        <p:spPr>
          <a:xfrm>
            <a:off x="10141154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04F1A32-7941-F9FF-6C5C-960CE7C558AD}"/>
              </a:ext>
            </a:extLst>
          </p:cNvPr>
          <p:cNvSpPr>
            <a:spLocks noChangeAspect="1"/>
          </p:cNvSpPr>
          <p:nvPr/>
        </p:nvSpPr>
        <p:spPr>
          <a:xfrm>
            <a:off x="11387787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B8C75386-0175-D68C-E39B-4AA117EFFB8E}"/>
              </a:ext>
            </a:extLst>
          </p:cNvPr>
          <p:cNvSpPr>
            <a:spLocks noChangeAspect="1"/>
          </p:cNvSpPr>
          <p:nvPr/>
        </p:nvSpPr>
        <p:spPr>
          <a:xfrm>
            <a:off x="8897113" y="319237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BAEDA827-1FE6-B16B-61C0-EBDFCC06E676}"/>
              </a:ext>
            </a:extLst>
          </p:cNvPr>
          <p:cNvSpPr>
            <a:spLocks noChangeAspect="1"/>
          </p:cNvSpPr>
          <p:nvPr/>
        </p:nvSpPr>
        <p:spPr>
          <a:xfrm>
            <a:off x="9517839" y="3192372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E83F0148-3112-68F4-8163-B49BD3897E6E}"/>
              </a:ext>
            </a:extLst>
          </p:cNvPr>
          <p:cNvCxnSpPr>
            <a:cxnSpLocks/>
            <a:stCxn id="199" idx="4"/>
            <a:endCxn id="205" idx="0"/>
          </p:cNvCxnSpPr>
          <p:nvPr/>
        </p:nvCxnSpPr>
        <p:spPr>
          <a:xfrm>
            <a:off x="7305229" y="2141166"/>
            <a:ext cx="1872534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35B19310-F98C-4D55-53BF-559368BAB330}"/>
              </a:ext>
            </a:extLst>
          </p:cNvPr>
          <p:cNvCxnSpPr>
            <a:cxnSpLocks/>
            <a:stCxn id="199" idx="4"/>
            <a:endCxn id="206" idx="0"/>
          </p:cNvCxnSpPr>
          <p:nvPr/>
        </p:nvCxnSpPr>
        <p:spPr>
          <a:xfrm>
            <a:off x="7305229" y="2141166"/>
            <a:ext cx="2493260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131299E-62DF-02B3-4F42-6488E393E051}"/>
              </a:ext>
            </a:extLst>
          </p:cNvPr>
          <p:cNvCxnSpPr>
            <a:cxnSpLocks/>
            <a:stCxn id="200" idx="4"/>
            <a:endCxn id="205" idx="0"/>
          </p:cNvCxnSpPr>
          <p:nvPr/>
        </p:nvCxnSpPr>
        <p:spPr>
          <a:xfrm>
            <a:off x="8551859" y="2141166"/>
            <a:ext cx="625904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C9B0C817-37E2-A2D4-24C9-3D96A547EEC6}"/>
              </a:ext>
            </a:extLst>
          </p:cNvPr>
          <p:cNvCxnSpPr>
            <a:cxnSpLocks/>
            <a:stCxn id="200" idx="4"/>
            <a:endCxn id="206" idx="0"/>
          </p:cNvCxnSpPr>
          <p:nvPr/>
        </p:nvCxnSpPr>
        <p:spPr>
          <a:xfrm>
            <a:off x="8551859" y="2141166"/>
            <a:ext cx="1246630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B6624D99-426E-F811-2E51-DFEEB9E90356}"/>
              </a:ext>
            </a:extLst>
          </p:cNvPr>
          <p:cNvCxnSpPr>
            <a:cxnSpLocks/>
            <a:stCxn id="201" idx="4"/>
            <a:endCxn id="206" idx="0"/>
          </p:cNvCxnSpPr>
          <p:nvPr/>
        </p:nvCxnSpPr>
        <p:spPr>
          <a:xfrm>
            <a:off x="9175174" y="2141166"/>
            <a:ext cx="623315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D1F70428-A565-E295-B6DB-E05716CBCFDC}"/>
              </a:ext>
            </a:extLst>
          </p:cNvPr>
          <p:cNvCxnSpPr>
            <a:cxnSpLocks/>
            <a:stCxn id="201" idx="4"/>
            <a:endCxn id="205" idx="0"/>
          </p:cNvCxnSpPr>
          <p:nvPr/>
        </p:nvCxnSpPr>
        <p:spPr>
          <a:xfrm>
            <a:off x="9175174" y="2141166"/>
            <a:ext cx="2589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7064E3A5-8A96-C415-110E-75D268ED92EF}"/>
              </a:ext>
            </a:extLst>
          </p:cNvPr>
          <p:cNvCxnSpPr>
            <a:cxnSpLocks/>
            <a:stCxn id="202" idx="4"/>
            <a:endCxn id="205" idx="0"/>
          </p:cNvCxnSpPr>
          <p:nvPr/>
        </p:nvCxnSpPr>
        <p:spPr>
          <a:xfrm flipH="1">
            <a:off x="9177763" y="2141166"/>
            <a:ext cx="620726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7DD0DD52-98B6-2EA0-374F-63F692CB1463}"/>
              </a:ext>
            </a:extLst>
          </p:cNvPr>
          <p:cNvCxnSpPr>
            <a:cxnSpLocks/>
            <a:stCxn id="202" idx="4"/>
            <a:endCxn id="206" idx="0"/>
          </p:cNvCxnSpPr>
          <p:nvPr/>
        </p:nvCxnSpPr>
        <p:spPr>
          <a:xfrm>
            <a:off x="9798489" y="2141166"/>
            <a:ext cx="0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60B5FDC9-8BC1-557C-59BC-69DB165DE08B}"/>
              </a:ext>
            </a:extLst>
          </p:cNvPr>
          <p:cNvCxnSpPr>
            <a:cxnSpLocks/>
            <a:stCxn id="203" idx="4"/>
            <a:endCxn id="205" idx="0"/>
          </p:cNvCxnSpPr>
          <p:nvPr/>
        </p:nvCxnSpPr>
        <p:spPr>
          <a:xfrm flipH="1">
            <a:off x="9177763" y="2141166"/>
            <a:ext cx="1244041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BAED457E-25AD-F4AE-3148-E1A1529BAF1F}"/>
              </a:ext>
            </a:extLst>
          </p:cNvPr>
          <p:cNvCxnSpPr>
            <a:cxnSpLocks/>
            <a:stCxn id="203" idx="4"/>
            <a:endCxn id="206" idx="0"/>
          </p:cNvCxnSpPr>
          <p:nvPr/>
        </p:nvCxnSpPr>
        <p:spPr>
          <a:xfrm flipH="1">
            <a:off x="9798489" y="2141166"/>
            <a:ext cx="623315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58E8861A-F303-084D-0683-45A9A815440D}"/>
              </a:ext>
            </a:extLst>
          </p:cNvPr>
          <p:cNvCxnSpPr>
            <a:cxnSpLocks/>
            <a:stCxn id="204" idx="4"/>
            <a:endCxn id="205" idx="0"/>
          </p:cNvCxnSpPr>
          <p:nvPr/>
        </p:nvCxnSpPr>
        <p:spPr>
          <a:xfrm flipH="1">
            <a:off x="9177763" y="2141166"/>
            <a:ext cx="2490674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C4FEA8C1-F346-BB5B-D063-6A02A351C25B}"/>
              </a:ext>
            </a:extLst>
          </p:cNvPr>
          <p:cNvCxnSpPr>
            <a:cxnSpLocks/>
            <a:stCxn id="204" idx="4"/>
            <a:endCxn id="206" idx="0"/>
          </p:cNvCxnSpPr>
          <p:nvPr/>
        </p:nvCxnSpPr>
        <p:spPr>
          <a:xfrm flipH="1">
            <a:off x="9798489" y="2141166"/>
            <a:ext cx="1869948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9C2081C9-18A1-EAD6-58C7-DE236703CC22}"/>
              </a:ext>
            </a:extLst>
          </p:cNvPr>
          <p:cNvSpPr txBox="1"/>
          <p:nvPr/>
        </p:nvSpPr>
        <p:spPr>
          <a:xfrm>
            <a:off x="6302907" y="162510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brave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19F0664-83DF-68FC-CB26-44B9F4095E62}"/>
              </a:ext>
            </a:extLst>
          </p:cNvPr>
          <p:cNvSpPr txBox="1"/>
          <p:nvPr/>
        </p:nvSpPr>
        <p:spPr>
          <a:xfrm>
            <a:off x="7456562" y="2511576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|</a:t>
            </a:r>
            <a:r>
              <a:rPr lang="en-US" sz="3200" dirty="0" err="1">
                <a:latin typeface="Corbel" panose="020B0503020204020204" pitchFamily="34" charset="0"/>
              </a:rPr>
              <a:t>V</a:t>
            </a:r>
            <a:r>
              <a:rPr lang="en-US" sz="3200" baseline="-25000" dirty="0" err="1">
                <a:latin typeface="Corbel" panose="020B0503020204020204" pitchFamily="34" charset="0"/>
              </a:rPr>
              <a:t>c</a:t>
            </a:r>
            <a:r>
              <a:rPr lang="en-US" sz="3200" dirty="0">
                <a:latin typeface="Corbel" panose="020B0503020204020204" pitchFamily="34" charset="0"/>
              </a:rPr>
              <a:t>|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C988AC8-CE64-2485-2D7D-EC4948C3919E}"/>
              </a:ext>
            </a:extLst>
          </p:cNvPr>
          <p:cNvSpPr txBox="1"/>
          <p:nvPr/>
        </p:nvSpPr>
        <p:spPr>
          <a:xfrm>
            <a:off x="6081972" y="1109036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Input layer (context word)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5A52EF52-314F-CA94-68B3-8445A058602E}"/>
              </a:ext>
            </a:extLst>
          </p:cNvPr>
          <p:cNvSpPr>
            <a:spLocks noChangeAspect="1"/>
          </p:cNvSpPr>
          <p:nvPr/>
        </p:nvSpPr>
        <p:spPr>
          <a:xfrm>
            <a:off x="10764469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4A01F9AD-DEF8-3615-AD1D-30E84C9695D0}"/>
              </a:ext>
            </a:extLst>
          </p:cNvPr>
          <p:cNvSpPr>
            <a:spLocks noChangeAspect="1"/>
          </p:cNvSpPr>
          <p:nvPr/>
        </p:nvSpPr>
        <p:spPr>
          <a:xfrm>
            <a:off x="7647894" y="1579866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E3968C66-BB75-A4B0-A2A3-7B33CAF6F912}"/>
              </a:ext>
            </a:extLst>
          </p:cNvPr>
          <p:cNvCxnSpPr>
            <a:cxnSpLocks/>
            <a:stCxn id="223" idx="4"/>
            <a:endCxn id="205" idx="0"/>
          </p:cNvCxnSpPr>
          <p:nvPr/>
        </p:nvCxnSpPr>
        <p:spPr>
          <a:xfrm>
            <a:off x="7928544" y="2141166"/>
            <a:ext cx="1249219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2CA78C2F-B007-5495-AFE6-726493279083}"/>
              </a:ext>
            </a:extLst>
          </p:cNvPr>
          <p:cNvCxnSpPr>
            <a:cxnSpLocks/>
            <a:stCxn id="223" idx="4"/>
            <a:endCxn id="206" idx="0"/>
          </p:cNvCxnSpPr>
          <p:nvPr/>
        </p:nvCxnSpPr>
        <p:spPr>
          <a:xfrm>
            <a:off x="7928544" y="2141166"/>
            <a:ext cx="1869945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1E5BB597-9833-DB0F-E9E2-BE603424FF2B}"/>
              </a:ext>
            </a:extLst>
          </p:cNvPr>
          <p:cNvCxnSpPr>
            <a:cxnSpLocks/>
            <a:stCxn id="222" idx="4"/>
            <a:endCxn id="206" idx="0"/>
          </p:cNvCxnSpPr>
          <p:nvPr/>
        </p:nvCxnSpPr>
        <p:spPr>
          <a:xfrm flipH="1">
            <a:off x="9798489" y="2141166"/>
            <a:ext cx="1246630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DB6C9723-5572-0A7D-5B72-0091367CC83C}"/>
              </a:ext>
            </a:extLst>
          </p:cNvPr>
          <p:cNvCxnSpPr>
            <a:cxnSpLocks/>
            <a:stCxn id="222" idx="4"/>
            <a:endCxn id="205" idx="0"/>
          </p:cNvCxnSpPr>
          <p:nvPr/>
        </p:nvCxnSpPr>
        <p:spPr>
          <a:xfrm flipH="1">
            <a:off x="9177763" y="2141166"/>
            <a:ext cx="1867356" cy="1051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28" name="Oval 227">
            <a:extLst>
              <a:ext uri="{FF2B5EF4-FFF2-40B4-BE49-F238E27FC236}">
                <a16:creationId xmlns:a16="http://schemas.microsoft.com/office/drawing/2014/main" id="{44AC96EC-8230-DB8F-17CC-885ABE72C2A1}"/>
              </a:ext>
            </a:extLst>
          </p:cNvPr>
          <p:cNvSpPr>
            <a:spLocks noChangeAspect="1"/>
          </p:cNvSpPr>
          <p:nvPr/>
        </p:nvSpPr>
        <p:spPr>
          <a:xfrm>
            <a:off x="5815350" y="5358130"/>
            <a:ext cx="561300" cy="561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y?</a:t>
            </a:r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F899121F-6F80-BC16-3D36-556D27FEA442}"/>
              </a:ext>
            </a:extLst>
          </p:cNvPr>
          <p:cNvCxnSpPr>
            <a:cxnSpLocks/>
            <a:stCxn id="205" idx="4"/>
            <a:endCxn id="228" idx="0"/>
          </p:cNvCxnSpPr>
          <p:nvPr/>
        </p:nvCxnSpPr>
        <p:spPr>
          <a:xfrm flipH="1">
            <a:off x="6096000" y="3753672"/>
            <a:ext cx="3081763" cy="1604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F3C4EC9C-F2F7-E9F6-B912-6F51CD530A48}"/>
              </a:ext>
            </a:extLst>
          </p:cNvPr>
          <p:cNvCxnSpPr>
            <a:cxnSpLocks/>
            <a:stCxn id="206" idx="4"/>
            <a:endCxn id="228" idx="0"/>
          </p:cNvCxnSpPr>
          <p:nvPr/>
        </p:nvCxnSpPr>
        <p:spPr>
          <a:xfrm flipH="1">
            <a:off x="6096000" y="3753672"/>
            <a:ext cx="3702489" cy="1604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F1A89B85-EA6C-B7FA-BE03-59486F4AAAA2}"/>
              </a:ext>
            </a:extLst>
          </p:cNvPr>
          <p:cNvCxnSpPr>
            <a:cxnSpLocks/>
            <a:stCxn id="22" idx="4"/>
            <a:endCxn id="228" idx="0"/>
          </p:cNvCxnSpPr>
          <p:nvPr/>
        </p:nvCxnSpPr>
        <p:spPr>
          <a:xfrm>
            <a:off x="3865123" y="3753672"/>
            <a:ext cx="2230877" cy="1604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69CFE48-BD4E-A0BA-4ED7-C0376436A757}"/>
              </a:ext>
            </a:extLst>
          </p:cNvPr>
          <p:cNvCxnSpPr>
            <a:cxnSpLocks/>
            <a:stCxn id="21" idx="4"/>
            <a:endCxn id="228" idx="0"/>
          </p:cNvCxnSpPr>
          <p:nvPr/>
        </p:nvCxnSpPr>
        <p:spPr>
          <a:xfrm>
            <a:off x="3244397" y="3753672"/>
            <a:ext cx="2851603" cy="1604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C42406A8-AE21-D42B-4B42-33234AE73E3E}"/>
                  </a:ext>
                </a:extLst>
              </p:cNvPr>
              <p:cNvSpPr txBox="1"/>
              <p:nvPr/>
            </p:nvSpPr>
            <p:spPr>
              <a:xfrm>
                <a:off x="4254986" y="5984251"/>
                <a:ext cx="3255763" cy="62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C42406A8-AE21-D42B-4B42-33234AE73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986" y="5984251"/>
                <a:ext cx="3255763" cy="627929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44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81E1-81FF-1244-A23E-D5FD0CDC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Skip-</a:t>
            </a:r>
            <a:r>
              <a:rPr lang="en-CA" dirty="0" err="1"/>
              <a:t>Ngram</a:t>
            </a:r>
            <a:r>
              <a:rPr lang="en-CA" dirty="0"/>
              <a:t>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F272E6-CC7E-AA47-A989-F00E5808340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While more text: </a:t>
                </a:r>
              </a:p>
              <a:p>
                <a:pPr lvl="1"/>
                <a:r>
                  <a:rPr lang="en-CA" dirty="0"/>
                  <a:t>Extract a word window: 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r>
                  <a:rPr lang="en-CA" dirty="0"/>
                  <a:t>Try setting the vector values such that: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chemeClr val="accent1"/>
                    </a:solidFill>
                  </a:rPr>
                  <a:t>is high!</a:t>
                </a:r>
              </a:p>
              <a:p>
                <a:pPr lvl="1"/>
                <a:r>
                  <a:rPr lang="en-CA" dirty="0"/>
                  <a:t>Create a corrupt example by choosing a random word 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CA" dirty="0"/>
                  <a:t> 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r>
                  <a:rPr lang="en-CA" dirty="0"/>
                  <a:t>Try setting the vector values such that: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́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́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́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́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́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́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chemeClr val="accent1"/>
                    </a:solidFill>
                  </a:rPr>
                  <a:t>is low!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F272E6-CC7E-AA47-A989-F00E58083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  <a:blipFill>
                <a:blip r:embed="rId2"/>
                <a:stretch>
                  <a:fillRect l="-850" t="-1970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2841-A076-064A-BA05-B14C304B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E7A47-0918-E846-AC22-6E628AFE20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532" y="2053546"/>
            <a:ext cx="6474941" cy="470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64C626-C6C0-F14F-ABCF-B0733B493F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626" y="3917594"/>
            <a:ext cx="5844746" cy="5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212D-3D58-8749-9988-1D55C2F2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Skip-</a:t>
            </a:r>
            <a:r>
              <a:rPr lang="en-CA" dirty="0" err="1"/>
              <a:t>Ngram</a:t>
            </a:r>
            <a:r>
              <a:rPr lang="en-CA" dirty="0"/>
              <a:t>: How to select negative samples?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2B87B3-EE17-CD47-BD6A-B05EA4A89D2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/>
              <a:lstStyle/>
              <a:p>
                <a:r>
                  <a:rPr lang="en-US" dirty="0"/>
                  <a:t>Can sample using frequency.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Problem: </a:t>
                </a:r>
                <a:r>
                  <a:rPr lang="en-US" dirty="0"/>
                  <a:t>will sample a lot of stop-words.</a:t>
                </a:r>
              </a:p>
              <a:p>
                <a:r>
                  <a:rPr lang="en-CA" dirty="0" err="1"/>
                  <a:t>Mikolov</a:t>
                </a:r>
                <a:r>
                  <a:rPr lang="en-CA" dirty="0"/>
                  <a:t> et al. proposed to sample using: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3/4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Not theoretically justified, but works well in practice!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2B87B3-EE17-CD47-BD6A-B05EA4A89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1" t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A7FC-BB5E-FF4F-AACC-8361C5FE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05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085A-83B5-8346-9E5E-5FE4FA07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Learned by 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A21BD-963B-A949-B2C9-778AFBD6DA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 fontScale="85000" lnSpcReduction="10000"/>
          </a:bodyPr>
          <a:lstStyle/>
          <a:p>
            <a:r>
              <a:rPr lang="en-CA" sz="2000" dirty="0"/>
              <a:t>A relation is defined by the vector displacement in the first column. For each start word in the other column, the closest displaced word is shown.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US" sz="2000" dirty="0"/>
              <a:t>“Efficient Estimation of Word Representations in Vector Space” Tomas </a:t>
            </a:r>
            <a:r>
              <a:rPr lang="en-US" sz="2000" dirty="0" err="1"/>
              <a:t>Mikolov</a:t>
            </a:r>
            <a:r>
              <a:rPr lang="en-US" sz="2000" dirty="0"/>
              <a:t>, Kai Chen, Greg </a:t>
            </a:r>
            <a:r>
              <a:rPr lang="en-US" sz="2000" dirty="0" err="1"/>
              <a:t>Corrado</a:t>
            </a:r>
            <a:r>
              <a:rPr lang="en-US" sz="2000" dirty="0"/>
              <a:t>, Jeffrey Dean, </a:t>
            </a:r>
            <a:r>
              <a:rPr lang="en-US" sz="2000" dirty="0" err="1"/>
              <a:t>Arxiv</a:t>
            </a:r>
            <a:r>
              <a:rPr lang="en-US" sz="2000" dirty="0"/>
              <a:t> 2013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61C6-EC5A-3749-8AF1-526EFD25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303A4D-BCBE-F24D-AB87-536E0313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773" y="1655247"/>
            <a:ext cx="8554454" cy="368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AE38A1-4E31-F44A-B558-25322C545EED}"/>
              </a:ext>
            </a:extLst>
          </p:cNvPr>
          <p:cNvSpPr/>
          <p:nvPr/>
        </p:nvSpPr>
        <p:spPr>
          <a:xfrm>
            <a:off x="2104766" y="3314102"/>
            <a:ext cx="1705234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16AB25-7296-AB41-B605-363F989EE314}"/>
              </a:ext>
            </a:extLst>
          </p:cNvPr>
          <p:cNvSpPr/>
          <p:nvPr/>
        </p:nvSpPr>
        <p:spPr>
          <a:xfrm>
            <a:off x="4431960" y="3314102"/>
            <a:ext cx="1070919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C50191-AF55-F946-B2DB-EBA3021CF822}"/>
              </a:ext>
            </a:extLst>
          </p:cNvPr>
          <p:cNvSpPr/>
          <p:nvPr/>
        </p:nvSpPr>
        <p:spPr>
          <a:xfrm>
            <a:off x="5502877" y="3314102"/>
            <a:ext cx="593124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0FC9BA-3D0C-2F4C-B69D-64AAD829896C}"/>
              </a:ext>
            </a:extLst>
          </p:cNvPr>
          <p:cNvSpPr/>
          <p:nvPr/>
        </p:nvSpPr>
        <p:spPr>
          <a:xfrm>
            <a:off x="6413166" y="3342932"/>
            <a:ext cx="782589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577599-2909-E24F-9E60-AF41D2CA2C3D}"/>
              </a:ext>
            </a:extLst>
          </p:cNvPr>
          <p:cNvSpPr/>
          <p:nvPr/>
        </p:nvSpPr>
        <p:spPr>
          <a:xfrm>
            <a:off x="7235776" y="3342932"/>
            <a:ext cx="870265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B7BD61-BBA4-6B43-BFC6-B64494C713B1}"/>
              </a:ext>
            </a:extLst>
          </p:cNvPr>
          <p:cNvSpPr/>
          <p:nvPr/>
        </p:nvSpPr>
        <p:spPr>
          <a:xfrm>
            <a:off x="8402609" y="3355289"/>
            <a:ext cx="1070919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F0DEB4-7C46-D644-B5D2-BC3220B72251}"/>
              </a:ext>
            </a:extLst>
          </p:cNvPr>
          <p:cNvSpPr/>
          <p:nvPr/>
        </p:nvSpPr>
        <p:spPr>
          <a:xfrm>
            <a:off x="9473526" y="3355289"/>
            <a:ext cx="593124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64AC7F5-0762-7046-A13A-8174017C6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Jeffrey Pennington, Richard </a:t>
            </a:r>
            <a:r>
              <a:rPr lang="en-CA" dirty="0" err="1"/>
              <a:t>Socher</a:t>
            </a:r>
            <a:r>
              <a:rPr lang="en-CA" dirty="0"/>
              <a:t>, and Christopher D. Manning. 2014. </a:t>
            </a:r>
          </a:p>
          <a:p>
            <a:r>
              <a:rPr lang="en-CA" dirty="0" err="1"/>
              <a:t>GloVe</a:t>
            </a:r>
            <a:r>
              <a:rPr lang="en-CA" dirty="0"/>
              <a:t>: Global Vectors for Word Representation.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E100-3756-9449-8627-75B7624DA0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err="1"/>
              <a:t>GloVe</a:t>
            </a:r>
            <a:r>
              <a:rPr lang="en-CA" dirty="0"/>
              <a:t>: Global Vectors for Word Representation </a:t>
            </a:r>
          </a:p>
        </p:txBody>
      </p:sp>
    </p:spTree>
    <p:extLst>
      <p:ext uri="{BB962C8B-B14F-4D97-AF65-F5344CB8AC3E}">
        <p14:creationId xmlns:p14="http://schemas.microsoft.com/office/powerpoint/2010/main" val="764911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36E4-E237-7347-A796-6BC6F5D2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GloVe</a:t>
            </a:r>
            <a:r>
              <a:rPr lang="en-US" dirty="0"/>
              <a:t>: </a:t>
            </a:r>
            <a:r>
              <a:rPr lang="en-CA" b="1" dirty="0"/>
              <a:t>Global Vectors for Word Representation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BAA7-9672-5842-B24C-7124CB2731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/>
          </a:bodyPr>
          <a:lstStyle/>
          <a:p>
            <a:r>
              <a:rPr lang="en-CA" sz="2400" dirty="0"/>
              <a:t>While word2Vec is a predictive model — learning vectors to improve the predictive ability, </a:t>
            </a:r>
            <a:r>
              <a:rPr lang="en-CA" sz="2400" b="1" dirty="0" err="1">
                <a:solidFill>
                  <a:schemeClr val="accent1"/>
                </a:solidFill>
              </a:rPr>
              <a:t>GloVe</a:t>
            </a:r>
            <a:r>
              <a:rPr lang="en-CA" sz="2400" b="1" dirty="0">
                <a:solidFill>
                  <a:schemeClr val="accent1"/>
                </a:solidFill>
              </a:rPr>
              <a:t> is a count-based model</a:t>
            </a:r>
            <a:r>
              <a:rPr lang="en-CA" sz="2400" dirty="0"/>
              <a:t>.</a:t>
            </a:r>
          </a:p>
          <a:p>
            <a:r>
              <a:rPr lang="en-CA" sz="2400" dirty="0"/>
              <a:t>Count-based models learn vectors by doing dimensionality reduction on a </a:t>
            </a:r>
            <a:r>
              <a:rPr lang="en-CA" sz="2400" b="1" dirty="0">
                <a:solidFill>
                  <a:schemeClr val="accent1"/>
                </a:solidFill>
              </a:rPr>
              <a:t>co-occurrence counts matrix</a:t>
            </a:r>
            <a:r>
              <a:rPr lang="en-CA" sz="2400" dirty="0"/>
              <a:t>.</a:t>
            </a:r>
          </a:p>
          <a:p>
            <a:pPr lvl="1"/>
            <a:r>
              <a:rPr lang="en-CA" sz="2000" dirty="0"/>
              <a:t>Factorize this matrix to yield a lower-dimensional matrix of words and features, where each row yields a vector representation for each 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9709C-F542-1148-BD1A-F25DDE19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B33695-59FB-3D41-8571-7F714098A0F7}"/>
              </a:ext>
            </a:extLst>
          </p:cNvPr>
          <p:cNvGrpSpPr/>
          <p:nvPr/>
        </p:nvGrpSpPr>
        <p:grpSpPr>
          <a:xfrm>
            <a:off x="1983325" y="4039512"/>
            <a:ext cx="8176187" cy="2470885"/>
            <a:chOff x="1983325" y="4321526"/>
            <a:chExt cx="8176187" cy="2470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98FCA03-A824-0A46-9F69-E0358E7F717E}"/>
                    </a:ext>
                  </a:extLst>
                </p:cNvPr>
                <p:cNvSpPr/>
                <p:nvPr/>
              </p:nvSpPr>
              <p:spPr>
                <a:xfrm>
                  <a:off x="3354598" y="4898942"/>
                  <a:ext cx="1717511" cy="1849606"/>
                </a:xfrm>
                <a:prstGeom prst="rect">
                  <a:avLst/>
                </a:prstGeom>
                <a:solidFill>
                  <a:srgbClr val="FFE697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98FCA03-A824-0A46-9F69-E0358E7F71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598" y="4898942"/>
                  <a:ext cx="1717511" cy="18496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C54A27-5387-1F40-A121-60C0E46C7DA4}"/>
                </a:ext>
              </a:extLst>
            </p:cNvPr>
            <p:cNvSpPr txBox="1"/>
            <p:nvPr/>
          </p:nvSpPr>
          <p:spPr>
            <a:xfrm>
              <a:off x="5209700" y="5469802"/>
              <a:ext cx="399743" cy="70788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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79F31A0-102A-1244-8A9A-FC2F2C48FB3D}"/>
                    </a:ext>
                  </a:extLst>
                </p:cNvPr>
                <p:cNvSpPr/>
                <p:nvPr/>
              </p:nvSpPr>
              <p:spPr>
                <a:xfrm>
                  <a:off x="6347657" y="4942805"/>
                  <a:ext cx="799486" cy="1849606"/>
                </a:xfrm>
                <a:prstGeom prst="rect">
                  <a:avLst/>
                </a:prstGeom>
                <a:solidFill>
                  <a:srgbClr val="80C5CA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79F31A0-102A-1244-8A9A-FC2F2C48FB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7657" y="4942805"/>
                  <a:ext cx="799486" cy="18496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8DF2055-375D-514F-B51F-DD37096A9B95}"/>
                    </a:ext>
                  </a:extLst>
                </p:cNvPr>
                <p:cNvSpPr/>
                <p:nvPr/>
              </p:nvSpPr>
              <p:spPr>
                <a:xfrm>
                  <a:off x="8493915" y="4933268"/>
                  <a:ext cx="1665597" cy="730228"/>
                </a:xfrm>
                <a:prstGeom prst="rect">
                  <a:avLst/>
                </a:prstGeom>
                <a:solidFill>
                  <a:srgbClr val="80C5CA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4000" baseline="30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8DF2055-375D-514F-B51F-DD37096A9B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915" y="4933268"/>
                  <a:ext cx="1665597" cy="730228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A3852272-19D8-664E-AB6C-65EBF3F56AB5}"/>
                </a:ext>
              </a:extLst>
            </p:cNvPr>
            <p:cNvSpPr/>
            <p:nvPr/>
          </p:nvSpPr>
          <p:spPr>
            <a:xfrm>
              <a:off x="2995874" y="4933268"/>
              <a:ext cx="314084" cy="181528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D57ACD71-48F7-C04D-97C2-9B3D59F306A3}"/>
                </a:ext>
              </a:extLst>
            </p:cNvPr>
            <p:cNvSpPr/>
            <p:nvPr/>
          </p:nvSpPr>
          <p:spPr>
            <a:xfrm>
              <a:off x="5915553" y="4933268"/>
              <a:ext cx="314084" cy="184960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F4329E4-DD19-1F48-BB5D-A7951316224C}"/>
                </a:ext>
              </a:extLst>
            </p:cNvPr>
            <p:cNvSpPr/>
            <p:nvPr/>
          </p:nvSpPr>
          <p:spPr>
            <a:xfrm>
              <a:off x="6614587" y="4368048"/>
              <a:ext cx="265631" cy="740213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B661B4-E19B-584D-9A0B-8090CE7BF2E5}"/>
                </a:ext>
              </a:extLst>
            </p:cNvPr>
            <p:cNvSpPr txBox="1"/>
            <p:nvPr/>
          </p:nvSpPr>
          <p:spPr>
            <a:xfrm>
              <a:off x="1983325" y="5656242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N words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B8BF91-2654-A949-97DF-BF3F3544D5DD}"/>
                </a:ext>
              </a:extLst>
            </p:cNvPr>
            <p:cNvSpPr txBox="1"/>
            <p:nvPr/>
          </p:nvSpPr>
          <p:spPr>
            <a:xfrm>
              <a:off x="3726681" y="4366185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N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610AB4-A43D-CC44-BD29-397DCBA97F80}"/>
                </a:ext>
              </a:extLst>
            </p:cNvPr>
            <p:cNvSpPr txBox="1"/>
            <p:nvPr/>
          </p:nvSpPr>
          <p:spPr>
            <a:xfrm>
              <a:off x="5972197" y="4321526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K latent dim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1A8970-F145-4842-BA61-2DF848D709C3}"/>
                </a:ext>
              </a:extLst>
            </p:cNvPr>
            <p:cNvSpPr txBox="1"/>
            <p:nvPr/>
          </p:nvSpPr>
          <p:spPr>
            <a:xfrm>
              <a:off x="8840042" y="4321526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N words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1C535916-8801-2340-95E8-7B798BB91154}"/>
                </a:ext>
              </a:extLst>
            </p:cNvPr>
            <p:cNvSpPr/>
            <p:nvPr/>
          </p:nvSpPr>
          <p:spPr>
            <a:xfrm>
              <a:off x="8152746" y="4942805"/>
              <a:ext cx="314084" cy="720691"/>
            </a:xfrm>
            <a:prstGeom prst="leftBrace">
              <a:avLst>
                <a:gd name="adj1" fmla="val 11054"/>
                <a:gd name="adj2" fmla="val 5118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C5A7A6-AEEE-954E-803C-2B897C79FBB5}"/>
                </a:ext>
              </a:extLst>
            </p:cNvPr>
            <p:cNvSpPr txBox="1"/>
            <p:nvPr/>
          </p:nvSpPr>
          <p:spPr>
            <a:xfrm>
              <a:off x="7267630" y="5032133"/>
              <a:ext cx="981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K latent </a:t>
              </a:r>
            </a:p>
            <a:p>
              <a:pPr algn="ctr"/>
              <a:r>
                <a:rPr lang="en-US" dirty="0">
                  <a:latin typeface="Corbel" panose="020B0503020204020204" pitchFamily="34" charset="0"/>
                </a:rPr>
                <a:t>dim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278D-23B6-F848-8591-43E4C5AC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GloVe</a:t>
            </a:r>
            <a:r>
              <a:rPr lang="en-US" dirty="0"/>
              <a:t>: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BC410-3A40-1943-B7CF-FFDD0573336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/>
              <a:lstStyle/>
              <a:p>
                <a:r>
                  <a:rPr lang="en-US" dirty="0"/>
                  <a:t>The prediction problem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are bias terms.</a:t>
                </a:r>
              </a:p>
              <a:p>
                <a:r>
                  <a:rPr lang="en-US" dirty="0"/>
                  <a:t>The objective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weighting function to penalize rare co-occurrences.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BC410-3A40-1943-B7CF-FFDD057333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1" t="-1199" r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9095D-40A5-E94D-876C-EF307390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4A656F-1611-6246-BFF3-01AFA31AE679}"/>
              </a:ext>
            </a:extLst>
          </p:cNvPr>
          <p:cNvGrpSpPr/>
          <p:nvPr/>
        </p:nvGrpSpPr>
        <p:grpSpPr>
          <a:xfrm>
            <a:off x="2508259" y="4814326"/>
            <a:ext cx="6957475" cy="1966412"/>
            <a:chOff x="1983325" y="4278222"/>
            <a:chExt cx="8176187" cy="2514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DE73493-3AE9-0140-9ECB-9D64D201F0F1}"/>
                    </a:ext>
                  </a:extLst>
                </p:cNvPr>
                <p:cNvSpPr/>
                <p:nvPr/>
              </p:nvSpPr>
              <p:spPr>
                <a:xfrm>
                  <a:off x="3354598" y="4898942"/>
                  <a:ext cx="1717511" cy="1849606"/>
                </a:xfrm>
                <a:prstGeom prst="rect">
                  <a:avLst/>
                </a:prstGeom>
                <a:solidFill>
                  <a:srgbClr val="FFE697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DE73493-3AE9-0140-9ECB-9D64D201F0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598" y="4898942"/>
                  <a:ext cx="1717511" cy="18496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8F6987-81A8-5F43-ADD8-561EF7237D87}"/>
                </a:ext>
              </a:extLst>
            </p:cNvPr>
            <p:cNvSpPr txBox="1"/>
            <p:nvPr/>
          </p:nvSpPr>
          <p:spPr>
            <a:xfrm>
              <a:off x="5209700" y="5469802"/>
              <a:ext cx="399743" cy="70788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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C56B6AA-1FDD-1C42-9CD5-8B4E1A7A4182}"/>
                    </a:ext>
                  </a:extLst>
                </p:cNvPr>
                <p:cNvSpPr/>
                <p:nvPr/>
              </p:nvSpPr>
              <p:spPr>
                <a:xfrm>
                  <a:off x="6347657" y="4942805"/>
                  <a:ext cx="799486" cy="1849606"/>
                </a:xfrm>
                <a:prstGeom prst="rect">
                  <a:avLst/>
                </a:prstGeom>
                <a:solidFill>
                  <a:srgbClr val="80C5CA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C56B6AA-1FDD-1C42-9CD5-8B4E1A7A41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7657" y="4942805"/>
                  <a:ext cx="799486" cy="1849606"/>
                </a:xfrm>
                <a:prstGeom prst="rect">
                  <a:avLst/>
                </a:prstGeom>
                <a:blipFill>
                  <a:blip r:embed="rId4"/>
                  <a:stretch>
                    <a:fillRect l="-9091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CD8BA9C-BC35-DF44-A140-491311FE7032}"/>
                    </a:ext>
                  </a:extLst>
                </p:cNvPr>
                <p:cNvSpPr/>
                <p:nvPr/>
              </p:nvSpPr>
              <p:spPr>
                <a:xfrm>
                  <a:off x="8493915" y="4933268"/>
                  <a:ext cx="1665597" cy="730228"/>
                </a:xfrm>
                <a:prstGeom prst="rect">
                  <a:avLst/>
                </a:prstGeom>
                <a:solidFill>
                  <a:srgbClr val="80C5CA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4000" baseline="30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CD8BA9C-BC35-DF44-A140-491311FE7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915" y="4933268"/>
                  <a:ext cx="1665597" cy="730228"/>
                </a:xfrm>
                <a:prstGeom prst="rect">
                  <a:avLst/>
                </a:prstGeom>
                <a:blipFill>
                  <a:blip r:embed="rId5"/>
                  <a:stretch>
                    <a:fillRect t="-6383" b="-2340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AE3ACD9-BAAB-8F44-90D4-4368C77FBF60}"/>
                </a:ext>
              </a:extLst>
            </p:cNvPr>
            <p:cNvSpPr/>
            <p:nvPr/>
          </p:nvSpPr>
          <p:spPr>
            <a:xfrm>
              <a:off x="2995874" y="4933268"/>
              <a:ext cx="314084" cy="181528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413C4C1-624C-FF4E-BBF7-8B22832F675A}"/>
                </a:ext>
              </a:extLst>
            </p:cNvPr>
            <p:cNvSpPr/>
            <p:nvPr/>
          </p:nvSpPr>
          <p:spPr>
            <a:xfrm>
              <a:off x="5915553" y="4933268"/>
              <a:ext cx="314084" cy="184960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FFEFFB3B-AFA0-9545-8BB1-3FBA00D68DD8}"/>
                </a:ext>
              </a:extLst>
            </p:cNvPr>
            <p:cNvSpPr/>
            <p:nvPr/>
          </p:nvSpPr>
          <p:spPr>
            <a:xfrm>
              <a:off x="6614587" y="4368048"/>
              <a:ext cx="265631" cy="740213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929076-4F00-244B-81ED-FCDC123E0797}"/>
                </a:ext>
              </a:extLst>
            </p:cNvPr>
            <p:cNvSpPr txBox="1"/>
            <p:nvPr/>
          </p:nvSpPr>
          <p:spPr>
            <a:xfrm>
              <a:off x="1983325" y="5656242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N words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43E12D-4434-3646-876E-4561D48249B4}"/>
                </a:ext>
              </a:extLst>
            </p:cNvPr>
            <p:cNvSpPr txBox="1"/>
            <p:nvPr/>
          </p:nvSpPr>
          <p:spPr>
            <a:xfrm>
              <a:off x="3726681" y="4366185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N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56EB4A-FA2B-CC42-A0E9-45B479DF4D83}"/>
                </a:ext>
              </a:extLst>
            </p:cNvPr>
            <p:cNvSpPr txBox="1"/>
            <p:nvPr/>
          </p:nvSpPr>
          <p:spPr>
            <a:xfrm>
              <a:off x="5982148" y="4278222"/>
              <a:ext cx="13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K latent dim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EE83E6-DB7E-2B42-9446-E5A1B18B7107}"/>
                </a:ext>
              </a:extLst>
            </p:cNvPr>
            <p:cNvSpPr txBox="1"/>
            <p:nvPr/>
          </p:nvSpPr>
          <p:spPr>
            <a:xfrm>
              <a:off x="8840042" y="4321526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N words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55E3D550-1F14-394C-BBB1-AD7677BB520E}"/>
                </a:ext>
              </a:extLst>
            </p:cNvPr>
            <p:cNvSpPr/>
            <p:nvPr/>
          </p:nvSpPr>
          <p:spPr>
            <a:xfrm>
              <a:off x="8152746" y="4942805"/>
              <a:ext cx="314084" cy="720691"/>
            </a:xfrm>
            <a:prstGeom prst="leftBrace">
              <a:avLst>
                <a:gd name="adj1" fmla="val 11054"/>
                <a:gd name="adj2" fmla="val 5118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4F911C-CBF2-B24B-95DA-6E1130DF9F71}"/>
                </a:ext>
              </a:extLst>
            </p:cNvPr>
            <p:cNvSpPr txBox="1"/>
            <p:nvPr/>
          </p:nvSpPr>
          <p:spPr>
            <a:xfrm>
              <a:off x="7267630" y="5032133"/>
              <a:ext cx="981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rbel" panose="020B0503020204020204" pitchFamily="34" charset="0"/>
                </a:rPr>
                <a:t>K latent </a:t>
              </a:r>
            </a:p>
            <a:p>
              <a:pPr algn="ctr"/>
              <a:r>
                <a:rPr lang="en-US" dirty="0">
                  <a:latin typeface="Corbel" panose="020B0503020204020204" pitchFamily="34" charset="0"/>
                </a:rPr>
                <a:t>dim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6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68F5-4748-B540-AD47-E8C78706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GloVe</a:t>
            </a:r>
            <a:r>
              <a:rPr lang="en-US" dirty="0"/>
              <a:t>: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455D23-F979-9948-86E8-50E71EA3B79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/>
              <a:lstStyle/>
              <a:p>
                <a:r>
                  <a:rPr lang="en-CA" dirty="0"/>
                  <a:t>The model generates two sets of word vectors,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CA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CA" dirty="0"/>
                  <a:t> are equivalent and differ only as a result of their random initializations.</a:t>
                </a:r>
              </a:p>
              <a:p>
                <a:pPr lvl="1"/>
                <a:r>
                  <a:rPr lang="en-CA" dirty="0"/>
                  <a:t>The two sets of vectors should perform equivalently.</a:t>
                </a:r>
              </a:p>
              <a:p>
                <a:r>
                  <a:rPr lang="en-CA" dirty="0"/>
                  <a:t>Authors proposed to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to get</a:t>
                </a:r>
                <a:r>
                  <a:rPr lang="en-CA" dirty="0"/>
                  <a:t> word vectors.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455D23-F979-9948-86E8-50E71EA3B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1" t="-1199" r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DC43C-A905-4140-9E29-C9712DE6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0395B9-6879-544F-9125-1055C1BC9209}"/>
              </a:ext>
            </a:extLst>
          </p:cNvPr>
          <p:cNvGrpSpPr/>
          <p:nvPr/>
        </p:nvGrpSpPr>
        <p:grpSpPr>
          <a:xfrm>
            <a:off x="3896515" y="4617387"/>
            <a:ext cx="5153864" cy="1807673"/>
            <a:chOff x="3896515" y="4617387"/>
            <a:chExt cx="5153864" cy="1807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ACC18D1-F2C5-0C4F-9D4A-3ABDCAFD8E46}"/>
                    </a:ext>
                  </a:extLst>
                </p:cNvPr>
                <p:cNvSpPr/>
                <p:nvPr/>
              </p:nvSpPr>
              <p:spPr>
                <a:xfrm>
                  <a:off x="3896515" y="4623494"/>
                  <a:ext cx="1665597" cy="730228"/>
                </a:xfrm>
                <a:prstGeom prst="rect">
                  <a:avLst/>
                </a:prstGeom>
                <a:solidFill>
                  <a:srgbClr val="80C5CA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ACC18D1-F2C5-0C4F-9D4A-3ABDCAFD8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6515" y="4623494"/>
                  <a:ext cx="1665597" cy="7302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7DAF210-315C-8040-8352-CD923F70BF03}"/>
                    </a:ext>
                  </a:extLst>
                </p:cNvPr>
                <p:cNvSpPr/>
                <p:nvPr/>
              </p:nvSpPr>
              <p:spPr>
                <a:xfrm>
                  <a:off x="7384782" y="4617387"/>
                  <a:ext cx="1665597" cy="730228"/>
                </a:xfrm>
                <a:prstGeom prst="rect">
                  <a:avLst/>
                </a:prstGeom>
                <a:solidFill>
                  <a:srgbClr val="80C5CA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4000" baseline="300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7DAF210-315C-8040-8352-CD923F70BF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4782" y="4617387"/>
                  <a:ext cx="1665597" cy="730228"/>
                </a:xfrm>
                <a:prstGeom prst="rect">
                  <a:avLst/>
                </a:prstGeom>
                <a:blipFill>
                  <a:blip r:embed="rId4"/>
                  <a:stretch>
                    <a:fillRect b="-8475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ross 6">
              <a:extLst>
                <a:ext uri="{FF2B5EF4-FFF2-40B4-BE49-F238E27FC236}">
                  <a16:creationId xmlns:a16="http://schemas.microsoft.com/office/drawing/2014/main" id="{10AA0C45-F5C9-5343-9002-1B1E3E261180}"/>
                </a:ext>
              </a:extLst>
            </p:cNvPr>
            <p:cNvSpPr/>
            <p:nvPr/>
          </p:nvSpPr>
          <p:spPr>
            <a:xfrm>
              <a:off x="6151922" y="4672288"/>
              <a:ext cx="643049" cy="584200"/>
            </a:xfrm>
            <a:prstGeom prst="plus">
              <a:avLst>
                <a:gd name="adj" fmla="val 423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2F992E-FF9B-6049-A358-081164151E79}"/>
                </a:ext>
              </a:extLst>
            </p:cNvPr>
            <p:cNvSpPr/>
            <p:nvPr/>
          </p:nvSpPr>
          <p:spPr>
            <a:xfrm>
              <a:off x="3896515" y="5463802"/>
              <a:ext cx="5153864" cy="59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B89D6-4C93-3144-BB5E-6CFDF5ABC0B7}"/>
                </a:ext>
              </a:extLst>
            </p:cNvPr>
            <p:cNvSpPr txBox="1"/>
            <p:nvPr/>
          </p:nvSpPr>
          <p:spPr>
            <a:xfrm>
              <a:off x="6224820" y="5594063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0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01F5389-1D00-DD4F-8F26-10FF086D9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E. Peters, Mark Neumann, Mohit </a:t>
            </a:r>
            <a:r>
              <a:rPr lang="en-US" dirty="0" err="1"/>
              <a:t>Iyyer</a:t>
            </a:r>
            <a:r>
              <a:rPr lang="en-US" dirty="0"/>
              <a:t>, Matt Gardner, Christopher Clark, Kenton Lee, Luke </a:t>
            </a:r>
            <a:r>
              <a:rPr lang="en-US" dirty="0" err="1"/>
              <a:t>Zettlemoyer</a:t>
            </a:r>
            <a:r>
              <a:rPr lang="en-US" dirty="0"/>
              <a:t>.</a:t>
            </a:r>
          </a:p>
          <a:p>
            <a:r>
              <a:rPr lang="en-US" dirty="0"/>
              <a:t>Deep contextualized word representations, 2018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362FD6-6A7A-E242-91A8-601998CAB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ELMo</a:t>
            </a:r>
            <a:r>
              <a:rPr lang="en-US" dirty="0"/>
              <a:t>: Embeddings from Language Models representations</a:t>
            </a:r>
          </a:p>
          <a:p>
            <a:r>
              <a:rPr lang="en-US" sz="2800" dirty="0"/>
              <a:t>Slides by </a:t>
            </a:r>
            <a:r>
              <a:rPr lang="en-US" sz="2800" i="1" dirty="0"/>
              <a:t>Alex Olson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646F5-452D-B64E-9649-7E7DE08565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61538" y="6453188"/>
            <a:ext cx="2430462" cy="365125"/>
          </a:xfrm>
        </p:spPr>
        <p:txBody>
          <a:bodyPr/>
          <a:lstStyle/>
          <a:p>
            <a:fld id="{58DED150-C7B9-2048-9229-04A849C5E15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56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5558-3D76-0C4A-B493-A4B68FDB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is a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CFC5-8813-AA46-99ED-E2EABFD4D3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/>
          </a:bodyPr>
          <a:lstStyle/>
          <a:p>
            <a:r>
              <a:rPr lang="en-CA" dirty="0"/>
              <a:t>Language is complex, and </a:t>
            </a:r>
            <a:r>
              <a:rPr lang="en-CA" b="1" i="1" dirty="0">
                <a:solidFill>
                  <a:schemeClr val="accent1"/>
                </a:solidFill>
              </a:rPr>
              <a:t>context</a:t>
            </a:r>
            <a:r>
              <a:rPr lang="en-CA" dirty="0"/>
              <a:t> can completely change the meaning of a word in a sentence.</a:t>
            </a:r>
          </a:p>
          <a:p>
            <a:r>
              <a:rPr lang="en-CA" dirty="0"/>
              <a:t>Example:</a:t>
            </a:r>
          </a:p>
          <a:p>
            <a:pPr lvl="1"/>
            <a:r>
              <a:rPr lang="en-CA" dirty="0"/>
              <a:t>I let the kids outside to </a:t>
            </a:r>
            <a:r>
              <a:rPr lang="en-CA" b="1" i="1" dirty="0">
                <a:solidFill>
                  <a:schemeClr val="accent1"/>
                </a:solidFill>
              </a:rPr>
              <a:t>play</a:t>
            </a:r>
            <a:r>
              <a:rPr lang="en-CA" dirty="0"/>
              <a:t>. </a:t>
            </a:r>
          </a:p>
          <a:p>
            <a:pPr lvl="1"/>
            <a:r>
              <a:rPr lang="en-CA" dirty="0"/>
              <a:t>He had never acted in a more famous </a:t>
            </a:r>
            <a:r>
              <a:rPr lang="en-CA" b="1" i="1" dirty="0">
                <a:solidFill>
                  <a:schemeClr val="accent1"/>
                </a:solidFill>
              </a:rPr>
              <a:t>play</a:t>
            </a:r>
            <a:r>
              <a:rPr lang="en-CA" dirty="0"/>
              <a:t> before. </a:t>
            </a:r>
          </a:p>
          <a:p>
            <a:pPr lvl="1"/>
            <a:r>
              <a:rPr lang="en-CA" dirty="0"/>
              <a:t>It wasn’t a </a:t>
            </a:r>
            <a:r>
              <a:rPr lang="en-CA" b="1" i="1" dirty="0">
                <a:solidFill>
                  <a:schemeClr val="accent1"/>
                </a:solidFill>
              </a:rPr>
              <a:t>play</a:t>
            </a:r>
            <a:r>
              <a:rPr lang="en-CA" dirty="0"/>
              <a:t> the coach would approve of. </a:t>
            </a:r>
          </a:p>
          <a:p>
            <a:r>
              <a:rPr lang="en-CA" dirty="0"/>
              <a:t>Need a model which captures the different nuances of the meaning of words given the surrounding text. 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E9C4D-512D-6042-B3B2-AC72381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3195BD-DDD6-9E4A-B948-603FFD54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 vs. Bag of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1F9759-9FD0-DC4B-994E-1B6FC1C6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/>
              <a:t>Traditional Method - Bag of Words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99D7-EAAC-8F45-A957-1335E688F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000" b="1" dirty="0"/>
              <a:t>Two approaches:</a:t>
            </a:r>
          </a:p>
          <a:p>
            <a:r>
              <a:rPr lang="en-IN" sz="2000" dirty="0"/>
              <a:t>Either uses one hot encoding.</a:t>
            </a:r>
          </a:p>
          <a:p>
            <a:pPr lvl="1"/>
            <a:r>
              <a:rPr lang="en-CA" sz="1600" dirty="0"/>
              <a:t>Each word in the vocabulary is represented by one bit position in a HUGE vector. </a:t>
            </a:r>
          </a:p>
          <a:p>
            <a:pPr lvl="1"/>
            <a:r>
              <a:rPr lang="en-CA" sz="1600" dirty="0"/>
              <a:t>For example, if we have a vocabulary of 10,000 words, and “aardvark” is the</a:t>
            </a:r>
            <a:r>
              <a:rPr lang="en-CA" sz="1600" dirty="0">
                <a:solidFill>
                  <a:schemeClr val="accent1"/>
                </a:solidFill>
              </a:rPr>
              <a:t> </a:t>
            </a:r>
            <a:r>
              <a:rPr lang="en-CA" sz="1600" b="1" i="1" dirty="0">
                <a:solidFill>
                  <a:schemeClr val="accent1"/>
                </a:solidFill>
              </a:rPr>
              <a:t>4th word in the dictionary</a:t>
            </a:r>
            <a:r>
              <a:rPr lang="en-CA" sz="1600" dirty="0"/>
              <a:t>, it would be represented by: [0 0 0 1 0 0 . . . . . . . 0 0 0].</a:t>
            </a:r>
          </a:p>
          <a:p>
            <a:r>
              <a:rPr lang="en-IN" sz="2000" dirty="0"/>
              <a:t>Or uses document representation.</a:t>
            </a:r>
            <a:endParaRPr lang="en-CA" sz="2000" dirty="0"/>
          </a:p>
          <a:p>
            <a:pPr lvl="1"/>
            <a:r>
              <a:rPr lang="en-CA" sz="1600" dirty="0"/>
              <a:t>Each word in the vocabulary is represented by its presence in documents. </a:t>
            </a:r>
          </a:p>
          <a:p>
            <a:pPr lvl="1"/>
            <a:r>
              <a:rPr lang="en-CA" sz="1600" dirty="0"/>
              <a:t>For example, if we have a corpus of 1M documents, and “Hello” is in 1th, 3th and 5th documents</a:t>
            </a:r>
            <a:r>
              <a:rPr lang="en-CA" sz="1600" dirty="0">
                <a:solidFill>
                  <a:schemeClr val="accent1"/>
                </a:solidFill>
              </a:rPr>
              <a:t> </a:t>
            </a:r>
            <a:r>
              <a:rPr lang="en-CA" sz="1600" b="1" i="1" dirty="0">
                <a:solidFill>
                  <a:schemeClr val="accent1"/>
                </a:solidFill>
              </a:rPr>
              <a:t>only</a:t>
            </a:r>
            <a:r>
              <a:rPr lang="en-CA" sz="1600" dirty="0"/>
              <a:t>, it would be represented by: [1 0 1 0 1 0 . . . . . . . 0 0 0].</a:t>
            </a:r>
          </a:p>
          <a:p>
            <a:r>
              <a:rPr lang="en-CA" sz="2000" dirty="0"/>
              <a:t>Assumes independence between words.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65F5C-B591-A24B-9B9C-62BFAD439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Word Embeddings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8E025D-A4BD-1041-9941-3DF40BE2D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>
            <a:normAutofit fontScale="92500" lnSpcReduction="20000"/>
          </a:bodyPr>
          <a:lstStyle/>
          <a:p>
            <a:r>
              <a:rPr lang="en-CA" sz="2000" dirty="0"/>
              <a:t>Stores each word in as a point in space, where it is represented by a dense vector of fixed number of dimensions (generally 300) .</a:t>
            </a:r>
          </a:p>
          <a:p>
            <a:pPr lvl="1"/>
            <a:r>
              <a:rPr lang="en-CA" sz="1600" dirty="0">
                <a:solidFill>
                  <a:schemeClr val="accent1"/>
                </a:solidFill>
              </a:rPr>
              <a:t>For example, “Hello” might be represented as : [0.4, -0.11, 0.55, 0.3 . . . 0.1, 0.02].</a:t>
            </a:r>
          </a:p>
          <a:p>
            <a:pPr lvl="1"/>
            <a:r>
              <a:rPr lang="en-CA" sz="1600" dirty="0"/>
              <a:t>Dimensions are projections along different axes, more of a mathematical concept.</a:t>
            </a:r>
          </a:p>
          <a:p>
            <a:r>
              <a:rPr lang="en-CA" sz="2000" dirty="0"/>
              <a:t>Unsupervised, built just by reading huge corpus.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Assumes dependence between words.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DDF26-2895-8F4B-9B0C-A38C780B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458B-75F4-594C-9D6C-F425228D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senses for different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FB0A-CA4F-8546-A5DA-8B44EE8493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/>
          <a:lstStyle/>
          <a:p>
            <a:r>
              <a:rPr lang="en-CA" dirty="0"/>
              <a:t>Previous models (</a:t>
            </a:r>
            <a:r>
              <a:rPr lang="en-CA" dirty="0" err="1"/>
              <a:t>GloVe</a:t>
            </a:r>
            <a:r>
              <a:rPr lang="en-CA" dirty="0"/>
              <a:t>, Vord2Vec, etc.) only have one representation per word</a:t>
            </a:r>
          </a:p>
          <a:p>
            <a:pPr lvl="1"/>
            <a:r>
              <a:rPr lang="en-CA" dirty="0"/>
              <a:t>They can’t capture these ambiguities.</a:t>
            </a:r>
          </a:p>
          <a:p>
            <a:r>
              <a:rPr lang="en-CA" dirty="0"/>
              <a:t>When you only have one representation, all levels of meaning are combined. </a:t>
            </a:r>
          </a:p>
          <a:p>
            <a:r>
              <a:rPr lang="en-CA" dirty="0"/>
              <a:t>Solution: have multiple levels of understanding.</a:t>
            </a:r>
          </a:p>
          <a:p>
            <a:pPr lvl="1"/>
            <a:r>
              <a:rPr lang="en-CA" dirty="0" err="1"/>
              <a:t>ELMo</a:t>
            </a:r>
            <a:r>
              <a:rPr lang="en-CA" dirty="0"/>
              <a:t>: Embeddings from </a:t>
            </a:r>
            <a:r>
              <a:rPr lang="en-CA" b="1" i="1" dirty="0">
                <a:solidFill>
                  <a:schemeClr val="accent1"/>
                </a:solidFill>
              </a:rPr>
              <a:t>Language Model </a:t>
            </a:r>
            <a:r>
              <a:rPr lang="en-CA" dirty="0"/>
              <a:t>representations.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3C1E4-ED1D-8B43-A2BA-574981E4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7DF7-BF98-5249-8507-A6F6C62A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language modelling?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03208-1FF7-F540-AA95-623031EA0ED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Today’s goal: assign a probability to a sentence </a:t>
                </a:r>
              </a:p>
              <a:p>
                <a:pPr lvl="1"/>
                <a:r>
                  <a:rPr lang="en-US" dirty="0"/>
                  <a:t>Machine Translation: </a:t>
                </a:r>
              </a:p>
              <a:p>
                <a:pPr lvl="2"/>
                <a:r>
                  <a:rPr lang="en-US" dirty="0"/>
                  <a:t>P(</a:t>
                </a:r>
                <a:r>
                  <a:rPr lang="en-US" b="1" dirty="0"/>
                  <a:t>high</a:t>
                </a:r>
                <a:r>
                  <a:rPr lang="en-US" dirty="0"/>
                  <a:t> winds tonight) &gt; P(</a:t>
                </a:r>
                <a:r>
                  <a:rPr lang="en-US" b="1" dirty="0"/>
                  <a:t>large</a:t>
                </a:r>
                <a:r>
                  <a:rPr lang="en-US" dirty="0"/>
                  <a:t> winds tonight)</a:t>
                </a:r>
              </a:p>
              <a:p>
                <a:pPr lvl="1"/>
                <a:r>
                  <a:rPr lang="en-US" dirty="0"/>
                  <a:t>Spell Correction </a:t>
                </a:r>
              </a:p>
              <a:p>
                <a:pPr lvl="2"/>
                <a:r>
                  <a:rPr lang="en-US" dirty="0"/>
                  <a:t>The office is about fifteen </a:t>
                </a:r>
                <a:r>
                  <a:rPr lang="en-US" b="1" dirty="0"/>
                  <a:t>minuets</a:t>
                </a:r>
                <a:r>
                  <a:rPr lang="en-US" dirty="0"/>
                  <a:t> from my house! </a:t>
                </a:r>
              </a:p>
              <a:p>
                <a:pPr lvl="3"/>
                <a:r>
                  <a:rPr lang="en-US" dirty="0"/>
                  <a:t>P(about fifteen </a:t>
                </a:r>
                <a:r>
                  <a:rPr lang="en-US" b="1" dirty="0"/>
                  <a:t>minutes</a:t>
                </a:r>
                <a:r>
                  <a:rPr lang="en-US" dirty="0"/>
                  <a:t> from) &gt; P(about fifteen </a:t>
                </a:r>
                <a:r>
                  <a:rPr lang="en-US" b="1" dirty="0"/>
                  <a:t>minuets</a:t>
                </a:r>
                <a:r>
                  <a:rPr lang="en-US" dirty="0"/>
                  <a:t> from) </a:t>
                </a:r>
              </a:p>
              <a:p>
                <a:pPr lvl="1"/>
                <a:r>
                  <a:rPr lang="en-US" dirty="0"/>
                  <a:t>Speech Recognition</a:t>
                </a:r>
              </a:p>
              <a:p>
                <a:pPr lvl="2"/>
                <a:r>
                  <a:rPr lang="en-US" dirty="0"/>
                  <a:t>P(I saw a van) &gt;&gt; P(eyes awe of an)  </a:t>
                </a:r>
              </a:p>
              <a:p>
                <a:pPr lvl="1"/>
                <a:r>
                  <a:rPr lang="en-US" dirty="0"/>
                  <a:t>+ Summarization, question, answering, etc., etc.!!</a:t>
                </a:r>
              </a:p>
              <a:p>
                <a:pPr lvl="1"/>
                <a:r>
                  <a:rPr lang="en-US" dirty="0"/>
                  <a:t>Reminder: The Chain Rule</a:t>
                </a:r>
              </a:p>
              <a:p>
                <a:pPr marL="342900" lvl="1" indent="0" algn="ctr">
                  <a:buNone/>
                </a:pP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h𝑖𝑔h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𝑤𝑖𝑛𝑑𝑠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𝑡𝑜𝑛𝑖𝑔h𝑡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𝑤𝑖𝑛𝑑𝑠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)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𝑡𝑜𝑛𝑖𝑔h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𝑤𝑖𝑛𝑑𝑠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03208-1FF7-F540-AA95-623031EA0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  <a:blipFill>
                <a:blip r:embed="rId2"/>
                <a:stretch>
                  <a:fillRect l="-850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B411E-47CA-2445-AF92-D31E8F5C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6278-6411-184E-B94E-AD015D86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4DEE-3895-7E4E-8B54-EB8EAA9241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2224" y="4885754"/>
            <a:ext cx="8619744" cy="1478473"/>
          </a:xfrm>
        </p:spPr>
        <p:txBody>
          <a:bodyPr>
            <a:normAutofit/>
          </a:bodyPr>
          <a:lstStyle/>
          <a:p>
            <a:r>
              <a:rPr lang="en-US" sz="2800" dirty="0"/>
              <a:t>Cats average 15 hours of sleep a day. &lt;EOS&gt;</a:t>
            </a:r>
          </a:p>
          <a:p>
            <a:pPr lvl="1"/>
            <a:r>
              <a:rPr lang="en-US" sz="2400" dirty="0"/>
              <a:t>P(sentence) = P(cats)P(</a:t>
            </a:r>
            <a:r>
              <a:rPr lang="en-US" sz="2400" dirty="0" err="1"/>
              <a:t>average|cats</a:t>
            </a:r>
            <a:r>
              <a:rPr lang="en-US" sz="2400" dirty="0"/>
              <a:t>)P(15|cats,average)…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D1C0F-2D1A-1C41-A549-B0CDC11B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13BA7-7FD2-374F-B120-33D428ED5A1A}"/>
              </a:ext>
            </a:extLst>
          </p:cNvPr>
          <p:cNvSpPr/>
          <p:nvPr/>
        </p:nvSpPr>
        <p:spPr>
          <a:xfrm>
            <a:off x="5638800" y="2533820"/>
            <a:ext cx="914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30000" dirty="0"/>
              <a:t>&lt;3&gt;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D6204-B3B6-C045-9825-F22AD2124944}"/>
              </a:ext>
            </a:extLst>
          </p:cNvPr>
          <p:cNvSpPr/>
          <p:nvPr/>
        </p:nvSpPr>
        <p:spPr>
          <a:xfrm>
            <a:off x="4267200" y="2533820"/>
            <a:ext cx="914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30000" dirty="0"/>
              <a:t>&lt;2&gt;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188C7-8CD2-3E42-8D8A-A9C3EC9A2521}"/>
              </a:ext>
            </a:extLst>
          </p:cNvPr>
          <p:cNvSpPr/>
          <p:nvPr/>
        </p:nvSpPr>
        <p:spPr>
          <a:xfrm>
            <a:off x="2755900" y="2533820"/>
            <a:ext cx="914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30000" dirty="0"/>
              <a:t>&lt;1&gt;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C0C1B6-96CB-C642-A74B-CC9489162C04}"/>
              </a:ext>
            </a:extLst>
          </p:cNvPr>
          <p:cNvSpPr/>
          <p:nvPr/>
        </p:nvSpPr>
        <p:spPr>
          <a:xfrm>
            <a:off x="8978900" y="2534372"/>
            <a:ext cx="914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30000" dirty="0"/>
              <a:t>&lt;9&gt;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11B31C-EB5B-614D-9087-F6D55EC5F62B}"/>
                  </a:ext>
                </a:extLst>
              </p:cNvPr>
              <p:cNvSpPr txBox="1"/>
              <p:nvPr/>
            </p:nvSpPr>
            <p:spPr>
              <a:xfrm>
                <a:off x="1517719" y="2786746"/>
                <a:ext cx="780983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a</a:t>
                </a:r>
                <a:r>
                  <a:rPr lang="en-US" baseline="30000" dirty="0">
                    <a:latin typeface="Corbel" panose="020B0503020204020204" pitchFamily="34" charset="0"/>
                  </a:rPr>
                  <a:t>&lt;0&gt;</a:t>
                </a:r>
                <a:r>
                  <a:rPr lang="en-US" dirty="0">
                    <a:latin typeface="Corbel" panose="020B0503020204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11B31C-EB5B-614D-9087-F6D55EC5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719" y="2786746"/>
                <a:ext cx="780983" cy="404791"/>
              </a:xfrm>
              <a:prstGeom prst="rect">
                <a:avLst/>
              </a:prstGeom>
              <a:blipFill>
                <a:blip r:embed="rId2"/>
                <a:stretch>
                  <a:fillRect l="-819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BD9BE1-47F6-984A-A526-763362F7F19C}"/>
                  </a:ext>
                </a:extLst>
              </p:cNvPr>
              <p:cNvSpPr txBox="1"/>
              <p:nvPr/>
            </p:nvSpPr>
            <p:spPr>
              <a:xfrm>
                <a:off x="2826619" y="3889728"/>
                <a:ext cx="77296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x</a:t>
                </a:r>
                <a:r>
                  <a:rPr lang="en-US" baseline="30000" dirty="0">
                    <a:latin typeface="Corbel" panose="020B0503020204020204" pitchFamily="34" charset="0"/>
                  </a:rPr>
                  <a:t>&lt;0&gt;</a:t>
                </a:r>
                <a:r>
                  <a:rPr lang="en-US" dirty="0">
                    <a:latin typeface="Corbel" panose="020B0503020204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BD9BE1-47F6-984A-A526-763362F7F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619" y="3889728"/>
                <a:ext cx="772969" cy="404791"/>
              </a:xfrm>
              <a:prstGeom prst="rect">
                <a:avLst/>
              </a:prstGeom>
              <a:blipFill>
                <a:blip r:embed="rId3"/>
                <a:stretch>
                  <a:fillRect l="-655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EDC515-C8B9-BC4C-B2AD-7628D0E74F28}"/>
              </a:ext>
            </a:extLst>
          </p:cNvPr>
          <p:cNvCxnSpPr>
            <a:stCxn id="11" idx="3"/>
            <a:endCxn id="7" idx="1"/>
          </p:cNvCxnSpPr>
          <p:nvPr/>
        </p:nvCxnSpPr>
        <p:spPr>
          <a:xfrm>
            <a:off x="2298700" y="2989142"/>
            <a:ext cx="457200" cy="1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9985F-7D3D-3444-9F82-3AD7AC809BC2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H="1" flipV="1">
            <a:off x="3213103" y="3448223"/>
            <a:ext cx="1" cy="441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80B5AF-BF7E-7F45-A548-8DEB893CB3BF}"/>
                  </a:ext>
                </a:extLst>
              </p:cNvPr>
              <p:cNvSpPr txBox="1"/>
              <p:nvPr/>
            </p:nvSpPr>
            <p:spPr>
              <a:xfrm>
                <a:off x="2849863" y="1816736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&lt;1&gt;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80B5AF-BF7E-7F45-A548-8DEB893C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63" y="1816736"/>
                <a:ext cx="726481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4086DE-CBB6-BA4D-BBE1-338762E1FAF9}"/>
              </a:ext>
            </a:extLst>
          </p:cNvPr>
          <p:cNvCxnSpPr>
            <a:cxnSpLocks/>
            <a:stCxn id="7" idx="0"/>
            <a:endCxn id="18" idx="2"/>
          </p:cNvCxnSpPr>
          <p:nvPr/>
        </p:nvCxnSpPr>
        <p:spPr>
          <a:xfrm flipV="1">
            <a:off x="3213103" y="2186068"/>
            <a:ext cx="1" cy="34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774E192-9E25-634A-8B9D-2E299EEFA6ED}"/>
              </a:ext>
            </a:extLst>
          </p:cNvPr>
          <p:cNvSpPr txBox="1"/>
          <p:nvPr/>
        </p:nvSpPr>
        <p:spPr>
          <a:xfrm>
            <a:off x="1548221" y="1369910"/>
            <a:ext cx="2281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P(a), p(</a:t>
            </a:r>
            <a:r>
              <a:rPr lang="en-US" sz="1200" dirty="0" err="1">
                <a:latin typeface="Corbel" panose="020B0503020204020204" pitchFamily="34" charset="0"/>
              </a:rPr>
              <a:t>aaron</a:t>
            </a:r>
            <a:r>
              <a:rPr lang="en-US" sz="1200" dirty="0">
                <a:latin typeface="Corbel" panose="020B0503020204020204" pitchFamily="34" charset="0"/>
              </a:rPr>
              <a:t>), …, </a:t>
            </a:r>
            <a:r>
              <a:rPr lang="en-US" sz="1200" b="1" dirty="0">
                <a:latin typeface="Corbel" panose="020B0503020204020204" pitchFamily="34" charset="0"/>
              </a:rPr>
              <a:t>p(cats)</a:t>
            </a:r>
            <a:r>
              <a:rPr lang="en-US" sz="1200" dirty="0">
                <a:latin typeface="Corbel" panose="020B0503020204020204" pitchFamily="34" charset="0"/>
              </a:rPr>
              <a:t>, p(</a:t>
            </a:r>
            <a:r>
              <a:rPr lang="en-US" sz="1200" dirty="0" err="1">
                <a:latin typeface="Corbel" panose="020B0503020204020204" pitchFamily="34" charset="0"/>
              </a:rPr>
              <a:t>zulu</a:t>
            </a:r>
            <a:r>
              <a:rPr lang="en-US" sz="1200" dirty="0">
                <a:latin typeface="Corbel" panose="020B0503020204020204" pitchFamily="34" charset="0"/>
              </a:rPr>
              <a:t>)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CCFEC2-D7B8-D54A-9434-4BEBF4739F0A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670300" y="2991020"/>
            <a:ext cx="596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C580C7-8DE0-474A-92B9-E25E7F7F8B6E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5181600" y="299102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533F7B-F594-8341-9B17-40AA83683E9A}"/>
                  </a:ext>
                </a:extLst>
              </p:cNvPr>
              <p:cNvSpPr txBox="1"/>
              <p:nvPr/>
            </p:nvSpPr>
            <p:spPr>
              <a:xfrm>
                <a:off x="4361162" y="1816736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&lt;2&gt;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533F7B-F594-8341-9B17-40AA83683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62" y="1816736"/>
                <a:ext cx="72648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532126A-4868-204C-A633-B5C90E68D377}"/>
              </a:ext>
            </a:extLst>
          </p:cNvPr>
          <p:cNvSpPr txBox="1"/>
          <p:nvPr/>
        </p:nvSpPr>
        <p:spPr>
          <a:xfrm>
            <a:off x="4140748" y="1369910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P(</a:t>
            </a:r>
            <a:r>
              <a:rPr lang="en-US" sz="1200" dirty="0" err="1">
                <a:latin typeface="Corbel" panose="020B0503020204020204" pitchFamily="34" charset="0"/>
              </a:rPr>
              <a:t>average|cats</a:t>
            </a:r>
            <a:r>
              <a:rPr lang="en-US" sz="1200" dirty="0">
                <a:latin typeface="Corbel" panose="020B0503020204020204" pitchFamily="34" charset="0"/>
              </a:rPr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461238-FD49-7840-93B7-7CD00B247417}"/>
              </a:ext>
            </a:extLst>
          </p:cNvPr>
          <p:cNvCxnSpPr>
            <a:cxnSpLocks/>
            <a:stCxn id="6" idx="0"/>
            <a:endCxn id="30" idx="2"/>
          </p:cNvCxnSpPr>
          <p:nvPr/>
        </p:nvCxnSpPr>
        <p:spPr>
          <a:xfrm flipV="1">
            <a:off x="4724400" y="2186068"/>
            <a:ext cx="0" cy="34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DE0840-9A23-6846-9A76-6535D051109C}"/>
              </a:ext>
            </a:extLst>
          </p:cNvPr>
          <p:cNvSpPr txBox="1"/>
          <p:nvPr/>
        </p:nvSpPr>
        <p:spPr>
          <a:xfrm>
            <a:off x="4236316" y="3889728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x</a:t>
            </a:r>
            <a:r>
              <a:rPr lang="en-US" baseline="30000" dirty="0">
                <a:latin typeface="Corbel" panose="020B0503020204020204" pitchFamily="34" charset="0"/>
              </a:rPr>
              <a:t>&lt;2&gt;</a:t>
            </a:r>
            <a:r>
              <a:rPr lang="en-US" dirty="0">
                <a:latin typeface="Corbel" panose="020B0503020204020204" pitchFamily="34" charset="0"/>
              </a:rPr>
              <a:t>=y</a:t>
            </a:r>
            <a:r>
              <a:rPr lang="en-US" baseline="30000" dirty="0">
                <a:latin typeface="Corbel" panose="020B0503020204020204" pitchFamily="34" charset="0"/>
              </a:rPr>
              <a:t>&lt;1&gt;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cats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824DE3F-A806-914E-B9BA-D6959DE37682}"/>
              </a:ext>
            </a:extLst>
          </p:cNvPr>
          <p:cNvCxnSpPr>
            <a:cxnSpLocks/>
            <a:stCxn id="35" idx="0"/>
            <a:endCxn id="6" idx="2"/>
          </p:cNvCxnSpPr>
          <p:nvPr/>
        </p:nvCxnSpPr>
        <p:spPr>
          <a:xfrm flipH="1" flipV="1">
            <a:off x="4724403" y="3448223"/>
            <a:ext cx="2593" cy="441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14A4BFB-2B38-CB41-AF11-FF4E0E7BFC08}"/>
              </a:ext>
            </a:extLst>
          </p:cNvPr>
          <p:cNvSpPr txBox="1"/>
          <p:nvPr/>
        </p:nvSpPr>
        <p:spPr>
          <a:xfrm>
            <a:off x="5607542" y="3971354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x</a:t>
            </a:r>
            <a:r>
              <a:rPr lang="en-US" baseline="30000" dirty="0">
                <a:latin typeface="Corbel" panose="020B0503020204020204" pitchFamily="34" charset="0"/>
              </a:rPr>
              <a:t>&lt;3&gt;</a:t>
            </a:r>
            <a:r>
              <a:rPr lang="en-US" dirty="0">
                <a:latin typeface="Corbel" panose="020B0503020204020204" pitchFamily="34" charset="0"/>
              </a:rPr>
              <a:t>=y</a:t>
            </a:r>
            <a:r>
              <a:rPr lang="en-US" baseline="30000" dirty="0">
                <a:latin typeface="Corbel" panose="020B0503020204020204" pitchFamily="34" charset="0"/>
              </a:rPr>
              <a:t>&lt;2&gt;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average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0D0C3FE-E536-DE45-AC1F-65212A67B3FF}"/>
              </a:ext>
            </a:extLst>
          </p:cNvPr>
          <p:cNvCxnSpPr>
            <a:cxnSpLocks/>
            <a:stCxn id="39" idx="0"/>
            <a:endCxn id="5" idx="2"/>
          </p:cNvCxnSpPr>
          <p:nvPr/>
        </p:nvCxnSpPr>
        <p:spPr>
          <a:xfrm flipH="1" flipV="1">
            <a:off x="6096000" y="3448223"/>
            <a:ext cx="3020" cy="5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1687B8-5B3C-984A-9D02-29DB306CAF14}"/>
                  </a:ext>
                </a:extLst>
              </p:cNvPr>
              <p:cNvSpPr txBox="1"/>
              <p:nvPr/>
            </p:nvSpPr>
            <p:spPr>
              <a:xfrm>
                <a:off x="5732762" y="1816736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&lt;3&gt;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1687B8-5B3C-984A-9D02-29DB306C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762" y="1816736"/>
                <a:ext cx="726481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9E3A6E8-6C22-DA43-B412-BF5AF3E22BEF}"/>
              </a:ext>
            </a:extLst>
          </p:cNvPr>
          <p:cNvCxnSpPr>
            <a:cxnSpLocks/>
            <a:stCxn id="5" idx="0"/>
            <a:endCxn id="43" idx="2"/>
          </p:cNvCxnSpPr>
          <p:nvPr/>
        </p:nvCxnSpPr>
        <p:spPr>
          <a:xfrm flipV="1">
            <a:off x="6096000" y="2186068"/>
            <a:ext cx="0" cy="34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B7862F8-2C1C-A141-B075-37D5B0C857D7}"/>
              </a:ext>
            </a:extLst>
          </p:cNvPr>
          <p:cNvSpPr txBox="1"/>
          <p:nvPr/>
        </p:nvSpPr>
        <p:spPr>
          <a:xfrm>
            <a:off x="5512348" y="1406254"/>
            <a:ext cx="1347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P(15|cats,average)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9EEB068-CF85-DE4D-AA4C-B3FAE403F1E4}"/>
              </a:ext>
            </a:extLst>
          </p:cNvPr>
          <p:cNvCxnSpPr>
            <a:cxnSpLocks/>
            <a:stCxn id="49" idx="3"/>
            <a:endCxn id="9" idx="1"/>
          </p:cNvCxnSpPr>
          <p:nvPr/>
        </p:nvCxnSpPr>
        <p:spPr>
          <a:xfrm>
            <a:off x="7396624" y="2989138"/>
            <a:ext cx="1582276" cy="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D07B462-CEBC-2545-9456-08F78D51A190}"/>
              </a:ext>
            </a:extLst>
          </p:cNvPr>
          <p:cNvSpPr txBox="1"/>
          <p:nvPr/>
        </p:nvSpPr>
        <p:spPr>
          <a:xfrm>
            <a:off x="7091732" y="2850641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…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BFA3B4A-D371-7F41-868C-0221610FBBBD}"/>
              </a:ext>
            </a:extLst>
          </p:cNvPr>
          <p:cNvCxnSpPr>
            <a:cxnSpLocks/>
            <a:stCxn id="5" idx="3"/>
            <a:endCxn id="49" idx="1"/>
          </p:cNvCxnSpPr>
          <p:nvPr/>
        </p:nvCxnSpPr>
        <p:spPr>
          <a:xfrm flipV="1">
            <a:off x="6553200" y="2989138"/>
            <a:ext cx="538532" cy="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5A341F9-6A24-1B45-936D-EE802CBC9C5F}"/>
              </a:ext>
            </a:extLst>
          </p:cNvPr>
          <p:cNvSpPr txBox="1"/>
          <p:nvPr/>
        </p:nvSpPr>
        <p:spPr>
          <a:xfrm>
            <a:off x="8943630" y="3971354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x</a:t>
            </a:r>
            <a:r>
              <a:rPr lang="en-US" baseline="30000" dirty="0">
                <a:latin typeface="Corbel" panose="020B0503020204020204" pitchFamily="34" charset="0"/>
              </a:rPr>
              <a:t>&lt;9&gt;</a:t>
            </a:r>
            <a:r>
              <a:rPr lang="en-US" dirty="0">
                <a:latin typeface="Corbel" panose="020B0503020204020204" pitchFamily="34" charset="0"/>
              </a:rPr>
              <a:t>=y</a:t>
            </a:r>
            <a:r>
              <a:rPr lang="en-US" baseline="30000" dirty="0">
                <a:latin typeface="Corbel" panose="020B0503020204020204" pitchFamily="34" charset="0"/>
              </a:rPr>
              <a:t>&lt;8&gt;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CC6ECAD-47E6-0E4D-BAB9-3B944D84C900}"/>
                  </a:ext>
                </a:extLst>
              </p:cNvPr>
              <p:cNvSpPr txBox="1"/>
              <p:nvPr/>
            </p:nvSpPr>
            <p:spPr>
              <a:xfrm>
                <a:off x="9072859" y="1816736"/>
                <a:ext cx="721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&lt;9&gt;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CC6ECAD-47E6-0E4D-BAB9-3B944D84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59" y="1816736"/>
                <a:ext cx="72167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A4687B83-A630-2D4A-B118-89F3C3B16776}"/>
              </a:ext>
            </a:extLst>
          </p:cNvPr>
          <p:cNvSpPr txBox="1"/>
          <p:nvPr/>
        </p:nvSpPr>
        <p:spPr>
          <a:xfrm>
            <a:off x="8953438" y="1403675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rbel" panose="020B0503020204020204" pitchFamily="34" charset="0"/>
              </a:rPr>
              <a:t>P(&lt;EOS&gt;|…)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5958EAF-2666-A24B-BDFF-A8467EEC72F9}"/>
              </a:ext>
            </a:extLst>
          </p:cNvPr>
          <p:cNvCxnSpPr>
            <a:cxnSpLocks/>
            <a:stCxn id="9" idx="0"/>
            <a:endCxn id="56" idx="2"/>
          </p:cNvCxnSpPr>
          <p:nvPr/>
        </p:nvCxnSpPr>
        <p:spPr>
          <a:xfrm flipH="1" flipV="1">
            <a:off x="9433698" y="2186068"/>
            <a:ext cx="2405" cy="34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5B2F47B-2410-3D4D-9102-2A12FC099419}"/>
              </a:ext>
            </a:extLst>
          </p:cNvPr>
          <p:cNvCxnSpPr>
            <a:cxnSpLocks/>
            <a:stCxn id="55" idx="0"/>
            <a:endCxn id="9" idx="2"/>
          </p:cNvCxnSpPr>
          <p:nvPr/>
        </p:nvCxnSpPr>
        <p:spPr>
          <a:xfrm flipH="1" flipV="1">
            <a:off x="9436100" y="3448775"/>
            <a:ext cx="3820" cy="522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A531C6-6BA9-6346-AD67-4CE3A8F56BDA}"/>
              </a:ext>
            </a:extLst>
          </p:cNvPr>
          <p:cNvSpPr txBox="1"/>
          <p:nvPr/>
        </p:nvSpPr>
        <p:spPr>
          <a:xfrm>
            <a:off x="3051466" y="3171224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rbel" panose="020B0503020204020204" pitchFamily="34" charset="0"/>
              </a:rPr>
              <a:t>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E3F590-3E5F-1E4B-9CFB-55A81D056838}"/>
              </a:ext>
            </a:extLst>
          </p:cNvPr>
          <p:cNvSpPr txBox="1"/>
          <p:nvPr/>
        </p:nvSpPr>
        <p:spPr>
          <a:xfrm>
            <a:off x="4562764" y="3171224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rbel" panose="020B0503020204020204" pitchFamily="34" charset="0"/>
              </a:rPr>
              <a:t>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ADEA33-3241-014F-BEB3-B79B7B7F6A03}"/>
              </a:ext>
            </a:extLst>
          </p:cNvPr>
          <p:cNvSpPr txBox="1"/>
          <p:nvPr/>
        </p:nvSpPr>
        <p:spPr>
          <a:xfrm>
            <a:off x="5943443" y="3171224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rbel" panose="020B0503020204020204" pitchFamily="34" charset="0"/>
              </a:rPr>
              <a:t>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EC933E-5C3E-6C4E-906D-354DD5200669}"/>
              </a:ext>
            </a:extLst>
          </p:cNvPr>
          <p:cNvSpPr txBox="1"/>
          <p:nvPr/>
        </p:nvSpPr>
        <p:spPr>
          <a:xfrm>
            <a:off x="9278286" y="3171224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rbel" panose="020B0503020204020204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976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8" grpId="0"/>
      <p:bldP spid="22" grpId="0"/>
      <p:bldP spid="30" grpId="0"/>
      <p:bldP spid="31" grpId="0"/>
      <p:bldP spid="35" grpId="0"/>
      <p:bldP spid="39" grpId="0"/>
      <p:bldP spid="43" grpId="0"/>
      <p:bldP spid="47" grpId="0"/>
      <p:bldP spid="49" grpId="0"/>
      <p:bldP spid="55" grpId="0"/>
      <p:bldP spid="56" grpId="0"/>
      <p:bldP spid="57" grpId="0"/>
      <p:bldP spid="38" grpId="0"/>
      <p:bldP spid="42" grpId="0"/>
      <p:bldP spid="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0CE2-A127-6E41-AC2E-E9380EE8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Embeddings from Language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F0D6F1-1702-CF4F-A0A8-F96ABFC762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400" dirty="0" err="1"/>
              <a:t>ELMo</a:t>
            </a:r>
            <a:r>
              <a:rPr lang="en-CA" sz="2400" dirty="0"/>
              <a:t> architecture trains a language model using a 2-layer bi-directional LSTM (</a:t>
            </a:r>
            <a:r>
              <a:rPr lang="en-CA" sz="2400" dirty="0" err="1"/>
              <a:t>biLMs</a:t>
            </a:r>
            <a:r>
              <a:rPr lang="en-CA" sz="2400" dirty="0"/>
              <a:t>)</a:t>
            </a:r>
          </a:p>
          <a:p>
            <a:pPr algn="just"/>
            <a:r>
              <a:rPr lang="en-CA" sz="2400" dirty="0"/>
              <a:t>What input?</a:t>
            </a:r>
          </a:p>
          <a:p>
            <a:pPr lvl="1" algn="just"/>
            <a:r>
              <a:rPr lang="en-CA" sz="2000" dirty="0"/>
              <a:t>Traditional Neural Language Models use fixed -length word embedding.</a:t>
            </a:r>
          </a:p>
          <a:p>
            <a:pPr lvl="2" algn="just"/>
            <a:r>
              <a:rPr lang="en-CA" sz="1400" dirty="0"/>
              <a:t>One-hone encoding.</a:t>
            </a:r>
          </a:p>
          <a:p>
            <a:pPr lvl="2" algn="just"/>
            <a:r>
              <a:rPr lang="en-CA" sz="1400" dirty="0"/>
              <a:t>Word2Vec.</a:t>
            </a:r>
          </a:p>
          <a:p>
            <a:pPr lvl="2" algn="just"/>
            <a:r>
              <a:rPr lang="en-CA" sz="1400" dirty="0"/>
              <a:t>Glove.</a:t>
            </a:r>
          </a:p>
          <a:p>
            <a:pPr lvl="2" algn="just"/>
            <a:r>
              <a:rPr lang="en-CA" sz="1400" dirty="0"/>
              <a:t>Etc.…</a:t>
            </a:r>
          </a:p>
          <a:p>
            <a:pPr lvl="1" algn="just"/>
            <a:r>
              <a:rPr lang="en-CA" sz="2200" dirty="0" err="1"/>
              <a:t>ELMo</a:t>
            </a:r>
            <a:r>
              <a:rPr lang="en-CA" sz="2200" dirty="0"/>
              <a:t> uses a more complex representation.</a:t>
            </a:r>
          </a:p>
          <a:p>
            <a:pPr algn="just"/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438796-27BB-F245-874A-3D77884F3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53" y="1754426"/>
            <a:ext cx="4259263" cy="37158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D8189-125D-0A45-8583-40E1B90E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1A67-6807-6A41-8CC5-E388A8EC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ELMo</a:t>
            </a:r>
            <a:r>
              <a:rPr lang="en-US" dirty="0"/>
              <a:t>: What input?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9670B1-E87A-1F4B-8BCD-AB70F6FB85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000" dirty="0"/>
              <a:t>Transformations applied for each token before being provided to input of first LSTM layer. </a:t>
            </a:r>
          </a:p>
          <a:p>
            <a:pPr algn="just"/>
            <a:r>
              <a:rPr lang="en-CA" sz="2000" dirty="0"/>
              <a:t>Pros of character embeddings:</a:t>
            </a:r>
          </a:p>
          <a:p>
            <a:pPr lvl="1" algn="just"/>
            <a:r>
              <a:rPr lang="en-CA" sz="1800" dirty="0"/>
              <a:t>It allows to pick up on morphological features that word-level embeddings could miss.</a:t>
            </a:r>
          </a:p>
          <a:p>
            <a:pPr lvl="1" algn="just"/>
            <a:r>
              <a:rPr lang="en-CA" sz="1800" dirty="0"/>
              <a:t>It ensures a valid representation even for out-of-vocabulary words.</a:t>
            </a:r>
          </a:p>
          <a:p>
            <a:pPr lvl="1" algn="just"/>
            <a:r>
              <a:rPr lang="en-CA" sz="1800" dirty="0"/>
              <a:t>It allows us to pick up on n-gram features that build more powerful representations. </a:t>
            </a:r>
          </a:p>
          <a:p>
            <a:pPr lvl="1" algn="just"/>
            <a:r>
              <a:rPr lang="en-CA" sz="1800" dirty="0"/>
              <a:t>The highway network layers allow for smoother information transfer through the input.</a:t>
            </a:r>
            <a:endParaRPr lang="en-US" sz="1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237A5E-6C0C-4B4F-B757-CA629256F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12" y="1047753"/>
            <a:ext cx="3009538" cy="51292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ED42C-60A5-B84E-8317-AE51E6F8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5662C04A-E6CD-AD49-B578-6688431900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287" y="934129"/>
            <a:ext cx="8622160" cy="474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83CC5-4ACF-EB4A-88A4-5C120CE2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ELMo</a:t>
            </a:r>
            <a:r>
              <a:rPr lang="en-US" dirty="0"/>
              <a:t>: Embeddings from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A660-649D-054B-9E9E-4A1A458BE0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2224" y="5828324"/>
            <a:ext cx="8619744" cy="828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i="1" dirty="0"/>
              <a:t>An example of combining the bidirectional hidden representations and word representation for "happy" to get an </a:t>
            </a:r>
            <a:r>
              <a:rPr lang="en-CA" i="1" dirty="0" err="1"/>
              <a:t>ELMo</a:t>
            </a:r>
            <a:r>
              <a:rPr lang="en-CA" i="1" dirty="0"/>
              <a:t>-specific representation. Note: here we omit visually showing the complex network for extracting the word representation that we described in the previous slide.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EF872-7AE0-C54B-94A2-ED13B04A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4CE0F-EE30-6C4E-840A-9965172BA467}"/>
              </a:ext>
            </a:extLst>
          </p:cNvPr>
          <p:cNvSpPr txBox="1"/>
          <p:nvPr/>
        </p:nvSpPr>
        <p:spPr>
          <a:xfrm>
            <a:off x="7452337" y="1179074"/>
            <a:ext cx="284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Intermediate representation</a:t>
            </a:r>
          </a:p>
          <a:p>
            <a:r>
              <a:rPr lang="en-US" dirty="0"/>
              <a:t>(output vector)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FF9175-009B-4C43-BF32-6449A4B5BF9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981952" y="1825405"/>
            <a:ext cx="893275" cy="37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813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A49E-CCA8-6F43-AB63-4B870DD6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ELMo</a:t>
            </a:r>
            <a:r>
              <a:rPr lang="en-US" dirty="0"/>
              <a:t> 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FFE1F-560A-6A49-BB6A-3E8A93FC3BF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The function </a:t>
                </a:r>
                <a:r>
                  <a:rPr lang="en-CA" b="1" i="1" dirty="0"/>
                  <a:t>f</a:t>
                </a:r>
                <a:r>
                  <a:rPr lang="en-CA" dirty="0"/>
                  <a:t> performs the following operation on word </a:t>
                </a:r>
                <a:r>
                  <a:rPr lang="en-CA" b="1" i="1" dirty="0"/>
                  <a:t>k</a:t>
                </a:r>
                <a:r>
                  <a:rPr lang="en-CA" dirty="0"/>
                  <a:t> of the input: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𝐸𝐿𝑀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𝑡𝑎𝑠𝑘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𝑡𝑎𝑠𝑘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𝑡𝑎𝑠𝑘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𝑡𝑎𝑠𝑘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758825" lvl="1" indent="-457200"/>
                <a:r>
                  <a:rPr lang="en-CA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​ represents </a:t>
                </a:r>
                <a:r>
                  <a:rPr lang="en-CA" dirty="0" err="1"/>
                  <a:t>softmax</a:t>
                </a:r>
                <a:r>
                  <a:rPr lang="en-CA" dirty="0"/>
                  <a:t>-normalized weights.</a:t>
                </a:r>
              </a:p>
              <a:p>
                <a:pPr marL="301625" indent="-457200"/>
                <a:endParaRPr lang="en-CA" dirty="0"/>
              </a:p>
              <a:p>
                <a:pPr marL="457200" indent="-457200"/>
                <a:r>
                  <a:rPr lang="en-CA" dirty="0" err="1"/>
                  <a:t>ELMo</a:t>
                </a:r>
                <a:r>
                  <a:rPr lang="en-CA" dirty="0"/>
                  <a:t> learns a separate representation for each task</a:t>
                </a:r>
              </a:p>
              <a:p>
                <a:pPr marL="758825" lvl="1" indent="-457200"/>
                <a:r>
                  <a:rPr lang="en-CA" dirty="0"/>
                  <a:t>Question answering, sentiment analysis, etc.</a:t>
                </a:r>
                <a:endParaRPr lang="en-US" dirty="0"/>
              </a:p>
              <a:p>
                <a:pPr marL="301625" indent="-457200"/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FFE1F-560A-6A49-BB6A-3E8A93FC3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5818" y="1031358"/>
                <a:ext cx="11941200" cy="5145605"/>
              </a:xfrm>
              <a:blipFill>
                <a:blip r:embed="rId2"/>
                <a:stretch>
                  <a:fillRect l="-850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14CF0-393C-6446-96A2-83E61742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22BA6-6307-6248-B544-B65AA03FB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331" y="2565263"/>
            <a:ext cx="3746669" cy="34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2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B057-D6BB-1749-B095-58789FFC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to other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FBB6-81BD-1441-92C0-E5BF693953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4896740"/>
            <a:ext cx="11941200" cy="1280223"/>
          </a:xfrm>
        </p:spPr>
        <p:txBody>
          <a:bodyPr/>
          <a:lstStyle/>
          <a:p>
            <a:r>
              <a:rPr lang="en-CA" dirty="0"/>
              <a:t>Nearest neighbors words to “play” using </a:t>
            </a:r>
            <a:r>
              <a:rPr lang="en-CA" dirty="0" err="1"/>
              <a:t>GloVe</a:t>
            </a:r>
            <a:r>
              <a:rPr lang="en-CA" dirty="0"/>
              <a:t> and the nearest neighbor sentences to “play” using </a:t>
            </a:r>
            <a:r>
              <a:rPr lang="en-CA" dirty="0" err="1"/>
              <a:t>ELMo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E6F92-BF71-ED46-AEFA-B182084C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108408-CCF9-5D4C-8016-F26DFA655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171455"/>
              </p:ext>
            </p:extLst>
          </p:nvPr>
        </p:nvGraphicFramePr>
        <p:xfrm>
          <a:off x="1792291" y="1085850"/>
          <a:ext cx="8620125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512">
                  <a:extLst>
                    <a:ext uri="{9D8B030D-6E8A-4147-A177-3AD203B41FA5}">
                      <a16:colId xmlns:a16="http://schemas.microsoft.com/office/drawing/2014/main" val="6339537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5689478"/>
                    </a:ext>
                  </a:extLst>
                </a:gridCol>
                <a:gridCol w="5027613">
                  <a:extLst>
                    <a:ext uri="{9D8B030D-6E8A-4147-A177-3AD203B41FA5}">
                      <a16:colId xmlns:a16="http://schemas.microsoft.com/office/drawing/2014/main" val="2970217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Nearest Neighbors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9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GloVe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u="sng" dirty="0">
                          <a:solidFill>
                            <a:schemeClr val="accent1"/>
                          </a:solidFill>
                        </a:rPr>
                        <a:t>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playing, game, games, played, players, plays, player, Play, football, multiplayer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3893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biLM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Chico Ruiz made a spectacular </a:t>
                      </a:r>
                      <a:r>
                        <a:rPr lang="en-CA" sz="2000" b="1" i="1" dirty="0">
                          <a:solidFill>
                            <a:schemeClr val="accent1"/>
                          </a:solidFill>
                        </a:rPr>
                        <a:t>play</a:t>
                      </a:r>
                      <a:r>
                        <a:rPr lang="en-CA" sz="2000" dirty="0"/>
                        <a:t> on </a:t>
                      </a:r>
                      <a:r>
                        <a:rPr lang="en-CA" sz="2000" dirty="0" err="1"/>
                        <a:t>Alusik</a:t>
                      </a:r>
                      <a:r>
                        <a:rPr lang="en-CA" sz="2000" dirty="0"/>
                        <a:t> ’s grounder {. . . 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Kieffer , the only junior in the group , was commended for his ability to hit in the clutch , as well as his all-round excellent play 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080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Olivia De Havilland signed to do a Broadway </a:t>
                      </a:r>
                      <a:r>
                        <a:rPr lang="en-CA" sz="2000" b="1" i="1" dirty="0">
                          <a:solidFill>
                            <a:schemeClr val="accent1"/>
                          </a:solidFill>
                        </a:rPr>
                        <a:t>play</a:t>
                      </a:r>
                      <a:r>
                        <a:rPr lang="en-CA" sz="2000" dirty="0"/>
                        <a:t> for Garson {. . . 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{. . . } they were actors who had been handed fat roles in a successful play , and had talent enough to fill the roles competently , with nice understatement 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369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69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4A42D-1766-7048-B420-23F14351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F891D-CFF8-2C48-8D99-98AC97A006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/>
          </a:bodyPr>
          <a:lstStyle/>
          <a:p>
            <a:r>
              <a:rPr lang="en-US" sz="1600" dirty="0" err="1"/>
              <a:t>Mikolov</a:t>
            </a:r>
            <a:r>
              <a:rPr lang="en-US" sz="1600" dirty="0"/>
              <a:t>, Tomas, et al. ”Efficient estimation of word representations in vector space.” </a:t>
            </a:r>
            <a:r>
              <a:rPr lang="en-US" sz="1600" dirty="0" err="1"/>
              <a:t>arXiv</a:t>
            </a:r>
            <a:r>
              <a:rPr lang="en-US" sz="1600" dirty="0"/>
              <a:t> preprint arXiv:1301.3781 (2013). </a:t>
            </a:r>
          </a:p>
          <a:p>
            <a:r>
              <a:rPr lang="en-US" sz="1600" dirty="0" err="1"/>
              <a:t>Kottur</a:t>
            </a:r>
            <a:r>
              <a:rPr lang="en-US" sz="1600" dirty="0"/>
              <a:t>, </a:t>
            </a:r>
            <a:r>
              <a:rPr lang="en-US" sz="1600" dirty="0" err="1"/>
              <a:t>Satwik</a:t>
            </a:r>
            <a:r>
              <a:rPr lang="en-US" sz="1600" dirty="0"/>
              <a:t>, et al. ”Visual Word2Vec (vis-w2v): Learning Visually Grounded Word Embeddings Using Abstract Scenes.” </a:t>
            </a:r>
            <a:r>
              <a:rPr lang="en-US" sz="1600" dirty="0" err="1"/>
              <a:t>arXiv</a:t>
            </a:r>
            <a:r>
              <a:rPr lang="en-US" sz="1600" dirty="0"/>
              <a:t> preprint arXiv:1511.07067 (2015). </a:t>
            </a:r>
          </a:p>
          <a:p>
            <a:r>
              <a:rPr lang="en-US" sz="1600" dirty="0" err="1"/>
              <a:t>Lazaridou</a:t>
            </a:r>
            <a:r>
              <a:rPr lang="en-US" sz="1600" dirty="0"/>
              <a:t>, </a:t>
            </a:r>
            <a:r>
              <a:rPr lang="en-US" sz="1600" dirty="0" err="1"/>
              <a:t>Angeliki</a:t>
            </a:r>
            <a:r>
              <a:rPr lang="en-US" sz="1600" dirty="0"/>
              <a:t>, </a:t>
            </a:r>
            <a:r>
              <a:rPr lang="en-US" sz="1600" dirty="0" err="1"/>
              <a:t>Nghia</a:t>
            </a:r>
            <a:r>
              <a:rPr lang="en-US" sz="1600" dirty="0"/>
              <a:t> The Pham, and Marco </a:t>
            </a:r>
            <a:r>
              <a:rPr lang="en-US" sz="1600" dirty="0" err="1"/>
              <a:t>Baroni</a:t>
            </a:r>
            <a:r>
              <a:rPr lang="en-US" sz="1600" dirty="0"/>
              <a:t>. ”Combining language and vision with a multimodal skip-gram model.” </a:t>
            </a:r>
            <a:r>
              <a:rPr lang="en-US" sz="1600" dirty="0" err="1"/>
              <a:t>arXiv</a:t>
            </a:r>
            <a:r>
              <a:rPr lang="en-US" sz="1600" dirty="0"/>
              <a:t> preprint arXiv:1501.02598 (2015). </a:t>
            </a:r>
          </a:p>
          <a:p>
            <a:r>
              <a:rPr lang="en-US" sz="1600" dirty="0" err="1"/>
              <a:t>Rong</a:t>
            </a:r>
            <a:r>
              <a:rPr lang="en-US" sz="1600" dirty="0"/>
              <a:t>, Xin. ”word2vec parameter learning explained.” </a:t>
            </a:r>
            <a:r>
              <a:rPr lang="en-US" sz="1600" dirty="0" err="1"/>
              <a:t>arXiv</a:t>
            </a:r>
            <a:r>
              <a:rPr lang="en-US" sz="1600" dirty="0"/>
              <a:t> preprint arXiv:1411.2738 (2014). </a:t>
            </a:r>
          </a:p>
          <a:p>
            <a:r>
              <a:rPr lang="en-US" sz="1600" dirty="0" err="1"/>
              <a:t>Mikolov</a:t>
            </a:r>
            <a:r>
              <a:rPr lang="en-US" sz="1600" dirty="0"/>
              <a:t>, Tomas, et al. ”Distributed representations of words and phrases and their compositionality.” Advances in neural information processing systems. 2013.</a:t>
            </a:r>
          </a:p>
          <a:p>
            <a:r>
              <a:rPr lang="en-CA" sz="1600" dirty="0"/>
              <a:t>Jeffrey Pennington, Richard </a:t>
            </a:r>
            <a:r>
              <a:rPr lang="en-CA" sz="1600" dirty="0" err="1"/>
              <a:t>Socher</a:t>
            </a:r>
            <a:r>
              <a:rPr lang="en-CA" sz="1600" dirty="0"/>
              <a:t>, and Christopher D. Manning. 2014. </a:t>
            </a:r>
            <a:r>
              <a:rPr lang="en-CA" sz="1600" dirty="0" err="1"/>
              <a:t>GloVe</a:t>
            </a:r>
            <a:r>
              <a:rPr lang="en-CA" sz="1600" dirty="0"/>
              <a:t>: Global Vectors for Word Representation. </a:t>
            </a:r>
          </a:p>
          <a:p>
            <a:r>
              <a:rPr lang="en-CA" sz="1600" dirty="0"/>
              <a:t>Scott </a:t>
            </a:r>
            <a:r>
              <a:rPr lang="en-CA" sz="1600" dirty="0" err="1"/>
              <a:t>Deerwester</a:t>
            </a:r>
            <a:r>
              <a:rPr lang="en-CA" sz="1600" dirty="0"/>
              <a:t> et al. “Indexing by latent semantic analysis”. Journal of the American society for information science (1990).</a:t>
            </a:r>
          </a:p>
          <a:p>
            <a:r>
              <a:rPr lang="en-US" sz="1600" dirty="0"/>
              <a:t>Matthew E. Peters, Mark Neumann, Mohit </a:t>
            </a:r>
            <a:r>
              <a:rPr lang="en-US" sz="1600" dirty="0" err="1"/>
              <a:t>Iyyer</a:t>
            </a:r>
            <a:r>
              <a:rPr lang="en-US" sz="1600" dirty="0"/>
              <a:t>, Matt Gardner, Christopher Clark, Kenton Lee, Luke </a:t>
            </a:r>
            <a:r>
              <a:rPr lang="en-US" sz="1600" dirty="0" err="1"/>
              <a:t>Zettlemoyer</a:t>
            </a:r>
            <a:r>
              <a:rPr lang="en-US" sz="1600" dirty="0"/>
              <a:t>.</a:t>
            </a:r>
          </a:p>
          <a:p>
            <a:r>
              <a:rPr lang="en-US" sz="1600" dirty="0"/>
              <a:t>Matt Gardner and Joel Grus and Mark Neumann and </a:t>
            </a:r>
            <a:r>
              <a:rPr lang="en-US" sz="1600" dirty="0" err="1"/>
              <a:t>Oyvind</a:t>
            </a:r>
            <a:r>
              <a:rPr lang="en-US" sz="1600" dirty="0"/>
              <a:t> </a:t>
            </a:r>
            <a:r>
              <a:rPr lang="en-US" sz="1600" dirty="0" err="1"/>
              <a:t>Tafjord</a:t>
            </a:r>
            <a:r>
              <a:rPr lang="en-US" sz="1600" dirty="0"/>
              <a:t> and Pradeep </a:t>
            </a:r>
            <a:r>
              <a:rPr lang="en-US" sz="1600" dirty="0" err="1"/>
              <a:t>Dasigi</a:t>
            </a:r>
            <a:r>
              <a:rPr lang="en-US" sz="1600" dirty="0"/>
              <a:t> and Nelson F. Liu and Matthew Peters and Michael Schmitz and Luke S. </a:t>
            </a:r>
            <a:r>
              <a:rPr lang="en-US" sz="1600" dirty="0" err="1"/>
              <a:t>Zettlemoyer</a:t>
            </a:r>
            <a:r>
              <a:rPr lang="en-US" sz="1600" dirty="0"/>
              <a:t>. </a:t>
            </a:r>
            <a:r>
              <a:rPr lang="en-US" sz="1600" dirty="0" err="1"/>
              <a:t>AllenNLP</a:t>
            </a:r>
            <a:r>
              <a:rPr lang="en-US" sz="1600" dirty="0"/>
              <a:t>: A Deep Semantic Natural Language Processing Platform.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4877A-CEDF-1C4A-BBD9-2185FCAA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3195BD-DDD6-9E4A-B948-603FFD54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 vs. Bag of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1F9759-9FD0-DC4B-994E-1B6FC1C6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/>
              <a:t>Traditional Method - Bag of Words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99D7-EAAC-8F45-A957-1335E688F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2000" dirty="0"/>
              <a:t>Requires </a:t>
            </a:r>
            <a:r>
              <a:rPr lang="en-US" sz="2000" b="1" dirty="0">
                <a:solidFill>
                  <a:schemeClr val="accent1"/>
                </a:solidFill>
              </a:rPr>
              <a:t>very</a:t>
            </a:r>
            <a:r>
              <a:rPr lang="en-US" sz="2000" dirty="0"/>
              <a:t> large weight matrix for 1</a:t>
            </a:r>
            <a:r>
              <a:rPr lang="en-US" sz="2000" baseline="30000" dirty="0"/>
              <a:t>st</a:t>
            </a:r>
            <a:r>
              <a:rPr lang="en-US" sz="2000" dirty="0"/>
              <a:t>  layers.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Models </a:t>
            </a:r>
            <a:r>
              <a:rPr lang="en-US" sz="2000" dirty="0">
                <a:solidFill>
                  <a:schemeClr val="accent1"/>
                </a:solidFill>
              </a:rPr>
              <a:t>not flexible </a:t>
            </a:r>
            <a:r>
              <a:rPr lang="en-US" sz="2000" dirty="0"/>
              <a:t>with unseen words in the training set.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65F5C-B591-A24B-9B9C-62BFAD439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Word Embeddings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8E025D-A4BD-1041-9941-3DF40BE2D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b="1" dirty="0">
                <a:solidFill>
                  <a:schemeClr val="accent1"/>
                </a:solidFill>
              </a:rPr>
              <a:t>compact</a:t>
            </a:r>
            <a:r>
              <a:rPr lang="en-US" sz="2000" dirty="0"/>
              <a:t> weight matrix for 1</a:t>
            </a:r>
            <a:r>
              <a:rPr lang="en-US" sz="2000" baseline="30000" dirty="0"/>
              <a:t>st</a:t>
            </a:r>
            <a:r>
              <a:rPr lang="en-US" sz="2000" dirty="0"/>
              <a:t>  layers.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Flexible</a:t>
            </a:r>
            <a:r>
              <a:rPr lang="en-US" sz="2000" dirty="0"/>
              <a:t> models with unseen words in the training set.</a:t>
            </a:r>
          </a:p>
          <a:p>
            <a:endParaRPr lang="en-CA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DDF26-2895-8F4B-9B0C-A38C780B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t>5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2BB2F80-2760-2E43-9E33-E27AB3D48890}"/>
              </a:ext>
            </a:extLst>
          </p:cNvPr>
          <p:cNvGrpSpPr/>
          <p:nvPr/>
        </p:nvGrpSpPr>
        <p:grpSpPr>
          <a:xfrm>
            <a:off x="776586" y="2304076"/>
            <a:ext cx="3986455" cy="1640643"/>
            <a:chOff x="400897" y="2396302"/>
            <a:chExt cx="3986455" cy="16406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8976A6-51B7-C341-9BE2-B745DE77B0DC}"/>
                </a:ext>
              </a:extLst>
            </p:cNvPr>
            <p:cNvSpPr txBox="1"/>
            <p:nvPr/>
          </p:nvSpPr>
          <p:spPr>
            <a:xfrm>
              <a:off x="400897" y="2826200"/>
              <a:ext cx="145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10,000 words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BDDE580-1DE2-A943-8C2C-A037A825452C}"/>
                </a:ext>
              </a:extLst>
            </p:cNvPr>
            <p:cNvGrpSpPr/>
            <p:nvPr/>
          </p:nvGrpSpPr>
          <p:grpSpPr>
            <a:xfrm>
              <a:off x="1748992" y="2396302"/>
              <a:ext cx="1603361" cy="1229129"/>
              <a:chOff x="1748992" y="2396302"/>
              <a:chExt cx="1603361" cy="122912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2BFB542-63C1-3949-963D-5DA19431EE93}"/>
                  </a:ext>
                </a:extLst>
              </p:cNvPr>
              <p:cNvGrpSpPr/>
              <p:nvPr/>
            </p:nvGrpSpPr>
            <p:grpSpPr>
              <a:xfrm>
                <a:off x="3109979" y="2554308"/>
                <a:ext cx="242374" cy="913117"/>
                <a:chOff x="1563562" y="2512680"/>
                <a:chExt cx="242374" cy="913117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962ED2C-911F-434A-9859-BECDB8B25E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86778" y="2512680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16800C-210F-F349-B34A-DBABF84F29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86778" y="2802113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938552D-479C-6B46-B072-066FC45D55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86778" y="3229854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6D1A9A-4F04-2F45-A024-3269EDC08E6A}"/>
                    </a:ext>
                  </a:extLst>
                </p:cNvPr>
                <p:cNvSpPr txBox="1"/>
                <p:nvPr/>
              </p:nvSpPr>
              <p:spPr>
                <a:xfrm>
                  <a:off x="1563562" y="2900084"/>
                  <a:ext cx="2423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.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7D0A66E-A228-C748-B947-30F692111611}"/>
                  </a:ext>
                </a:extLst>
              </p:cNvPr>
              <p:cNvGrpSpPr/>
              <p:nvPr/>
            </p:nvGrpSpPr>
            <p:grpSpPr>
              <a:xfrm>
                <a:off x="1748992" y="2396302"/>
                <a:ext cx="242374" cy="1229129"/>
                <a:chOff x="1171330" y="2419190"/>
                <a:chExt cx="242374" cy="1229129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BACC554-5303-9147-AF3D-10B6160EBF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94546" y="2419190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049D734-C436-9F4A-9D5F-C9B65B3532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94546" y="2700620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3B374DD-01E6-B341-96D5-860424F1DB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94546" y="3452376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9E5B390-D9D5-7C44-AFBA-223F9F3751D0}"/>
                    </a:ext>
                  </a:extLst>
                </p:cNvPr>
                <p:cNvSpPr txBox="1"/>
                <p:nvPr/>
              </p:nvSpPr>
              <p:spPr>
                <a:xfrm>
                  <a:off x="1171330" y="3129328"/>
                  <a:ext cx="2423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.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F61C039-46A5-F745-8C27-F9B932C5B9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94546" y="2982050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5255B2-82B7-764F-9569-83F2B39F91F0}"/>
                  </a:ext>
                </a:extLst>
              </p:cNvPr>
              <p:cNvCxnSpPr/>
              <p:nvPr/>
            </p:nvCxnSpPr>
            <p:spPr>
              <a:xfrm>
                <a:off x="2043953" y="2494273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450340-758B-4B48-9AC3-F02B07613008}"/>
                  </a:ext>
                </a:extLst>
              </p:cNvPr>
              <p:cNvCxnSpPr/>
              <p:nvPr/>
            </p:nvCxnSpPr>
            <p:spPr>
              <a:xfrm>
                <a:off x="2106920" y="2724161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9CE2FC-3C31-1F45-AC71-244C976E9EEA}"/>
                  </a:ext>
                </a:extLst>
              </p:cNvPr>
              <p:cNvCxnSpPr/>
              <p:nvPr/>
            </p:nvCxnSpPr>
            <p:spPr>
              <a:xfrm>
                <a:off x="2067411" y="2924743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8E7CA1E-2C49-1544-9DCF-B43133FB721C}"/>
                  </a:ext>
                </a:extLst>
              </p:cNvPr>
              <p:cNvCxnSpPr/>
              <p:nvPr/>
            </p:nvCxnSpPr>
            <p:spPr>
              <a:xfrm>
                <a:off x="2120469" y="3128717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E05C9C3-9E5D-1248-BDA2-0AC78A9A74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6586" y="3420761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94BE77A-63C8-3E41-981B-81595F059E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8345" y="3316459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3759A5F-70C8-5D44-BBAD-A1FDC51064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93370" y="3165666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B8DEC24-7B23-8745-9044-332D82C3C0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6167" y="3015046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B96E176-EAF8-E44C-B732-4E1D3C5972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37029" y="2851436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79B2DE3-B0E9-DC48-B09F-F031F4527A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1508" y="2728168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20E68B0-8A62-A44A-9F36-34387DEF8768}"/>
                  </a:ext>
                </a:extLst>
              </p:cNvPr>
              <p:cNvCxnSpPr/>
              <p:nvPr/>
            </p:nvCxnSpPr>
            <p:spPr>
              <a:xfrm>
                <a:off x="2037545" y="3234051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DEB1E2-197B-C040-8340-F0F31C104665}"/>
                </a:ext>
              </a:extLst>
            </p:cNvPr>
            <p:cNvSpPr txBox="1"/>
            <p:nvPr/>
          </p:nvSpPr>
          <p:spPr>
            <a:xfrm>
              <a:off x="1101448" y="3667613"/>
              <a:ext cx="2797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W’s size is 10,000x100 = 10</a:t>
              </a:r>
              <a:r>
                <a:rPr lang="en-US" baseline="30000" dirty="0"/>
                <a:t>6</a:t>
              </a:r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957D57-DE7C-A841-BDA1-1B80089F182D}"/>
                </a:ext>
              </a:extLst>
            </p:cNvPr>
            <p:cNvSpPr txBox="1"/>
            <p:nvPr/>
          </p:nvSpPr>
          <p:spPr>
            <a:xfrm>
              <a:off x="3335461" y="2826200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 units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BA2D079-B8AB-7A46-8AFC-588A443DDEC5}"/>
              </a:ext>
            </a:extLst>
          </p:cNvPr>
          <p:cNvGrpSpPr/>
          <p:nvPr/>
        </p:nvGrpSpPr>
        <p:grpSpPr>
          <a:xfrm>
            <a:off x="7312016" y="2324209"/>
            <a:ext cx="3610056" cy="1600376"/>
            <a:chOff x="5054366" y="2442568"/>
            <a:chExt cx="3610056" cy="16003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8F37F2-62C0-724A-AC5C-6692BE7EF71B}"/>
                </a:ext>
              </a:extLst>
            </p:cNvPr>
            <p:cNvGrpSpPr/>
            <p:nvPr/>
          </p:nvGrpSpPr>
          <p:grpSpPr>
            <a:xfrm>
              <a:off x="5942448" y="2442568"/>
              <a:ext cx="1603361" cy="1229129"/>
              <a:chOff x="1748992" y="2396302"/>
              <a:chExt cx="1603361" cy="122912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75ADE4-CB36-D044-B18F-1F4CA9A78E7D}"/>
                  </a:ext>
                </a:extLst>
              </p:cNvPr>
              <p:cNvGrpSpPr/>
              <p:nvPr/>
            </p:nvGrpSpPr>
            <p:grpSpPr>
              <a:xfrm>
                <a:off x="3109979" y="2554308"/>
                <a:ext cx="242374" cy="913117"/>
                <a:chOff x="1563562" y="2512680"/>
                <a:chExt cx="242374" cy="913117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A05271C-C46A-A44D-9D53-030D4F71A6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86778" y="2512680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734E4F2-6711-FB40-A5B0-8755D5199E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86778" y="2802113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713FB5C-2C72-DD43-A9E5-D815A74FCF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86778" y="3229854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AD219B1-4B90-654F-BFD6-271317B3229E}"/>
                    </a:ext>
                  </a:extLst>
                </p:cNvPr>
                <p:cNvSpPr txBox="1"/>
                <p:nvPr/>
              </p:nvSpPr>
              <p:spPr>
                <a:xfrm>
                  <a:off x="1563562" y="2900084"/>
                  <a:ext cx="2423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.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B72F25F-DA4F-A54A-9814-C01BCA0F45D6}"/>
                  </a:ext>
                </a:extLst>
              </p:cNvPr>
              <p:cNvGrpSpPr/>
              <p:nvPr/>
            </p:nvGrpSpPr>
            <p:grpSpPr>
              <a:xfrm>
                <a:off x="1748992" y="2396302"/>
                <a:ext cx="242374" cy="1229129"/>
                <a:chOff x="1171330" y="2419190"/>
                <a:chExt cx="242374" cy="1229129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284E703-ED59-8241-8A79-79806BDB1C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94546" y="2419190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69E0B1D-D89E-0B4B-9EAC-F0A679674A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94546" y="2700620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D4258B44-1BB6-264A-8F10-639A5B9DD8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94546" y="3452376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3C83213-924C-AF40-967F-E9B3FF6CE7C8}"/>
                    </a:ext>
                  </a:extLst>
                </p:cNvPr>
                <p:cNvSpPr txBox="1"/>
                <p:nvPr/>
              </p:nvSpPr>
              <p:spPr>
                <a:xfrm>
                  <a:off x="1171330" y="3129328"/>
                  <a:ext cx="2423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.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9180447-A279-9940-A9EE-5CC324E13B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94546" y="2982050"/>
                  <a:ext cx="195943" cy="1959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C47A7FF-9CA7-0E4F-8D33-86D54E97FEC7}"/>
                  </a:ext>
                </a:extLst>
              </p:cNvPr>
              <p:cNvCxnSpPr/>
              <p:nvPr/>
            </p:nvCxnSpPr>
            <p:spPr>
              <a:xfrm>
                <a:off x="2043953" y="2494273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B96D02F-4B32-8C4D-B341-E232DD88A04C}"/>
                  </a:ext>
                </a:extLst>
              </p:cNvPr>
              <p:cNvCxnSpPr/>
              <p:nvPr/>
            </p:nvCxnSpPr>
            <p:spPr>
              <a:xfrm>
                <a:off x="2106920" y="2724161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F1855AC-7CA6-FF4A-A6F1-C3155F0591C6}"/>
                  </a:ext>
                </a:extLst>
              </p:cNvPr>
              <p:cNvCxnSpPr/>
              <p:nvPr/>
            </p:nvCxnSpPr>
            <p:spPr>
              <a:xfrm>
                <a:off x="2067411" y="2924743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F15D60-E63D-5B47-B462-D6D29F1D845E}"/>
                  </a:ext>
                </a:extLst>
              </p:cNvPr>
              <p:cNvCxnSpPr/>
              <p:nvPr/>
            </p:nvCxnSpPr>
            <p:spPr>
              <a:xfrm>
                <a:off x="2120469" y="3128717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4D6C5AF-1836-834B-8277-9E693EF005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6586" y="3420761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C798FAA-8006-BA4E-B6B2-C64B21378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8345" y="3316459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52A0CB6-1179-E849-A9A2-6697CD7765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93370" y="3165666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E5A35B7-8577-704D-B517-C040187684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6167" y="3015046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4611F27-6623-4C48-B22F-C999D1D295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37029" y="2851436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BA3A02-B4E3-C541-AD62-49581A1E1C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1508" y="2728168"/>
                <a:ext cx="885637" cy="93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2BFCA36-F5DA-7A40-9EF4-B3536AFB7310}"/>
                  </a:ext>
                </a:extLst>
              </p:cNvPr>
              <p:cNvCxnSpPr/>
              <p:nvPr/>
            </p:nvCxnSpPr>
            <p:spPr>
              <a:xfrm>
                <a:off x="2037545" y="3234051"/>
                <a:ext cx="887506" cy="183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C089139-BAB3-E94C-881A-8503AF414EED}"/>
                </a:ext>
              </a:extLst>
            </p:cNvPr>
            <p:cNvSpPr txBox="1"/>
            <p:nvPr/>
          </p:nvSpPr>
          <p:spPr>
            <a:xfrm>
              <a:off x="5054366" y="2872466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d300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5E02ED8-0014-8A42-984A-A3BCA7A98893}"/>
                </a:ext>
              </a:extLst>
            </p:cNvPr>
            <p:cNvSpPr txBox="1"/>
            <p:nvPr/>
          </p:nvSpPr>
          <p:spPr>
            <a:xfrm>
              <a:off x="7612531" y="2872466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 units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C030463-88E5-114E-A756-B256C92D1192}"/>
                </a:ext>
              </a:extLst>
            </p:cNvPr>
            <p:cNvSpPr txBox="1"/>
            <p:nvPr/>
          </p:nvSpPr>
          <p:spPr>
            <a:xfrm>
              <a:off x="5392936" y="3673612"/>
              <a:ext cx="2722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W’s size is 300x100 = 3x10</a:t>
              </a:r>
              <a:r>
                <a:rPr lang="en-US" baseline="30000" dirty="0"/>
                <a:t>4</a:t>
              </a:r>
              <a:endParaRPr lang="en-US" dirty="0"/>
            </a:p>
          </p:txBody>
        </p:sp>
      </p:grpSp>
      <p:sp>
        <p:nvSpPr>
          <p:cNvPr id="95" name="Cross 94">
            <a:extLst>
              <a:ext uri="{FF2B5EF4-FFF2-40B4-BE49-F238E27FC236}">
                <a16:creationId xmlns:a16="http://schemas.microsoft.com/office/drawing/2014/main" id="{89F11ACF-C0E3-B042-992D-7E96B8A6E3FA}"/>
              </a:ext>
            </a:extLst>
          </p:cNvPr>
          <p:cNvSpPr>
            <a:spLocks noChangeAspect="1"/>
          </p:cNvSpPr>
          <p:nvPr/>
        </p:nvSpPr>
        <p:spPr>
          <a:xfrm rot="2700000" flipV="1">
            <a:off x="3991653" y="5420160"/>
            <a:ext cx="540000" cy="540000"/>
          </a:xfrm>
          <a:prstGeom prst="plus">
            <a:avLst>
              <a:gd name="adj" fmla="val 42943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B2786C-2D74-EC46-A56B-10FB772F77A6}"/>
              </a:ext>
            </a:extLst>
          </p:cNvPr>
          <p:cNvGrpSpPr/>
          <p:nvPr/>
        </p:nvGrpSpPr>
        <p:grpSpPr>
          <a:xfrm>
            <a:off x="10217650" y="5523740"/>
            <a:ext cx="821379" cy="747052"/>
            <a:chOff x="10217650" y="5405209"/>
            <a:chExt cx="821379" cy="747052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6CB40AF-2379-214D-A600-28D22DCA484A}"/>
                </a:ext>
              </a:extLst>
            </p:cNvPr>
            <p:cNvSpPr txBox="1"/>
            <p:nvPr/>
          </p:nvSpPr>
          <p:spPr>
            <a:xfrm>
              <a:off x="10361703" y="5405209"/>
              <a:ext cx="5293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≃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9EC94C6-93F3-634A-A5D3-D3B57F511066}"/>
                </a:ext>
              </a:extLst>
            </p:cNvPr>
            <p:cNvSpPr txBox="1"/>
            <p:nvPr/>
          </p:nvSpPr>
          <p:spPr>
            <a:xfrm>
              <a:off x="10217650" y="5782929"/>
              <a:ext cx="82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farmer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D70D3-BEED-7F41-88DE-7FEE147FED87}"/>
              </a:ext>
            </a:extLst>
          </p:cNvPr>
          <p:cNvGrpSpPr/>
          <p:nvPr/>
        </p:nvGrpSpPr>
        <p:grpSpPr>
          <a:xfrm>
            <a:off x="822421" y="4812229"/>
            <a:ext cx="3972269" cy="1016463"/>
            <a:chOff x="822421" y="4617495"/>
            <a:chExt cx="3972269" cy="1016463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94441E3-5357-E74C-980A-833E9CEF2CE4}"/>
                </a:ext>
              </a:extLst>
            </p:cNvPr>
            <p:cNvGrpSpPr/>
            <p:nvPr/>
          </p:nvGrpSpPr>
          <p:grpSpPr>
            <a:xfrm>
              <a:off x="1313248" y="4617495"/>
              <a:ext cx="3481442" cy="1016463"/>
              <a:chOff x="841879" y="5025144"/>
              <a:chExt cx="3481442" cy="101646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C1C67D7-4C95-9A46-A026-01F9D8CAEB5D}"/>
                  </a:ext>
                </a:extLst>
              </p:cNvPr>
              <p:cNvSpPr/>
              <p:nvPr/>
            </p:nvSpPr>
            <p:spPr>
              <a:xfrm>
                <a:off x="841879" y="5025144"/>
                <a:ext cx="457200" cy="47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7F35987-F79F-EF45-817D-E1B3177E7F5F}"/>
                  </a:ext>
                </a:extLst>
              </p:cNvPr>
              <p:cNvSpPr/>
              <p:nvPr/>
            </p:nvSpPr>
            <p:spPr>
              <a:xfrm>
                <a:off x="1747329" y="5025144"/>
                <a:ext cx="457200" cy="47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6D26D7F-2146-9E42-B4F6-5BF3547C34F4}"/>
                  </a:ext>
                </a:extLst>
              </p:cNvPr>
              <p:cNvSpPr/>
              <p:nvPr/>
            </p:nvSpPr>
            <p:spPr>
              <a:xfrm>
                <a:off x="2652779" y="5025144"/>
                <a:ext cx="457200" cy="47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D36A97A-819C-7342-89A6-37F8C9AC1D0E}"/>
                  </a:ext>
                </a:extLst>
              </p:cNvPr>
              <p:cNvSpPr/>
              <p:nvPr/>
            </p:nvSpPr>
            <p:spPr>
              <a:xfrm>
                <a:off x="3558228" y="5025144"/>
                <a:ext cx="457200" cy="47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B1471F5D-78B2-5447-85EB-C1FA962BF3B5}"/>
                  </a:ext>
                </a:extLst>
              </p:cNvPr>
              <p:cNvCxnSpPr>
                <a:stCxn id="65" idx="3"/>
              </p:cNvCxnSpPr>
              <p:nvPr/>
            </p:nvCxnSpPr>
            <p:spPr>
              <a:xfrm>
                <a:off x="1299079" y="5263269"/>
                <a:ext cx="44991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CB5D8C9-87B6-4840-8A25-204599453D8C}"/>
                  </a:ext>
                </a:extLst>
              </p:cNvPr>
              <p:cNvCxnSpPr>
                <a:cxnSpLocks/>
                <a:stCxn id="66" idx="3"/>
                <a:endCxn id="67" idx="1"/>
              </p:cNvCxnSpPr>
              <p:nvPr/>
            </p:nvCxnSpPr>
            <p:spPr>
              <a:xfrm>
                <a:off x="2204529" y="5263269"/>
                <a:ext cx="4482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2CFDF703-536B-6943-8C90-10E6D990646B}"/>
                  </a:ext>
                </a:extLst>
              </p:cNvPr>
              <p:cNvCxnSpPr>
                <a:cxnSpLocks/>
                <a:stCxn id="67" idx="3"/>
                <a:endCxn id="68" idx="1"/>
              </p:cNvCxnSpPr>
              <p:nvPr/>
            </p:nvCxnSpPr>
            <p:spPr>
              <a:xfrm>
                <a:off x="3109979" y="5263269"/>
                <a:ext cx="448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D0DC6B3-43A0-0D45-8E93-CA3495BC9001}"/>
                  </a:ext>
                </a:extLst>
              </p:cNvPr>
              <p:cNvCxnSpPr>
                <a:cxnSpLocks/>
                <a:stCxn id="81" idx="0"/>
                <a:endCxn id="65" idx="2"/>
              </p:cNvCxnSpPr>
              <p:nvPr/>
            </p:nvCxnSpPr>
            <p:spPr>
              <a:xfrm flipH="1" flipV="1">
                <a:off x="1070479" y="5501394"/>
                <a:ext cx="4320" cy="170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B9946C5-395E-B74F-A533-4804CEA0D559}"/>
                  </a:ext>
                </a:extLst>
              </p:cNvPr>
              <p:cNvSpPr txBox="1"/>
              <p:nvPr/>
            </p:nvSpPr>
            <p:spPr>
              <a:xfrm>
                <a:off x="852623" y="567227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He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26A68C9-99EB-2140-B825-34D695B14E28}"/>
                  </a:ext>
                </a:extLst>
              </p:cNvPr>
              <p:cNvSpPr txBox="1"/>
              <p:nvPr/>
            </p:nvSpPr>
            <p:spPr>
              <a:xfrm>
                <a:off x="1827318" y="567227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is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CEC163D-2DF4-0F47-A448-31FA0B3F7589}"/>
                  </a:ext>
                </a:extLst>
              </p:cNvPr>
              <p:cNvSpPr txBox="1"/>
              <p:nvPr/>
            </p:nvSpPr>
            <p:spPr>
              <a:xfrm>
                <a:off x="2733742" y="5672275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799E971-0599-B541-9231-360A9FF2D896}"/>
                  </a:ext>
                </a:extLst>
              </p:cNvPr>
              <p:cNvSpPr txBox="1"/>
              <p:nvPr/>
            </p:nvSpPr>
            <p:spPr>
              <a:xfrm>
                <a:off x="3250335" y="5672275"/>
                <a:ext cx="1072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cultivator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737510D4-3278-EC45-ACD5-03351C5F1871}"/>
                  </a:ext>
                </a:extLst>
              </p:cNvPr>
              <p:cNvCxnSpPr>
                <a:cxnSpLocks/>
                <a:stCxn id="82" idx="0"/>
                <a:endCxn id="66" idx="2"/>
              </p:cNvCxnSpPr>
              <p:nvPr/>
            </p:nvCxnSpPr>
            <p:spPr>
              <a:xfrm flipH="1" flipV="1">
                <a:off x="1975929" y="5501394"/>
                <a:ext cx="15056" cy="170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9C9234EA-F2C8-CB4C-98BF-55A05BDD7516}"/>
                  </a:ext>
                </a:extLst>
              </p:cNvPr>
              <p:cNvCxnSpPr>
                <a:cxnSpLocks/>
                <a:stCxn id="83" idx="0"/>
                <a:endCxn id="67" idx="2"/>
              </p:cNvCxnSpPr>
              <p:nvPr/>
            </p:nvCxnSpPr>
            <p:spPr>
              <a:xfrm flipV="1">
                <a:off x="2881379" y="5501394"/>
                <a:ext cx="0" cy="170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212585ED-025A-A24E-A297-BDF64726A685}"/>
                  </a:ext>
                </a:extLst>
              </p:cNvPr>
              <p:cNvCxnSpPr>
                <a:cxnSpLocks/>
                <a:stCxn id="84" idx="0"/>
                <a:endCxn id="68" idx="2"/>
              </p:cNvCxnSpPr>
              <p:nvPr/>
            </p:nvCxnSpPr>
            <p:spPr>
              <a:xfrm flipV="1">
                <a:off x="3786828" y="5501394"/>
                <a:ext cx="0" cy="170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8BFD6E-894E-E048-B3B5-42B9AD91D99B}"/>
                </a:ext>
              </a:extLst>
            </p:cNvPr>
            <p:cNvSpPr txBox="1"/>
            <p:nvPr/>
          </p:nvSpPr>
          <p:spPr>
            <a:xfrm>
              <a:off x="822421" y="467095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LM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A50819C-CC01-A94D-87B0-71566183D67F}"/>
              </a:ext>
            </a:extLst>
          </p:cNvPr>
          <p:cNvGrpSpPr/>
          <p:nvPr/>
        </p:nvGrpSpPr>
        <p:grpSpPr>
          <a:xfrm>
            <a:off x="7179493" y="4809271"/>
            <a:ext cx="3972269" cy="1016463"/>
            <a:chOff x="822421" y="4617495"/>
            <a:chExt cx="3972269" cy="1016463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AFF2000-394C-9E4D-9600-931C3FB6A58C}"/>
                </a:ext>
              </a:extLst>
            </p:cNvPr>
            <p:cNvGrpSpPr/>
            <p:nvPr/>
          </p:nvGrpSpPr>
          <p:grpSpPr>
            <a:xfrm>
              <a:off x="1313248" y="4617495"/>
              <a:ext cx="3481442" cy="1016463"/>
              <a:chOff x="841879" y="5025144"/>
              <a:chExt cx="3481442" cy="1016463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38F7AE3-A3FB-5443-97DC-7EC82FC3A8C5}"/>
                  </a:ext>
                </a:extLst>
              </p:cNvPr>
              <p:cNvSpPr/>
              <p:nvPr/>
            </p:nvSpPr>
            <p:spPr>
              <a:xfrm>
                <a:off x="841879" y="5025144"/>
                <a:ext cx="457200" cy="47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FA1EC7A-4628-0D4E-81A9-866197FAF905}"/>
                  </a:ext>
                </a:extLst>
              </p:cNvPr>
              <p:cNvSpPr/>
              <p:nvPr/>
            </p:nvSpPr>
            <p:spPr>
              <a:xfrm>
                <a:off x="1747329" y="5025144"/>
                <a:ext cx="457200" cy="47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6CAFB94-FB6C-0543-8D6D-C7E0C7119B6C}"/>
                  </a:ext>
                </a:extLst>
              </p:cNvPr>
              <p:cNvSpPr/>
              <p:nvPr/>
            </p:nvSpPr>
            <p:spPr>
              <a:xfrm>
                <a:off x="2652779" y="5025144"/>
                <a:ext cx="457200" cy="47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C7C5F8C-5710-DA4F-AE17-18CD521EB04F}"/>
                  </a:ext>
                </a:extLst>
              </p:cNvPr>
              <p:cNvSpPr/>
              <p:nvPr/>
            </p:nvSpPr>
            <p:spPr>
              <a:xfrm>
                <a:off x="3558228" y="5025144"/>
                <a:ext cx="457200" cy="47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173463F8-BC3B-8745-ACDE-CF3141E8C2B9}"/>
                  </a:ext>
                </a:extLst>
              </p:cNvPr>
              <p:cNvCxnSpPr>
                <a:stCxn id="103" idx="3"/>
              </p:cNvCxnSpPr>
              <p:nvPr/>
            </p:nvCxnSpPr>
            <p:spPr>
              <a:xfrm>
                <a:off x="1299079" y="5263269"/>
                <a:ext cx="44991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C8AD5D6C-7753-D04E-AB9B-97AD87EBA402}"/>
                  </a:ext>
                </a:extLst>
              </p:cNvPr>
              <p:cNvCxnSpPr>
                <a:cxnSpLocks/>
                <a:stCxn id="104" idx="3"/>
                <a:endCxn id="105" idx="1"/>
              </p:cNvCxnSpPr>
              <p:nvPr/>
            </p:nvCxnSpPr>
            <p:spPr>
              <a:xfrm>
                <a:off x="2204529" y="5263269"/>
                <a:ext cx="4482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74013F64-A6A7-1F49-8B29-6649ACA5987B}"/>
                  </a:ext>
                </a:extLst>
              </p:cNvPr>
              <p:cNvCxnSpPr>
                <a:cxnSpLocks/>
                <a:stCxn id="105" idx="3"/>
                <a:endCxn id="106" idx="1"/>
              </p:cNvCxnSpPr>
              <p:nvPr/>
            </p:nvCxnSpPr>
            <p:spPr>
              <a:xfrm>
                <a:off x="3109979" y="5263269"/>
                <a:ext cx="448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C79915A-ADAC-4A40-AF51-745D5490E73F}"/>
                  </a:ext>
                </a:extLst>
              </p:cNvPr>
              <p:cNvCxnSpPr>
                <a:cxnSpLocks/>
                <a:stCxn id="111" idx="0"/>
                <a:endCxn id="103" idx="2"/>
              </p:cNvCxnSpPr>
              <p:nvPr/>
            </p:nvCxnSpPr>
            <p:spPr>
              <a:xfrm flipH="1" flipV="1">
                <a:off x="1070479" y="5501394"/>
                <a:ext cx="4320" cy="170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298D7B6-AFB2-0740-8C30-E3F535B03791}"/>
                  </a:ext>
                </a:extLst>
              </p:cNvPr>
              <p:cNvSpPr txBox="1"/>
              <p:nvPr/>
            </p:nvSpPr>
            <p:spPr>
              <a:xfrm>
                <a:off x="852623" y="567227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He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B7DA4EC-FA35-2642-90C8-F13AA9F4E36D}"/>
                  </a:ext>
                </a:extLst>
              </p:cNvPr>
              <p:cNvSpPr txBox="1"/>
              <p:nvPr/>
            </p:nvSpPr>
            <p:spPr>
              <a:xfrm>
                <a:off x="1827318" y="567227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is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A09F570-F6A3-7946-AD09-A57C3DE22266}"/>
                  </a:ext>
                </a:extLst>
              </p:cNvPr>
              <p:cNvSpPr txBox="1"/>
              <p:nvPr/>
            </p:nvSpPr>
            <p:spPr>
              <a:xfrm>
                <a:off x="2733742" y="5672275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DE4B972-A54A-3E4D-9D51-A28F9F36CA48}"/>
                  </a:ext>
                </a:extLst>
              </p:cNvPr>
              <p:cNvSpPr txBox="1"/>
              <p:nvPr/>
            </p:nvSpPr>
            <p:spPr>
              <a:xfrm>
                <a:off x="3250335" y="5672275"/>
                <a:ext cx="1072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cultivator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3DDC399E-639F-7641-A2AC-E2E7A3EABAEC}"/>
                  </a:ext>
                </a:extLst>
              </p:cNvPr>
              <p:cNvCxnSpPr>
                <a:cxnSpLocks/>
                <a:stCxn id="113" idx="0"/>
                <a:endCxn id="104" idx="2"/>
              </p:cNvCxnSpPr>
              <p:nvPr/>
            </p:nvCxnSpPr>
            <p:spPr>
              <a:xfrm flipH="1" flipV="1">
                <a:off x="1975929" y="5501394"/>
                <a:ext cx="15056" cy="170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395ED2A3-49CF-3545-B3F0-D9237B8CE686}"/>
                  </a:ext>
                </a:extLst>
              </p:cNvPr>
              <p:cNvCxnSpPr>
                <a:cxnSpLocks/>
                <a:stCxn id="114" idx="0"/>
                <a:endCxn id="105" idx="2"/>
              </p:cNvCxnSpPr>
              <p:nvPr/>
            </p:nvCxnSpPr>
            <p:spPr>
              <a:xfrm flipV="1">
                <a:off x="2881379" y="5501394"/>
                <a:ext cx="0" cy="170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4060E6D2-6E6D-824D-9725-32C4EB144E1F}"/>
                  </a:ext>
                </a:extLst>
              </p:cNvPr>
              <p:cNvCxnSpPr>
                <a:cxnSpLocks/>
                <a:stCxn id="115" idx="0"/>
                <a:endCxn id="106" idx="2"/>
              </p:cNvCxnSpPr>
              <p:nvPr/>
            </p:nvCxnSpPr>
            <p:spPr>
              <a:xfrm flipV="1">
                <a:off x="3786828" y="5501394"/>
                <a:ext cx="0" cy="170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ADDC11C-218A-994E-9EA9-CC0FE9032232}"/>
                </a:ext>
              </a:extLst>
            </p:cNvPr>
            <p:cNvSpPr txBox="1"/>
            <p:nvPr/>
          </p:nvSpPr>
          <p:spPr>
            <a:xfrm>
              <a:off x="822421" y="467095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9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FCBD7F8-D9AA-964B-BC49-495C5E21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Working with vectors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40FCE24D-6813-BD4F-BFFD-044A34E0925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25818" y="4007978"/>
                <a:ext cx="11941200" cy="21689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vector[Queen]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vector[King] - vector[Man] + vector[Woman]</a:t>
                </a:r>
              </a:p>
              <a:p>
                <a:r>
                  <a:rPr lang="en-US" sz="2000" dirty="0"/>
                  <a:t>vector[</a:t>
                </a:r>
                <a:r>
                  <a:rPr lang="en-CA" sz="2000" dirty="0"/>
                  <a:t>Paris]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2000" dirty="0"/>
                  <a:t>vector[</a:t>
                </a:r>
                <a:r>
                  <a:rPr lang="en-CA" sz="2000" dirty="0"/>
                  <a:t>France] - </a:t>
                </a:r>
                <a:r>
                  <a:rPr lang="en-US" sz="2000" dirty="0"/>
                  <a:t>vector[ </a:t>
                </a:r>
                <a:r>
                  <a:rPr lang="en-CA" sz="2000" dirty="0"/>
                  <a:t>Italy] + </a:t>
                </a:r>
                <a:r>
                  <a:rPr lang="en-US" sz="2000" dirty="0"/>
                  <a:t>vector[ </a:t>
                </a:r>
                <a:r>
                  <a:rPr lang="en-CA" sz="2000" dirty="0"/>
                  <a:t>Rome]</a:t>
                </a:r>
              </a:p>
              <a:p>
                <a:pPr lvl="1"/>
                <a:r>
                  <a:rPr lang="en-CA" sz="1800" dirty="0"/>
                  <a:t>This can be interpreted as “France is to Paris as Italy is to Rome”.</a:t>
                </a:r>
              </a:p>
              <a:p>
                <a:r>
                  <a:rPr lang="en-CA" sz="2000" dirty="0">
                    <a:solidFill>
                      <a:srgbClr val="FF0000"/>
                    </a:solidFill>
                  </a:rPr>
                  <a:t>May Learn unhealthy stereotypes (Covered in SIT799)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vector[Homemaker]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vector[Women] - vector[Man] + vector[Computer Programmer]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40FCE24D-6813-BD4F-BFFD-044A34E09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5818" y="4007978"/>
                <a:ext cx="11941200" cy="2168985"/>
              </a:xfrm>
              <a:blipFill>
                <a:blip r:embed="rId2"/>
                <a:stretch>
                  <a:fillRect l="-425" t="-2924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ABDD-A9A9-4F4D-9047-7B35BE37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2" descr="https://www.tensorflow.org/versions/r0.7/images/linear-relationships.png">
            <a:extLst>
              <a:ext uri="{FF2B5EF4-FFF2-40B4-BE49-F238E27FC236}">
                <a16:creationId xmlns:a16="http://schemas.microsoft.com/office/drawing/2014/main" id="{322BDCE5-E488-B046-A3C3-9D20B55A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956" y="955043"/>
            <a:ext cx="8724088" cy="30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7009-B43D-B94B-A98E-838EFAC5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Working with vectors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6625-5215-094C-A990-9D4673C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F32A3-3BD9-4F41-AF8E-99556D0A80C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Finding the most similar words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𝑑𝑜𝑔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CA" sz="2400" dirty="0"/>
                  <a:t>Compute the similarity from word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𝑑𝑜𝑔</m:t>
                        </m:r>
                      </m:e>
                    </m:acc>
                  </m:oMath>
                </a14:m>
                <a:r>
                  <a:rPr lang="en-CA" sz="2400" dirty="0"/>
                  <a:t> to all other words.</a:t>
                </a:r>
              </a:p>
              <a:p>
                <a:pPr lvl="1"/>
                <a:r>
                  <a:rPr lang="en-CA" sz="2400" dirty="0"/>
                  <a:t>This is a single matrix-vector product: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𝑑𝑜𝑔</m:t>
                        </m:r>
                      </m:e>
                    </m:acc>
                  </m:oMath>
                </a14:m>
                <a:endParaRPr lang="en-US" sz="2400" dirty="0"/>
              </a:p>
              <a:p>
                <a:pPr lvl="2"/>
                <a:r>
                  <a:rPr lang="en-CA" sz="1800" dirty="0"/>
                  <a:t>W is the word embedding matrix of </a:t>
                </a:r>
                <a:r>
                  <a:rPr lang="en-CA" sz="1800" b="1" i="1" dirty="0"/>
                  <a:t>|V|</a:t>
                </a:r>
                <a:r>
                  <a:rPr lang="en-CA" sz="1800" dirty="0"/>
                  <a:t> rows and </a:t>
                </a:r>
                <a:r>
                  <a:rPr lang="en-CA" sz="1800" b="1" i="1" dirty="0"/>
                  <a:t>d</a:t>
                </a:r>
                <a:r>
                  <a:rPr lang="en-CA" sz="1800" dirty="0"/>
                  <a:t> columns.</a:t>
                </a:r>
              </a:p>
              <a:p>
                <a:pPr lvl="2"/>
                <a:r>
                  <a:rPr lang="en-CA" sz="1800" dirty="0"/>
                  <a:t>Result is a |V| sized vector of similarities.</a:t>
                </a:r>
              </a:p>
              <a:p>
                <a:pPr lvl="2"/>
                <a:r>
                  <a:rPr lang="en-CA" sz="1800" dirty="0"/>
                  <a:t>Take the indices of the k-highest values.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F32A3-3BD9-4F41-AF8E-99556D0A8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87C2B6E-8346-D34E-83FF-1AEE95CF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72" y="3360234"/>
            <a:ext cx="5369010" cy="30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9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68D5-0BAC-1F4A-9231-46176EE7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Working with vectors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DE417-907D-A04D-BE6D-14B6C538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4E72D0-81F7-5748-8C44-602C2946457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CA" dirty="0"/>
                  <a:t>Similarity to a group of words</a:t>
                </a:r>
              </a:p>
              <a:p>
                <a:pPr lvl="1"/>
                <a:r>
                  <a:rPr lang="en-CA" dirty="0"/>
                  <a:t>“Find me words most similar to cat, dog and cow”. </a:t>
                </a:r>
              </a:p>
              <a:p>
                <a:pPr lvl="1"/>
                <a:r>
                  <a:rPr lang="en-CA" dirty="0"/>
                  <a:t>Calculate the pairwise similarities and sum them: 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𝑑𝑜𝑔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𝑐𝑜𝑤</m:t>
                          </m:r>
                        </m:e>
                      </m:acc>
                    </m:oMath>
                  </m:oMathPara>
                </a14:m>
                <a:endParaRPr lang="en-CA" dirty="0"/>
              </a:p>
              <a:p>
                <a:pPr lvl="1"/>
                <a:r>
                  <a:rPr lang="en-CA" dirty="0"/>
                  <a:t>Now find the indices of the highest values as before.</a:t>
                </a:r>
              </a:p>
              <a:p>
                <a:pPr lvl="1"/>
                <a:r>
                  <a:rPr lang="en-CA" dirty="0"/>
                  <a:t>Matrix-vector products are wasteful. Better option: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𝑑𝑜𝑔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4E72D0-81F7-5748-8C44-602C29464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50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5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A7DD-9035-184C-8C19-4FB900F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Word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EBB38-CDB9-9649-B0D1-CEC3571D3E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818" y="1031358"/>
            <a:ext cx="11941200" cy="5145605"/>
          </a:xfrm>
        </p:spPr>
        <p:txBody>
          <a:bodyPr>
            <a:normAutofit/>
          </a:bodyPr>
          <a:lstStyle/>
          <a:p>
            <a:r>
              <a:rPr lang="en-US" dirty="0"/>
              <a:t>Word Similarity</a:t>
            </a:r>
          </a:p>
          <a:p>
            <a:r>
              <a:rPr lang="en-US" dirty="0"/>
              <a:t>Machine Translation</a:t>
            </a:r>
          </a:p>
          <a:p>
            <a:r>
              <a:rPr lang="en-CA" dirty="0"/>
              <a:t>Part-of-Speech and Named Entity Recognition</a:t>
            </a:r>
          </a:p>
          <a:p>
            <a:r>
              <a:rPr lang="en-US" dirty="0"/>
              <a:t>Relation Extraction</a:t>
            </a:r>
          </a:p>
          <a:p>
            <a:r>
              <a:rPr lang="en-US" dirty="0"/>
              <a:t>Sentiment Analysis</a:t>
            </a:r>
          </a:p>
          <a:p>
            <a:r>
              <a:rPr lang="en-CA" dirty="0"/>
              <a:t>Co-reference Resolution </a:t>
            </a:r>
          </a:p>
          <a:p>
            <a:r>
              <a:rPr lang="en-CA" dirty="0"/>
              <a:t>Clustering </a:t>
            </a:r>
          </a:p>
          <a:p>
            <a:r>
              <a:rPr lang="en-CA" dirty="0"/>
              <a:t>Semantic Analysis of Documents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6CF79-010F-0047-B76E-9BAA867D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3221</TotalTime>
  <Words>3459</Words>
  <Application>Microsoft Macintosh PowerPoint</Application>
  <PresentationFormat>Widescreen</PresentationFormat>
  <Paragraphs>745</Paragraphs>
  <Slides>48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Corbel</vt:lpstr>
      <vt:lpstr>Wingdings</vt:lpstr>
      <vt:lpstr>Office Theme</vt:lpstr>
      <vt:lpstr>PowerPoint Presentation</vt:lpstr>
      <vt:lpstr>NLP Lectures!</vt:lpstr>
      <vt:lpstr>Vector Embedding of Words</vt:lpstr>
      <vt:lpstr>Word Embedding vs. Bag of Words</vt:lpstr>
      <vt:lpstr>Word Embedding vs. Bag of Words</vt:lpstr>
      <vt:lpstr>Example 1: Working with vectors </vt:lpstr>
      <vt:lpstr>Example 2: Working with vectors </vt:lpstr>
      <vt:lpstr>Example 3: Working with vectors </vt:lpstr>
      <vt:lpstr>Applications of Word Vectors</vt:lpstr>
      <vt:lpstr>Vector Embedding of Words</vt:lpstr>
      <vt:lpstr>PowerPoint Presentation</vt:lpstr>
      <vt:lpstr>Embedding: Latent Semantic Analysis</vt:lpstr>
      <vt:lpstr>Embedding: Latent Semantic Analysis</vt:lpstr>
      <vt:lpstr>Embedding: Latent Semantic Analysis</vt:lpstr>
      <vt:lpstr>PowerPoint Presentation</vt:lpstr>
      <vt:lpstr>word2Vec: Local contexts</vt:lpstr>
      <vt:lpstr>Word2Vec: Data generation (window size = 2)</vt:lpstr>
      <vt:lpstr>Word2Vec: Data generation (window size = 2)</vt:lpstr>
      <vt:lpstr>Word2Vec: main context representation models</vt:lpstr>
      <vt:lpstr>Word2Vec : Neural Network representation</vt:lpstr>
      <vt:lpstr>Word2Vec : Neural Network representation</vt:lpstr>
      <vt:lpstr>Word2Vec : Neural Network representation</vt:lpstr>
      <vt:lpstr>Word2Vec : Neural Network representation</vt:lpstr>
      <vt:lpstr>Word2Vec : Neural Network representation</vt:lpstr>
      <vt:lpstr>Word2Vec : Neural Network representation</vt:lpstr>
      <vt:lpstr>Word2Vec : Neural Network representation</vt:lpstr>
      <vt:lpstr>Skip-Ngram: Training method</vt:lpstr>
      <vt:lpstr>Defining a new learning problem: Binary classification</vt:lpstr>
      <vt:lpstr>Defining a new learning problem</vt:lpstr>
      <vt:lpstr>Negative sampling : Neural Network representation</vt:lpstr>
      <vt:lpstr>Skip-Ngram: Example</vt:lpstr>
      <vt:lpstr>Skip-Ngram: How to select negative samples?</vt:lpstr>
      <vt:lpstr>Relations Learned by Word2Vec</vt:lpstr>
      <vt:lpstr>PowerPoint Presentation</vt:lpstr>
      <vt:lpstr>GloVe: Global Vectors for Word Representation</vt:lpstr>
      <vt:lpstr>GloVe: Training</vt:lpstr>
      <vt:lpstr>GloVe: Training</vt:lpstr>
      <vt:lpstr>PowerPoint Presentation</vt:lpstr>
      <vt:lpstr>Context is a key</vt:lpstr>
      <vt:lpstr>Different senses for different tasks</vt:lpstr>
      <vt:lpstr>What is language modelling?</vt:lpstr>
      <vt:lpstr>RNN Language Model</vt:lpstr>
      <vt:lpstr>Embeddings from Language Models</vt:lpstr>
      <vt:lpstr>ELMo: What input?</vt:lpstr>
      <vt:lpstr>ELMo: Embeddings from Language Models</vt:lpstr>
      <vt:lpstr>ELMo mathematical details</vt:lpstr>
      <vt:lpstr>Difference to other methods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Reda Bouadjenek</dc:creator>
  <cp:lastModifiedBy>Mohamed Reda Bouadjenek</cp:lastModifiedBy>
  <cp:revision>159</cp:revision>
  <cp:lastPrinted>2020-03-19T00:21:23Z</cp:lastPrinted>
  <dcterms:created xsi:type="dcterms:W3CDTF">2019-03-06T16:29:00Z</dcterms:created>
  <dcterms:modified xsi:type="dcterms:W3CDTF">2023-03-15T00:53:56Z</dcterms:modified>
</cp:coreProperties>
</file>